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313" r:id="rId3"/>
    <p:sldId id="314" r:id="rId4"/>
    <p:sldId id="333" r:id="rId5"/>
    <p:sldId id="315" r:id="rId6"/>
    <p:sldId id="316" r:id="rId7"/>
    <p:sldId id="318" r:id="rId8"/>
    <p:sldId id="319" r:id="rId9"/>
    <p:sldId id="317" r:id="rId10"/>
    <p:sldId id="320" r:id="rId11"/>
    <p:sldId id="321" r:id="rId12"/>
    <p:sldId id="322" r:id="rId13"/>
    <p:sldId id="323" r:id="rId14"/>
    <p:sldId id="324" r:id="rId15"/>
    <p:sldId id="326" r:id="rId16"/>
    <p:sldId id="325" r:id="rId17"/>
    <p:sldId id="327" r:id="rId18"/>
    <p:sldId id="328" r:id="rId19"/>
    <p:sldId id="329" r:id="rId20"/>
    <p:sldId id="330" r:id="rId21"/>
    <p:sldId id="288" r:id="rId22"/>
    <p:sldId id="331" r:id="rId23"/>
    <p:sldId id="332" r:id="rId24"/>
    <p:sldId id="289" r:id="rId25"/>
    <p:sldId id="290" r:id="rId26"/>
    <p:sldId id="291" r:id="rId27"/>
    <p:sldId id="293" r:id="rId28"/>
    <p:sldId id="294" r:id="rId29"/>
    <p:sldId id="295" r:id="rId30"/>
    <p:sldId id="296" r:id="rId31"/>
    <p:sldId id="297" r:id="rId32"/>
    <p:sldId id="299" r:id="rId33"/>
    <p:sldId id="298" r:id="rId34"/>
    <p:sldId id="301" r:id="rId35"/>
    <p:sldId id="303" r:id="rId36"/>
    <p:sldId id="302" r:id="rId37"/>
    <p:sldId id="335" r:id="rId38"/>
    <p:sldId id="334" r:id="rId39"/>
  </p:sldIdLst>
  <p:sldSz cx="9144000" cy="6858000" type="screen4x3"/>
  <p:notesSz cx="6794500" cy="9931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97E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1608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95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10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4400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8050"/>
            <a:ext cx="5435600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925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100" y="9432925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A428D15-4A9B-4A87-8065-257E884556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75FDBD-E6ED-4248-BEF6-2A96A98855D2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4096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b-NO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009DF0-0908-4FB3-8E46-390996B2245C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4198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b-NO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4F6AB4-A633-41F7-A3C4-36A7987A5279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4301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b-NO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B795BC-972D-4027-880E-48BB204BF833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4403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b-NO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DB918F-BB64-4415-AFDA-0074B894306F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4505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b-NO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B60907-AC3F-4ACB-AED6-F21232530001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4608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b-NO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4CB19A-9947-447E-99C9-2D17E4E66744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4710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b-NO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b-NO" smtClean="0"/>
              <a:t>Klikk for å redigere undertittelstil i malen</a:t>
            </a:r>
            <a:endParaRPr lang="nb-N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9DBC22-E9C0-4218-8D72-22C9EE7287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A88C98-2A21-4E71-BFFB-E1FD6B88B8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2F367F-DFD8-4B31-B20C-E1CB986020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tel, tekst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81C595-EAAF-4E48-A278-2DB764C8F0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tel, tekst og 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innhold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CABA1C-09A9-4B6E-97AE-A9AAA46383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tel, innhold og 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innhold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745608-F136-467E-AFE5-6B641B7710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81D0C6-E380-493C-9444-4BFFDB16D0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ndeling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E7D51-12BA-4A71-8DD8-81F9C0D79A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40A079-EEB2-460A-9D09-5E85E259EF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AC347A-AEFC-4716-8F3B-E2EBC3A2CD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00409-7D5C-418D-A2F6-B0B69EB0A7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B0D156-2C43-4C86-8E29-0A268AF73F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C48801-6499-4288-AF4B-39102BC4E2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b-NO" noProof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96FF32-D561-4A2B-83C6-05CA0DE131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4D9B725-BE7E-4792-8564-EA17C88870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Metabolic diversity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00113" y="3886200"/>
            <a:ext cx="7272337" cy="1752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sz="2000" smtClean="0"/>
              <a:t>Brock: chapter 21 and then 20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10575" cy="1143000"/>
          </a:xfrm>
        </p:spPr>
        <p:txBody>
          <a:bodyPr/>
          <a:lstStyle/>
          <a:p>
            <a:pPr eaLnBrk="1" hangingPunct="1"/>
            <a:r>
              <a:rPr lang="nb-NO" sz="3600" smtClean="0"/>
              <a:t>Membrane bound photosynthesis </a:t>
            </a:r>
          </a:p>
        </p:txBody>
      </p:sp>
      <p:sp>
        <p:nvSpPr>
          <p:cNvPr id="12291" name="Plassholder for innhold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>
                <a:cs typeface="Times New Roman" pitchFamily="18" charset="0"/>
              </a:rPr>
              <a:t>Chloroplasts are absent in </a:t>
            </a:r>
            <a:r>
              <a:rPr lang="en-US" sz="2400" b="1" smtClean="0">
                <a:cs typeface="Times New Roman" pitchFamily="18" charset="0"/>
              </a:rPr>
              <a:t>prokaryotes</a:t>
            </a:r>
            <a:r>
              <a:rPr lang="en-US" sz="2400" smtClean="0">
                <a:cs typeface="Times New Roman" pitchFamily="18" charset="0"/>
              </a:rPr>
              <a:t>. Instead, photosynthetic pigments are integrated into </a:t>
            </a:r>
            <a:r>
              <a:rPr lang="en-US" sz="2400" b="1" smtClean="0">
                <a:cs typeface="Times New Roman" pitchFamily="18" charset="0"/>
              </a:rPr>
              <a:t>internal membrane systems </a:t>
            </a:r>
            <a:r>
              <a:rPr lang="en-US" sz="2400" smtClean="0">
                <a:cs typeface="Times New Roman" pitchFamily="18" charset="0"/>
              </a:rPr>
              <a:t>(cytoplasmic membrane and/or invaginations).</a:t>
            </a:r>
          </a:p>
          <a:p>
            <a:pPr eaLnBrk="1" hangingPunct="1"/>
            <a:r>
              <a:rPr lang="en-US" sz="2400" smtClean="0">
                <a:cs typeface="Times New Roman" pitchFamily="18" charset="0"/>
              </a:rPr>
              <a:t>The ultimate in low-light efficiency is found in the </a:t>
            </a:r>
            <a:r>
              <a:rPr lang="en-US" sz="2400" b="1" smtClean="0">
                <a:cs typeface="Times New Roman" pitchFamily="18" charset="0"/>
              </a:rPr>
              <a:t>chlorosome</a:t>
            </a:r>
            <a:r>
              <a:rPr lang="en-US" sz="2400" smtClean="0">
                <a:cs typeface="Times New Roman" pitchFamily="18" charset="0"/>
              </a:rPr>
              <a:t> of green sulfur bacteria and </a:t>
            </a:r>
            <a:r>
              <a:rPr lang="en-US" sz="2400" i="1" smtClean="0">
                <a:cs typeface="Times New Roman" pitchFamily="18" charset="0"/>
              </a:rPr>
              <a:t>Chloroflexus.</a:t>
            </a:r>
            <a:endParaRPr lang="nb-NO" sz="2400" b="1" smtClean="0"/>
          </a:p>
          <a:p>
            <a:pPr eaLnBrk="1" hangingPunct="1"/>
            <a:endParaRPr lang="nb-NO" sz="2400" smtClean="0"/>
          </a:p>
        </p:txBody>
      </p:sp>
      <p:pic>
        <p:nvPicPr>
          <p:cNvPr id="12292" name="Picture 2" descr="17_F07b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b="5061"/>
          <a:stretch>
            <a:fillRect/>
          </a:stretch>
        </p:blipFill>
        <p:spPr>
          <a:xfrm>
            <a:off x="4879975" y="1414463"/>
            <a:ext cx="3732213" cy="3195637"/>
          </a:xfrm>
          <a:noFill/>
        </p:spPr>
      </p:pic>
      <p:pic>
        <p:nvPicPr>
          <p:cNvPr id="12293" name="Picture 2" descr="17_F07a"/>
          <p:cNvPicPr>
            <a:picLocks noChangeAspect="1" noChangeArrowheads="1"/>
          </p:cNvPicPr>
          <p:nvPr/>
        </p:nvPicPr>
        <p:blipFill>
          <a:blip r:embed="rId3" cstate="print"/>
          <a:srcRect r="4210" b="6187"/>
          <a:stretch>
            <a:fillRect/>
          </a:stretch>
        </p:blipFill>
        <p:spPr bwMode="auto">
          <a:xfrm>
            <a:off x="5253038" y="4745038"/>
            <a:ext cx="2593975" cy="211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7375"/>
          </a:xfrm>
        </p:spPr>
        <p:txBody>
          <a:bodyPr/>
          <a:lstStyle/>
          <a:p>
            <a:pPr eaLnBrk="1" hangingPunct="1"/>
            <a:r>
              <a:rPr lang="nb-NO" smtClean="0"/>
              <a:t>Accessory pigments</a:t>
            </a:r>
          </a:p>
        </p:txBody>
      </p:sp>
      <p:sp>
        <p:nvSpPr>
          <p:cNvPr id="13315" name="Plassholder for innhold 2"/>
          <p:cNvSpPr>
            <a:spLocks noGrp="1"/>
          </p:cNvSpPr>
          <p:nvPr>
            <p:ph sz="half" idx="1"/>
          </p:nvPr>
        </p:nvSpPr>
        <p:spPr>
          <a:xfrm>
            <a:off x="180975" y="1233488"/>
            <a:ext cx="4314825" cy="4892675"/>
          </a:xfrm>
        </p:spPr>
        <p:txBody>
          <a:bodyPr/>
          <a:lstStyle/>
          <a:p>
            <a:pPr eaLnBrk="1" hangingPunct="1">
              <a:spcAft>
                <a:spcPts val="1200"/>
              </a:spcAft>
            </a:pPr>
            <a:r>
              <a:rPr lang="en-US" sz="2400" smtClean="0">
                <a:cs typeface="Times New Roman" pitchFamily="18" charset="0"/>
              </a:rPr>
              <a:t>Accessory pigments such as </a:t>
            </a:r>
            <a:r>
              <a:rPr lang="en-US" sz="2400" b="1" smtClean="0">
                <a:cs typeface="Times New Roman" pitchFamily="18" charset="0"/>
              </a:rPr>
              <a:t>carotenoids</a:t>
            </a:r>
            <a:r>
              <a:rPr lang="en-US" sz="2400" smtClean="0">
                <a:cs typeface="Times New Roman" pitchFamily="18" charset="0"/>
              </a:rPr>
              <a:t> and </a:t>
            </a:r>
            <a:r>
              <a:rPr lang="en-US" sz="2400" b="1" smtClean="0">
                <a:cs typeface="Times New Roman" pitchFamily="18" charset="0"/>
              </a:rPr>
              <a:t>phycobilins</a:t>
            </a:r>
            <a:r>
              <a:rPr lang="en-US" sz="2400" smtClean="0">
                <a:cs typeface="Times New Roman" pitchFamily="18" charset="0"/>
              </a:rPr>
              <a:t> absorb light and transfer the energy to reaction center chlorophyll, thus broadening the wavelengths of light usable in photosynthesis.</a:t>
            </a:r>
          </a:p>
          <a:p>
            <a:pPr eaLnBrk="1" hangingPunct="1"/>
            <a:r>
              <a:rPr lang="en-US" sz="2400" smtClean="0">
                <a:cs typeface="Times New Roman" pitchFamily="18" charset="0"/>
              </a:rPr>
              <a:t>Carotenoids also play an important </a:t>
            </a:r>
            <a:r>
              <a:rPr lang="en-US" sz="2400" b="1" smtClean="0">
                <a:cs typeface="Times New Roman" pitchFamily="18" charset="0"/>
              </a:rPr>
              <a:t>photoprotective</a:t>
            </a:r>
            <a:r>
              <a:rPr lang="en-US" sz="2400" smtClean="0">
                <a:cs typeface="Times New Roman" pitchFamily="18" charset="0"/>
              </a:rPr>
              <a:t> role in preventing photooxidative damage to cells (eg. </a:t>
            </a:r>
            <a:r>
              <a:rPr lang="en-US" sz="2400" baseline="30000" smtClean="0">
                <a:cs typeface="Times New Roman" pitchFamily="18" charset="0"/>
              </a:rPr>
              <a:t>1</a:t>
            </a:r>
            <a:r>
              <a:rPr lang="en-US" sz="2400" smtClean="0">
                <a:cs typeface="Times New Roman" pitchFamily="18" charset="0"/>
              </a:rPr>
              <a:t>O</a:t>
            </a:r>
            <a:r>
              <a:rPr lang="en-US" sz="2400" baseline="-25000" smtClean="0">
                <a:cs typeface="Times New Roman" pitchFamily="18" charset="0"/>
              </a:rPr>
              <a:t>2</a:t>
            </a:r>
            <a:r>
              <a:rPr lang="en-US" sz="2400" smtClean="0">
                <a:cs typeface="Times New Roman" pitchFamily="18" charset="0"/>
              </a:rPr>
              <a:t> quenching).</a:t>
            </a:r>
            <a:endParaRPr lang="nb-NO" sz="2400" smtClean="0"/>
          </a:p>
        </p:txBody>
      </p:sp>
      <p:pic>
        <p:nvPicPr>
          <p:cNvPr id="13316" name="Picture 2" descr="17_F09_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b="35432"/>
          <a:stretch>
            <a:fillRect/>
          </a:stretch>
        </p:blipFill>
        <p:spPr>
          <a:xfrm>
            <a:off x="5078413" y="1101725"/>
            <a:ext cx="2886075" cy="2406650"/>
          </a:xfrm>
          <a:noFill/>
        </p:spPr>
      </p:pic>
      <p:pic>
        <p:nvPicPr>
          <p:cNvPr id="13317" name="Picture 2" descr="17_F09_02"/>
          <p:cNvPicPr>
            <a:picLocks noChangeAspect="1" noChangeArrowheads="1"/>
          </p:cNvPicPr>
          <p:nvPr/>
        </p:nvPicPr>
        <p:blipFill>
          <a:blip r:embed="rId3" cstate="print"/>
          <a:srcRect b="5061"/>
          <a:stretch>
            <a:fillRect/>
          </a:stretch>
        </p:blipFill>
        <p:spPr bwMode="auto">
          <a:xfrm>
            <a:off x="5081588" y="3525838"/>
            <a:ext cx="2976562" cy="334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9900"/>
          </a:xfrm>
        </p:spPr>
        <p:txBody>
          <a:bodyPr/>
          <a:lstStyle/>
          <a:p>
            <a:pPr eaLnBrk="1" hangingPunct="1"/>
            <a:r>
              <a:rPr lang="nb-NO" smtClean="0"/>
              <a:t>Cyanobacterial pigments</a:t>
            </a:r>
          </a:p>
        </p:txBody>
      </p:sp>
      <p:sp>
        <p:nvSpPr>
          <p:cNvPr id="14339" name="Plassholder for innhold 2"/>
          <p:cNvSpPr>
            <a:spLocks noGrp="1"/>
          </p:cNvSpPr>
          <p:nvPr>
            <p:ph sz="half" idx="1"/>
          </p:nvPr>
        </p:nvSpPr>
        <p:spPr>
          <a:xfrm>
            <a:off x="95250" y="1520825"/>
            <a:ext cx="3933825" cy="4605338"/>
          </a:xfrm>
        </p:spPr>
        <p:txBody>
          <a:bodyPr/>
          <a:lstStyle/>
          <a:p>
            <a:pPr eaLnBrk="1" hangingPunct="1"/>
            <a:r>
              <a:rPr lang="nb-NO" sz="2400" smtClean="0"/>
              <a:t>Cyanobacteria and some closely related red algae </a:t>
            </a:r>
            <a:r>
              <a:rPr lang="nb-NO" sz="2400" b="1" smtClean="0"/>
              <a:t>Phycobiliproteins</a:t>
            </a:r>
            <a:r>
              <a:rPr lang="nb-NO" sz="2400" smtClean="0"/>
              <a:t>.</a:t>
            </a:r>
          </a:p>
          <a:p>
            <a:pPr eaLnBrk="1" hangingPunct="1"/>
            <a:r>
              <a:rPr lang="nb-NO" sz="2400" smtClean="0"/>
              <a:t>Three pigments absorb light:</a:t>
            </a:r>
          </a:p>
          <a:p>
            <a:pPr lvl="1" eaLnBrk="1" hangingPunct="1"/>
            <a:r>
              <a:rPr lang="nb-NO" sz="2000" smtClean="0"/>
              <a:t>Phycoerythrin (550 nm)</a:t>
            </a:r>
          </a:p>
          <a:p>
            <a:pPr lvl="1" eaLnBrk="1" hangingPunct="1"/>
            <a:r>
              <a:rPr lang="nb-NO" sz="2000" smtClean="0"/>
              <a:t>Phycocyanin (620 nm)</a:t>
            </a:r>
          </a:p>
          <a:p>
            <a:pPr lvl="1" eaLnBrk="1" hangingPunct="1"/>
            <a:r>
              <a:rPr lang="nb-NO" sz="2000" smtClean="0"/>
              <a:t>Allophycocyanin (650 nm)</a:t>
            </a:r>
          </a:p>
          <a:p>
            <a:pPr eaLnBrk="1" hangingPunct="1"/>
            <a:r>
              <a:rPr lang="nb-NO" sz="2400" smtClean="0"/>
              <a:t>The pigments are arranged along with reaction center chlorophylls in </a:t>
            </a:r>
            <a:r>
              <a:rPr lang="nb-NO" sz="2400" b="1" smtClean="0"/>
              <a:t>Phycobilisomes.</a:t>
            </a:r>
          </a:p>
          <a:p>
            <a:pPr lvl="1" eaLnBrk="1" hangingPunct="1"/>
            <a:endParaRPr lang="nb-NO" smtClean="0"/>
          </a:p>
        </p:txBody>
      </p:sp>
      <p:pic>
        <p:nvPicPr>
          <p:cNvPr id="14340" name="Picture 2" descr="17_F10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b="5061"/>
          <a:stretch>
            <a:fillRect/>
          </a:stretch>
        </p:blipFill>
        <p:spPr>
          <a:xfrm>
            <a:off x="7059613" y="1228725"/>
            <a:ext cx="2084387" cy="2432050"/>
          </a:xfrm>
          <a:noFill/>
        </p:spPr>
      </p:pic>
      <p:pic>
        <p:nvPicPr>
          <p:cNvPr id="14341" name="Picture 2" descr="17_F11"/>
          <p:cNvPicPr>
            <a:picLocks noChangeAspect="1" noChangeArrowheads="1"/>
          </p:cNvPicPr>
          <p:nvPr/>
        </p:nvPicPr>
        <p:blipFill>
          <a:blip r:embed="rId3" cstate="print"/>
          <a:srcRect b="5624"/>
          <a:stretch>
            <a:fillRect/>
          </a:stretch>
        </p:blipFill>
        <p:spPr bwMode="auto">
          <a:xfrm>
            <a:off x="4073525" y="1285875"/>
            <a:ext cx="282575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2" descr="17_F10b"/>
          <p:cNvPicPr>
            <a:picLocks noChangeAspect="1" noChangeArrowheads="1"/>
          </p:cNvPicPr>
          <p:nvPr/>
        </p:nvPicPr>
        <p:blipFill>
          <a:blip r:embed="rId4" cstate="print"/>
          <a:srcRect b="6187"/>
          <a:stretch>
            <a:fillRect/>
          </a:stretch>
        </p:blipFill>
        <p:spPr bwMode="auto">
          <a:xfrm>
            <a:off x="4752975" y="4260850"/>
            <a:ext cx="3376613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012"/>
          </a:xfrm>
        </p:spPr>
        <p:txBody>
          <a:bodyPr/>
          <a:lstStyle/>
          <a:p>
            <a:pPr eaLnBrk="1" hangingPunct="1"/>
            <a:r>
              <a:rPr lang="nb-NO" smtClean="0"/>
              <a:t>Anoxygenic photosyntheis</a:t>
            </a:r>
          </a:p>
        </p:txBody>
      </p:sp>
      <p:sp>
        <p:nvSpPr>
          <p:cNvPr id="15363" name="Plassholder for innhold 2"/>
          <p:cNvSpPr>
            <a:spLocks noGrp="1"/>
          </p:cNvSpPr>
          <p:nvPr>
            <p:ph sz="half" idx="1"/>
          </p:nvPr>
        </p:nvSpPr>
        <p:spPr>
          <a:xfrm>
            <a:off x="149225" y="1154113"/>
            <a:ext cx="4837113" cy="4525962"/>
          </a:xfrm>
        </p:spPr>
        <p:txBody>
          <a:bodyPr/>
          <a:lstStyle/>
          <a:p>
            <a:pPr eaLnBrk="1" hangingPunct="1"/>
            <a:r>
              <a:rPr lang="en-US" sz="2400" smtClean="0">
                <a:cs typeface="Times New Roman" pitchFamily="18" charset="0"/>
              </a:rPr>
              <a:t>In </a:t>
            </a:r>
            <a:r>
              <a:rPr lang="en-US" sz="2400" b="1" smtClean="0">
                <a:cs typeface="Times New Roman" pitchFamily="18" charset="0"/>
              </a:rPr>
              <a:t>anoxygenic photosynthesis</a:t>
            </a:r>
            <a:r>
              <a:rPr lang="en-US" sz="2400" smtClean="0">
                <a:cs typeface="Times New Roman" pitchFamily="18" charset="0"/>
              </a:rPr>
              <a:t>, a series of electron transport reactions in the photosynthetic reaction center of anoxygenic phototrophs results in the formation of a proton motive force and the synthesis of ATP.</a:t>
            </a:r>
          </a:p>
          <a:p>
            <a:pPr eaLnBrk="1" hangingPunct="1"/>
            <a:r>
              <a:rPr lang="en-US" sz="2400" smtClean="0">
                <a:cs typeface="Times New Roman" pitchFamily="18" charset="0"/>
              </a:rPr>
              <a:t>The production of ATP in photosynthesis is called </a:t>
            </a:r>
            <a:r>
              <a:rPr lang="en-US" sz="2400" b="1" smtClean="0">
                <a:cs typeface="Times New Roman" pitchFamily="18" charset="0"/>
              </a:rPr>
              <a:t>photophosphorylation</a:t>
            </a:r>
            <a:r>
              <a:rPr lang="en-US" sz="2400" smtClean="0">
                <a:cs typeface="Times New Roman" pitchFamily="18" charset="0"/>
              </a:rPr>
              <a:t>.</a:t>
            </a:r>
          </a:p>
          <a:p>
            <a:pPr eaLnBrk="1" hangingPunct="1"/>
            <a:r>
              <a:rPr lang="en-US" sz="2400" smtClean="0">
                <a:cs typeface="Times New Roman" pitchFamily="18" charset="0"/>
              </a:rPr>
              <a:t>A general scheme of electron flow in anoxygenic photosynthesis in a purple bacterium:</a:t>
            </a:r>
          </a:p>
          <a:p>
            <a:pPr eaLnBrk="1" hangingPunct="1"/>
            <a:endParaRPr lang="nb-NO" sz="2400" smtClean="0"/>
          </a:p>
        </p:txBody>
      </p:sp>
      <p:pic>
        <p:nvPicPr>
          <p:cNvPr id="15364" name="Picture 2" descr="17_F1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b="5061"/>
          <a:stretch>
            <a:fillRect/>
          </a:stretch>
        </p:blipFill>
        <p:spPr>
          <a:xfrm>
            <a:off x="5118100" y="1482725"/>
            <a:ext cx="3944938" cy="5035550"/>
          </a:xfr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17_F15"/>
          <p:cNvPicPr>
            <a:picLocks noChangeAspect="1" noChangeArrowheads="1"/>
          </p:cNvPicPr>
          <p:nvPr/>
        </p:nvPicPr>
        <p:blipFill>
          <a:blip r:embed="rId3" cstate="print"/>
          <a:srcRect b="5061"/>
          <a:stretch>
            <a:fillRect/>
          </a:stretch>
        </p:blipFill>
        <p:spPr bwMode="auto">
          <a:xfrm>
            <a:off x="1403350" y="1387475"/>
            <a:ext cx="6180138" cy="528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ittel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900"/>
          </a:xfrm>
        </p:spPr>
        <p:txBody>
          <a:bodyPr/>
          <a:lstStyle/>
          <a:p>
            <a:pPr eaLnBrk="1" hangingPunct="1"/>
            <a:r>
              <a:rPr lang="nb-NO" smtClean="0"/>
              <a:t>Photophosphorylation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tel 2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6426200" cy="566738"/>
          </a:xfrm>
        </p:spPr>
        <p:txBody>
          <a:bodyPr/>
          <a:lstStyle/>
          <a:p>
            <a:pPr eaLnBrk="1" hangingPunct="1"/>
            <a:r>
              <a:rPr lang="nb-NO" sz="2400" smtClean="0"/>
              <a:t>Cyclic electron flow in other bacteria</a:t>
            </a:r>
          </a:p>
        </p:txBody>
      </p:sp>
      <p:sp>
        <p:nvSpPr>
          <p:cNvPr id="17411" name="Plassholder for tekst 4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6650037" cy="804862"/>
          </a:xfrm>
        </p:spPr>
        <p:txBody>
          <a:bodyPr/>
          <a:lstStyle/>
          <a:p>
            <a:pPr eaLnBrk="1" hangingPunct="1"/>
            <a:r>
              <a:rPr lang="nb-NO" sz="2000" smtClean="0"/>
              <a:t>In Green and Heliobacteria Ferredoxin is reduced and used directly as a reductant in autotrophic CO</a:t>
            </a:r>
            <a:r>
              <a:rPr lang="nb-NO" sz="2000" baseline="-25000" smtClean="0"/>
              <a:t>2</a:t>
            </a:r>
            <a:r>
              <a:rPr lang="nb-NO" sz="2000" smtClean="0"/>
              <a:t> fixation</a:t>
            </a:r>
          </a:p>
        </p:txBody>
      </p:sp>
      <p:pic>
        <p:nvPicPr>
          <p:cNvPr id="17412" name="Picture 2" descr="figure 17-18"/>
          <p:cNvPicPr>
            <a:picLocks noChangeAspect="1" noChangeArrowheads="1"/>
          </p:cNvPicPr>
          <p:nvPr/>
        </p:nvPicPr>
        <p:blipFill>
          <a:blip r:embed="rId3" cstate="print"/>
          <a:srcRect b="7106"/>
          <a:stretch>
            <a:fillRect/>
          </a:stretch>
        </p:blipFill>
        <p:spPr bwMode="auto">
          <a:xfrm>
            <a:off x="196850" y="404813"/>
            <a:ext cx="8535988" cy="423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0875"/>
          </a:xfrm>
        </p:spPr>
        <p:txBody>
          <a:bodyPr/>
          <a:lstStyle/>
          <a:p>
            <a:pPr eaLnBrk="1" hangingPunct="1"/>
            <a:r>
              <a:rPr lang="nb-NO" smtClean="0"/>
              <a:t>Oxygenic Photosynthesis</a:t>
            </a:r>
          </a:p>
        </p:txBody>
      </p:sp>
      <p:sp>
        <p:nvSpPr>
          <p:cNvPr id="18435" name="Plassholder for innhold 2"/>
          <p:cNvSpPr>
            <a:spLocks noGrp="1"/>
          </p:cNvSpPr>
          <p:nvPr>
            <p:ph sz="half" idx="1"/>
          </p:nvPr>
        </p:nvSpPr>
        <p:spPr>
          <a:xfrm>
            <a:off x="192088" y="1079500"/>
            <a:ext cx="3773487" cy="4525963"/>
          </a:xfrm>
        </p:spPr>
        <p:txBody>
          <a:bodyPr/>
          <a:lstStyle/>
          <a:p>
            <a:pPr eaLnBrk="1" hangingPunct="1"/>
            <a:r>
              <a:rPr lang="en-US" sz="240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sz="2400" smtClean="0">
                <a:cs typeface="Times New Roman" pitchFamily="18" charset="0"/>
              </a:rPr>
              <a:t>In </a:t>
            </a:r>
            <a:r>
              <a:rPr lang="en-US" sz="2400" b="1" smtClean="0">
                <a:cs typeface="Times New Roman" pitchFamily="18" charset="0"/>
              </a:rPr>
              <a:t>oxygenic photosynthesis</a:t>
            </a:r>
            <a:r>
              <a:rPr lang="en-US" sz="2400" smtClean="0">
                <a:cs typeface="Times New Roman" pitchFamily="18" charset="0"/>
              </a:rPr>
              <a:t>, water donates electrons to drive autotrophy, and oxygen is produced as a by-product.</a:t>
            </a:r>
          </a:p>
          <a:p>
            <a:pPr eaLnBrk="1" hangingPunct="1"/>
            <a:r>
              <a:rPr lang="en-US" sz="2400" smtClean="0">
                <a:cs typeface="Times New Roman" pitchFamily="18" charset="0"/>
              </a:rPr>
              <a:t>Two separate light reactions are involved, photosystems I and II. Photosystem I resembles the system in anoxygenic photosynthesis. Photosystem II splits H</a:t>
            </a:r>
            <a:r>
              <a:rPr lang="en-US" sz="2400" baseline="-30000" smtClean="0">
                <a:cs typeface="Times New Roman" pitchFamily="18" charset="0"/>
              </a:rPr>
              <a:t>2</a:t>
            </a:r>
            <a:r>
              <a:rPr lang="en-US" sz="2400" smtClean="0">
                <a:cs typeface="Times New Roman" pitchFamily="18" charset="0"/>
              </a:rPr>
              <a:t>O to yield O</a:t>
            </a:r>
            <a:r>
              <a:rPr lang="en-US" sz="2400" baseline="-30000" smtClean="0">
                <a:cs typeface="Times New Roman" pitchFamily="18" charset="0"/>
              </a:rPr>
              <a:t>2</a:t>
            </a:r>
            <a:endParaRPr lang="en-US" sz="2400" smtClean="0">
              <a:cs typeface="Times New Roman" pitchFamily="18" charset="0"/>
            </a:endParaRPr>
          </a:p>
          <a:p>
            <a:pPr eaLnBrk="1" hangingPunct="1"/>
            <a:endParaRPr lang="nb-NO" sz="2400" smtClean="0"/>
          </a:p>
        </p:txBody>
      </p:sp>
      <p:pic>
        <p:nvPicPr>
          <p:cNvPr id="18436" name="Picture 2" descr="figure 17-1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19563" y="1201738"/>
            <a:ext cx="5048250" cy="5273675"/>
          </a:xfr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b-NO" smtClean="0"/>
              <a:t>Fixing CO</a:t>
            </a:r>
            <a:r>
              <a:rPr lang="nb-NO" baseline="-25000" smtClean="0"/>
              <a:t>2</a:t>
            </a:r>
            <a:r>
              <a:rPr lang="nb-NO" smtClean="0"/>
              <a:t>: Autotrophy</a:t>
            </a:r>
          </a:p>
        </p:txBody>
      </p:sp>
      <p:sp>
        <p:nvSpPr>
          <p:cNvPr id="19459" name="Plassholder for innhold 3"/>
          <p:cNvSpPr>
            <a:spLocks noGrp="1"/>
          </p:cNvSpPr>
          <p:nvPr>
            <p:ph sz="half" idx="1"/>
          </p:nvPr>
        </p:nvSpPr>
        <p:spPr>
          <a:xfrm>
            <a:off x="255588" y="1611313"/>
            <a:ext cx="4038600" cy="4525962"/>
          </a:xfrm>
        </p:spPr>
        <p:txBody>
          <a:bodyPr/>
          <a:lstStyle/>
          <a:p>
            <a:pPr eaLnBrk="1" hangingPunct="1"/>
            <a:r>
              <a:rPr lang="en-US" sz="240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sz="2400" smtClean="0">
                <a:cs typeface="Times New Roman" pitchFamily="18" charset="0"/>
              </a:rPr>
              <a:t>Most phototrophic and other autotrophic organisms accomplish fixation of CO</a:t>
            </a:r>
            <a:r>
              <a:rPr lang="en-US" sz="2400" baseline="-30000" smtClean="0">
                <a:cs typeface="Times New Roman" pitchFamily="18" charset="0"/>
              </a:rPr>
              <a:t>2</a:t>
            </a:r>
            <a:r>
              <a:rPr lang="en-US" sz="2400" smtClean="0">
                <a:cs typeface="Times New Roman" pitchFamily="18" charset="0"/>
              </a:rPr>
              <a:t> via the </a:t>
            </a:r>
            <a:r>
              <a:rPr lang="en-US" sz="2400" b="1" smtClean="0">
                <a:cs typeface="Times New Roman" pitchFamily="18" charset="0"/>
              </a:rPr>
              <a:t>Calvin cycle</a:t>
            </a:r>
            <a:r>
              <a:rPr lang="en-US" sz="2400" smtClean="0">
                <a:cs typeface="Times New Roman" pitchFamily="18" charset="0"/>
              </a:rPr>
              <a:t>, in which the enzyme ribulose bisphosphate carboxylase (</a:t>
            </a:r>
            <a:r>
              <a:rPr lang="en-US" sz="2400" b="1" smtClean="0">
                <a:cs typeface="Times New Roman" pitchFamily="18" charset="0"/>
              </a:rPr>
              <a:t>RubisCO</a:t>
            </a:r>
            <a:r>
              <a:rPr lang="en-US" sz="2400" smtClean="0">
                <a:cs typeface="Times New Roman" pitchFamily="18" charset="0"/>
              </a:rPr>
              <a:t>) plays a key role.</a:t>
            </a:r>
          </a:p>
          <a:p>
            <a:pPr eaLnBrk="1" hangingPunct="1"/>
            <a:r>
              <a:rPr lang="en-US" sz="2400" smtClean="0">
                <a:cs typeface="Times New Roman" pitchFamily="18" charset="0"/>
              </a:rPr>
              <a:t>The Calvin cycle is an energy-demanding process in which </a:t>
            </a:r>
            <a:r>
              <a:rPr lang="en-US" sz="2400" b="1" smtClean="0">
                <a:cs typeface="Times New Roman" pitchFamily="18" charset="0"/>
              </a:rPr>
              <a:t>CO</a:t>
            </a:r>
            <a:r>
              <a:rPr lang="en-US" sz="2400" b="1" baseline="-30000" smtClean="0">
                <a:cs typeface="Times New Roman" pitchFamily="18" charset="0"/>
              </a:rPr>
              <a:t>2</a:t>
            </a:r>
            <a:r>
              <a:rPr lang="en-US" sz="2400" b="1" smtClean="0">
                <a:cs typeface="Times New Roman" pitchFamily="18" charset="0"/>
              </a:rPr>
              <a:t> </a:t>
            </a:r>
            <a:r>
              <a:rPr lang="en-US" sz="2400" smtClean="0">
                <a:cs typeface="Times New Roman" pitchFamily="18" charset="0"/>
              </a:rPr>
              <a:t>is converted into </a:t>
            </a:r>
            <a:r>
              <a:rPr lang="en-US" sz="2400" b="1" smtClean="0">
                <a:cs typeface="Times New Roman" pitchFamily="18" charset="0"/>
              </a:rPr>
              <a:t>sugar:</a:t>
            </a:r>
          </a:p>
          <a:p>
            <a:pPr eaLnBrk="1" hangingPunct="1"/>
            <a:endParaRPr lang="nb-NO" sz="2400" smtClean="0"/>
          </a:p>
        </p:txBody>
      </p:sp>
      <p:pic>
        <p:nvPicPr>
          <p:cNvPr id="19460" name="Picture 2" descr="17_F2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b="5061"/>
          <a:stretch>
            <a:fillRect/>
          </a:stretch>
        </p:blipFill>
        <p:spPr>
          <a:xfrm>
            <a:off x="4662488" y="1600200"/>
            <a:ext cx="4010025" cy="42973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17_F21"/>
          <p:cNvPicPr>
            <a:picLocks noChangeAspect="1" noChangeArrowheads="1"/>
          </p:cNvPicPr>
          <p:nvPr/>
        </p:nvPicPr>
        <p:blipFill>
          <a:blip r:embed="rId3" cstate="print"/>
          <a:srcRect b="5196"/>
          <a:stretch>
            <a:fillRect/>
          </a:stretch>
        </p:blipFill>
        <p:spPr bwMode="auto">
          <a:xfrm>
            <a:off x="400050" y="541338"/>
            <a:ext cx="8531225" cy="591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nb-NO" smtClean="0"/>
          </a:p>
        </p:txBody>
      </p:sp>
      <p:sp>
        <p:nvSpPr>
          <p:cNvPr id="21507" name="Plassholder for innhold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>
                <a:cs typeface="Times New Roman" pitchFamily="18" charset="0"/>
              </a:rPr>
              <a:t>Several autotrophic prokaryotes that use the Calvin cycle for CO</a:t>
            </a:r>
            <a:r>
              <a:rPr lang="en-US" sz="2400" baseline="-30000" smtClean="0">
                <a:cs typeface="Times New Roman" pitchFamily="18" charset="0"/>
              </a:rPr>
              <a:t>2</a:t>
            </a:r>
            <a:r>
              <a:rPr lang="en-US" sz="2400" smtClean="0">
                <a:cs typeface="Times New Roman" pitchFamily="18" charset="0"/>
              </a:rPr>
              <a:t> fixation produce polyhedral cell inclusions called </a:t>
            </a:r>
            <a:r>
              <a:rPr lang="en-US" sz="2400" b="1" smtClean="0">
                <a:cs typeface="Times New Roman" pitchFamily="18" charset="0"/>
              </a:rPr>
              <a:t>carboxysomes.</a:t>
            </a:r>
          </a:p>
          <a:p>
            <a:pPr eaLnBrk="1" hangingPunct="1"/>
            <a:r>
              <a:rPr lang="en-US" sz="2400" smtClean="0">
                <a:cs typeface="Times New Roman" pitchFamily="18" charset="0"/>
              </a:rPr>
              <a:t>Green sulfur bacteria use the reverse citric acid pathway for CO</a:t>
            </a:r>
            <a:r>
              <a:rPr lang="en-US" sz="2400" baseline="-30000" smtClean="0">
                <a:cs typeface="Times New Roman" pitchFamily="18" charset="0"/>
              </a:rPr>
              <a:t>2</a:t>
            </a:r>
            <a:r>
              <a:rPr lang="en-US" sz="2400" smtClean="0">
                <a:cs typeface="Times New Roman" pitchFamily="18" charset="0"/>
              </a:rPr>
              <a:t> fixation; green nonsulfur bacteria use the </a:t>
            </a:r>
            <a:r>
              <a:rPr lang="en-US" sz="2400" b="1" smtClean="0">
                <a:cs typeface="Times New Roman" pitchFamily="18" charset="0"/>
              </a:rPr>
              <a:t>hydroxypropionate pathway</a:t>
            </a:r>
            <a:endParaRPr lang="nb-NO" sz="2400" smtClean="0"/>
          </a:p>
        </p:txBody>
      </p:sp>
      <p:pic>
        <p:nvPicPr>
          <p:cNvPr id="21508" name="Picture 2" descr="E:\Chapter_17\Present\Figures\17_F23.jpg"/>
          <p:cNvPicPr>
            <a:picLocks noChangeAspect="1" noChangeArrowheads="1"/>
          </p:cNvPicPr>
          <p:nvPr/>
        </p:nvPicPr>
        <p:blipFill>
          <a:blip r:embed="rId2" cstate="print"/>
          <a:srcRect r="4218" b="8177"/>
          <a:stretch>
            <a:fillRect/>
          </a:stretch>
        </p:blipFill>
        <p:spPr bwMode="auto">
          <a:xfrm>
            <a:off x="4440238" y="1679575"/>
            <a:ext cx="4251325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b-NO" smtClean="0"/>
              <a:t>… because:</a:t>
            </a:r>
          </a:p>
        </p:txBody>
      </p:sp>
      <p:sp>
        <p:nvSpPr>
          <p:cNvPr id="512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Aft>
                <a:spcPts val="1200"/>
              </a:spcAft>
            </a:pPr>
            <a:r>
              <a:rPr lang="nb-NO" sz="2800" u="sng" smtClean="0"/>
              <a:t>Understanding</a:t>
            </a:r>
            <a:r>
              <a:rPr lang="nb-NO" sz="2800" smtClean="0"/>
              <a:t> the enormous diversity that exists among microorganisms to generate </a:t>
            </a:r>
            <a:r>
              <a:rPr lang="nb-NO" sz="2800" b="1" smtClean="0"/>
              <a:t>energy</a:t>
            </a:r>
            <a:r>
              <a:rPr lang="nb-NO" sz="2800" smtClean="0"/>
              <a:t> and utilize </a:t>
            </a:r>
            <a:r>
              <a:rPr lang="nb-NO" sz="2800" b="1" smtClean="0"/>
              <a:t>C-sources</a:t>
            </a:r>
            <a:r>
              <a:rPr lang="nb-NO" sz="2800" smtClean="0"/>
              <a:t> is the key for understanding microbial ecosystems and the role of microbes in any ecosystem.</a:t>
            </a:r>
          </a:p>
          <a:p>
            <a:pPr eaLnBrk="1" hangingPunct="1">
              <a:spcAft>
                <a:spcPts val="1200"/>
              </a:spcAft>
            </a:pPr>
            <a:r>
              <a:rPr lang="nb-NO" sz="2800" u="sng" smtClean="0"/>
              <a:t>Understanding</a:t>
            </a:r>
            <a:r>
              <a:rPr lang="nb-NO" sz="2800" smtClean="0"/>
              <a:t> metabolic diveristy enable us to exploit this diversity in environmental bioprocesses; Environmental Biotechnology.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17_F24a"/>
          <p:cNvPicPr>
            <a:picLocks noChangeAspect="1" noChangeArrowheads="1"/>
          </p:cNvPicPr>
          <p:nvPr/>
        </p:nvPicPr>
        <p:blipFill>
          <a:blip r:embed="rId3" cstate="print"/>
          <a:srcRect b="5374"/>
          <a:stretch>
            <a:fillRect/>
          </a:stretch>
        </p:blipFill>
        <p:spPr bwMode="auto">
          <a:xfrm>
            <a:off x="4184650" y="3922713"/>
            <a:ext cx="4938713" cy="293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2" descr="17_F24b"/>
          <p:cNvPicPr>
            <a:picLocks noChangeAspect="1" noChangeArrowheads="1"/>
          </p:cNvPicPr>
          <p:nvPr/>
        </p:nvPicPr>
        <p:blipFill>
          <a:blip r:embed="rId4" cstate="print"/>
          <a:srcRect b="6551"/>
          <a:stretch>
            <a:fillRect/>
          </a:stretch>
        </p:blipFill>
        <p:spPr bwMode="auto">
          <a:xfrm>
            <a:off x="4027488" y="627063"/>
            <a:ext cx="5095875" cy="276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ittel 3"/>
          <p:cNvSpPr>
            <a:spLocks noGrp="1"/>
          </p:cNvSpPr>
          <p:nvPr>
            <p:ph type="title"/>
          </p:nvPr>
        </p:nvSpPr>
        <p:spPr>
          <a:xfrm>
            <a:off x="180975" y="381000"/>
            <a:ext cx="3487738" cy="1143000"/>
          </a:xfrm>
        </p:spPr>
        <p:txBody>
          <a:bodyPr/>
          <a:lstStyle/>
          <a:p>
            <a:pPr eaLnBrk="1" hangingPunct="1"/>
            <a:r>
              <a:rPr lang="nb-NO" sz="3600" smtClean="0"/>
              <a:t>Metabolic alternatives to the Calvin cycle</a:t>
            </a:r>
          </a:p>
        </p:txBody>
      </p:sp>
      <p:sp>
        <p:nvSpPr>
          <p:cNvPr id="22533" name="Plassholder for innhold 4"/>
          <p:cNvSpPr>
            <a:spLocks noGrp="1"/>
          </p:cNvSpPr>
          <p:nvPr>
            <p:ph idx="1"/>
          </p:nvPr>
        </p:nvSpPr>
        <p:spPr>
          <a:xfrm>
            <a:off x="180975" y="2371725"/>
            <a:ext cx="3678238" cy="2265363"/>
          </a:xfrm>
        </p:spPr>
        <p:txBody>
          <a:bodyPr/>
          <a:lstStyle/>
          <a:p>
            <a:pPr eaLnBrk="1" hangingPunct="1"/>
            <a:r>
              <a:rPr lang="en-US" sz="2200" smtClean="0">
                <a:cs typeface="Times New Roman" pitchFamily="18" charset="0"/>
              </a:rPr>
              <a:t>Green sulfur bacteria (</a:t>
            </a:r>
            <a:r>
              <a:rPr lang="en-US" sz="2200" i="1" smtClean="0">
                <a:cs typeface="Times New Roman" pitchFamily="18" charset="0"/>
              </a:rPr>
              <a:t>Chlorobaculum, Chlorobium</a:t>
            </a:r>
            <a:r>
              <a:rPr lang="en-US" sz="2200" smtClean="0">
                <a:cs typeface="Times New Roman" pitchFamily="18" charset="0"/>
              </a:rPr>
              <a:t>) use the </a:t>
            </a:r>
            <a:r>
              <a:rPr lang="en-US" sz="2200" b="1" smtClean="0">
                <a:cs typeface="Times New Roman" pitchFamily="18" charset="0"/>
              </a:rPr>
              <a:t>reverse citric acid pathway</a:t>
            </a:r>
            <a:r>
              <a:rPr lang="en-US" sz="2200" smtClean="0">
                <a:cs typeface="Times New Roman" pitchFamily="18" charset="0"/>
              </a:rPr>
              <a:t> for CO</a:t>
            </a:r>
            <a:r>
              <a:rPr lang="en-US" sz="2200" baseline="-30000" smtClean="0">
                <a:cs typeface="Times New Roman" pitchFamily="18" charset="0"/>
              </a:rPr>
              <a:t>2</a:t>
            </a:r>
            <a:r>
              <a:rPr lang="en-US" sz="2200" smtClean="0">
                <a:cs typeface="Times New Roman" pitchFamily="18" charset="0"/>
              </a:rPr>
              <a:t> fixation.</a:t>
            </a:r>
          </a:p>
          <a:p>
            <a:pPr eaLnBrk="1" hangingPunct="1"/>
            <a:r>
              <a:rPr lang="en-US" sz="2200" smtClean="0">
                <a:cs typeface="Times New Roman" pitchFamily="18" charset="0"/>
              </a:rPr>
              <a:t>Green non-sulfur bacteria use the </a:t>
            </a:r>
            <a:r>
              <a:rPr lang="en-US" sz="2200" b="1" smtClean="0">
                <a:cs typeface="Times New Roman" pitchFamily="18" charset="0"/>
              </a:rPr>
              <a:t>hydroxypropionate pathway </a:t>
            </a:r>
            <a:r>
              <a:rPr lang="en-US" sz="2200" smtClean="0">
                <a:cs typeface="Times New Roman" pitchFamily="18" charset="0"/>
              </a:rPr>
              <a:t>(</a:t>
            </a:r>
            <a:r>
              <a:rPr lang="en-US" sz="2200" i="1" smtClean="0">
                <a:cs typeface="Times New Roman" pitchFamily="18" charset="0"/>
              </a:rPr>
              <a:t>Chloroflexus</a:t>
            </a:r>
            <a:r>
              <a:rPr lang="en-US" sz="2200" smtClean="0">
                <a:cs typeface="Times New Roman" pitchFamily="18" charset="0"/>
              </a:rPr>
              <a:t> and some early non-phototropic </a:t>
            </a:r>
            <a:r>
              <a:rPr lang="en-US" sz="2200" i="1" smtClean="0">
                <a:cs typeface="Times New Roman" pitchFamily="18" charset="0"/>
              </a:rPr>
              <a:t>Archaea</a:t>
            </a:r>
            <a:r>
              <a:rPr lang="en-US" sz="2200" smtClean="0">
                <a:cs typeface="Times New Roman" pitchFamily="18" charset="0"/>
              </a:rPr>
              <a:t>)</a:t>
            </a:r>
            <a:r>
              <a:rPr lang="en-US" sz="2200" b="1" smtClean="0">
                <a:cs typeface="Times New Roman" pitchFamily="18" charset="0"/>
              </a:rPr>
              <a:t>.</a:t>
            </a:r>
          </a:p>
          <a:p>
            <a:pPr eaLnBrk="1" hangingPunct="1"/>
            <a:endParaRPr lang="nb-NO" sz="2200" smtClean="0"/>
          </a:p>
          <a:p>
            <a:pPr eaLnBrk="1" hangingPunct="1"/>
            <a:endParaRPr lang="nb-NO" sz="2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30175"/>
            <a:ext cx="8229600" cy="850900"/>
          </a:xfrm>
        </p:spPr>
        <p:txBody>
          <a:bodyPr/>
          <a:lstStyle/>
          <a:p>
            <a:pPr eaLnBrk="1" hangingPunct="1"/>
            <a:r>
              <a:rPr lang="en-US" sz="3200" b="1" smtClean="0">
                <a:solidFill>
                  <a:srgbClr val="000000"/>
                </a:solidFill>
                <a:cs typeface="Times New Roman" pitchFamily="18" charset="0"/>
              </a:rPr>
              <a:t>Chemolithotrophy: Energy from the Oxidation of Inorganic Electron Donors</a:t>
            </a:r>
          </a:p>
        </p:txBody>
      </p:sp>
      <p:sp>
        <p:nvSpPr>
          <p:cNvPr id="23555" name="Rectangle 5"/>
          <p:cNvSpPr>
            <a:spLocks noChangeArrowheads="1"/>
          </p:cNvSpPr>
          <p:nvPr/>
        </p:nvSpPr>
        <p:spPr bwMode="auto">
          <a:xfrm>
            <a:off x="250825" y="1881188"/>
            <a:ext cx="8404225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82563" indent="-182563">
              <a:spcBef>
                <a:spcPct val="20000"/>
              </a:spcBef>
              <a:buFontTx/>
              <a:buChar char="•"/>
            </a:pPr>
            <a:r>
              <a:rPr lang="en-US" sz="2200">
                <a:cs typeface="Times New Roman" pitchFamily="18" charset="0"/>
              </a:rPr>
              <a:t> </a:t>
            </a:r>
            <a:r>
              <a:rPr lang="en-US" sz="2200" b="1">
                <a:cs typeface="Times New Roman" pitchFamily="18" charset="0"/>
              </a:rPr>
              <a:t>Chemolithotrophs </a:t>
            </a:r>
            <a:r>
              <a:rPr lang="en-US" sz="2200">
                <a:cs typeface="Times New Roman" pitchFamily="18" charset="0"/>
              </a:rPr>
              <a:t>(</a:t>
            </a:r>
            <a:r>
              <a:rPr lang="en-US" sz="2200" i="1">
                <a:cs typeface="Times New Roman" pitchFamily="18" charset="0"/>
              </a:rPr>
              <a:t>lithos: stone)</a:t>
            </a:r>
            <a:r>
              <a:rPr lang="en-US" sz="2200">
                <a:cs typeface="Times New Roman" pitchFamily="18" charset="0"/>
              </a:rPr>
              <a:t> oxidize inorganic chemicals as their sole sources of energy and reducing power. Most chemolithotrophs are also able to grow </a:t>
            </a:r>
            <a:r>
              <a:rPr lang="en-US" sz="2200" u="sng">
                <a:cs typeface="Times New Roman" pitchFamily="18" charset="0"/>
              </a:rPr>
              <a:t>autotrophically</a:t>
            </a:r>
            <a:r>
              <a:rPr lang="en-US" sz="2200">
                <a:cs typeface="Times New Roman" pitchFamily="18" charset="0"/>
              </a:rPr>
              <a:t>.</a:t>
            </a:r>
          </a:p>
          <a:p>
            <a:pPr marL="182563" indent="-182563">
              <a:spcBef>
                <a:spcPct val="20000"/>
              </a:spcBef>
              <a:buFontTx/>
              <a:buChar char="•"/>
            </a:pPr>
            <a:r>
              <a:rPr lang="en-US" sz="2200">
                <a:cs typeface="Times New Roman" pitchFamily="18" charset="0"/>
              </a:rPr>
              <a:t>Some chemolithotrophs are </a:t>
            </a:r>
            <a:r>
              <a:rPr lang="en-US" sz="2200" b="1">
                <a:cs typeface="Times New Roman" pitchFamily="18" charset="0"/>
              </a:rPr>
              <a:t>mixotrophic</a:t>
            </a:r>
            <a:r>
              <a:rPr lang="en-US" sz="2200">
                <a:cs typeface="Times New Roman" pitchFamily="18" charset="0"/>
              </a:rPr>
              <a:t>, meaning that although they are able to obtain energy from the oxidation of an inorganic compound, they require an </a:t>
            </a:r>
            <a:r>
              <a:rPr lang="en-US" sz="2200" i="1">
                <a:cs typeface="Times New Roman" pitchFamily="18" charset="0"/>
              </a:rPr>
              <a:t>organic</a:t>
            </a:r>
            <a:r>
              <a:rPr lang="en-US" sz="2200">
                <a:cs typeface="Times New Roman" pitchFamily="18" charset="0"/>
              </a:rPr>
              <a:t> compound as a carbon source.</a:t>
            </a:r>
          </a:p>
          <a:p>
            <a:pPr marL="182563" indent="-182563">
              <a:spcBef>
                <a:spcPct val="20000"/>
              </a:spcBef>
              <a:buFontTx/>
              <a:buChar char="•"/>
            </a:pPr>
            <a:r>
              <a:rPr lang="en-US" sz="2200">
                <a:cs typeface="Times New Roman" pitchFamily="18" charset="0"/>
              </a:rPr>
              <a:t>ATP is formed by direct redox-reactions at the cell membrane whereby electrons are transferred to the electron transport chain that drives proton translocation for ATPase.</a:t>
            </a:r>
          </a:p>
          <a:p>
            <a:pPr marL="182563" indent="-182563">
              <a:spcBef>
                <a:spcPct val="20000"/>
              </a:spcBef>
              <a:buFontTx/>
              <a:buChar char="•"/>
            </a:pPr>
            <a:r>
              <a:rPr lang="en-US" sz="2200">
                <a:cs typeface="Times New Roman" pitchFamily="18" charset="0"/>
              </a:rPr>
              <a:t>All chemolihotrophic organisms use an external electron acceptor (most of them are oxic).</a:t>
            </a:r>
          </a:p>
          <a:p>
            <a:pPr marL="182563" indent="-182563">
              <a:spcBef>
                <a:spcPct val="20000"/>
              </a:spcBef>
              <a:buFontTx/>
              <a:buChar char="•"/>
            </a:pPr>
            <a:endParaRPr lang="en-US" sz="2200"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7375"/>
          </a:xfrm>
        </p:spPr>
        <p:txBody>
          <a:bodyPr/>
          <a:lstStyle/>
          <a:p>
            <a:pPr eaLnBrk="1" hangingPunct="1"/>
            <a:r>
              <a:rPr lang="nb-NO" sz="3600" smtClean="0"/>
              <a:t>Chemolitrotrophic energetics</a:t>
            </a:r>
          </a:p>
        </p:txBody>
      </p:sp>
      <p:sp>
        <p:nvSpPr>
          <p:cNvPr id="24579" name="Plassholder for innhold 2"/>
          <p:cNvSpPr>
            <a:spLocks noGrp="1"/>
          </p:cNvSpPr>
          <p:nvPr>
            <p:ph idx="1"/>
          </p:nvPr>
        </p:nvSpPr>
        <p:spPr>
          <a:xfrm>
            <a:off x="361950" y="1174750"/>
            <a:ext cx="8229600" cy="2238375"/>
          </a:xfrm>
        </p:spPr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nb-NO" sz="2200" smtClean="0"/>
              <a:t>Substrates for chemolitotrophic growth originates from volcanic (H</a:t>
            </a:r>
            <a:r>
              <a:rPr lang="nb-NO" sz="2200" baseline="-25000" smtClean="0"/>
              <a:t>2</a:t>
            </a:r>
            <a:r>
              <a:rPr lang="nb-NO" sz="2200" smtClean="0"/>
              <a:t>S, Fe</a:t>
            </a:r>
            <a:r>
              <a:rPr lang="nb-NO" sz="2200" baseline="-25000" smtClean="0"/>
              <a:t>2</a:t>
            </a:r>
            <a:r>
              <a:rPr lang="nb-NO" sz="2200" smtClean="0"/>
              <a:t>+, agricultural (NH</a:t>
            </a:r>
            <a:r>
              <a:rPr lang="nb-NO" sz="2200" baseline="-25000" smtClean="0"/>
              <a:t>4</a:t>
            </a:r>
            <a:r>
              <a:rPr lang="nb-NO" sz="2200" smtClean="0"/>
              <a:t>+),mining (Me</a:t>
            </a:r>
            <a:r>
              <a:rPr lang="nb-NO" sz="2200" baseline="-25000" smtClean="0"/>
              <a:t>2</a:t>
            </a:r>
            <a:r>
              <a:rPr lang="nb-NO" sz="2200" smtClean="0"/>
              <a:t>+, Fe</a:t>
            </a:r>
            <a:r>
              <a:rPr lang="nb-NO" sz="2200" baseline="-25000" smtClean="0"/>
              <a:t>2</a:t>
            </a:r>
            <a:r>
              <a:rPr lang="nb-NO" sz="2200" smtClean="0"/>
              <a:t>+), natural and anthropogenic waste (NH</a:t>
            </a:r>
            <a:r>
              <a:rPr lang="nb-NO" sz="2200" baseline="-25000" smtClean="0"/>
              <a:t>3</a:t>
            </a:r>
            <a:r>
              <a:rPr lang="nb-NO" sz="2200" smtClean="0"/>
              <a:t>, H</a:t>
            </a:r>
            <a:r>
              <a:rPr lang="nb-NO" sz="2200" baseline="-25000" smtClean="0"/>
              <a:t>2</a:t>
            </a:r>
            <a:r>
              <a:rPr lang="nb-NO" sz="2200" smtClean="0"/>
              <a:t>S, S</a:t>
            </a:r>
            <a:r>
              <a:rPr lang="nb-NO" sz="2200" baseline="30000" smtClean="0"/>
              <a:t>o</a:t>
            </a:r>
            <a:r>
              <a:rPr lang="nb-NO" sz="2200" smtClean="0"/>
              <a:t>) and wastewater (all).</a:t>
            </a:r>
          </a:p>
          <a:p>
            <a:pPr eaLnBrk="1" hangingPunct="1"/>
            <a:r>
              <a:rPr lang="nb-NO" sz="2200" smtClean="0"/>
              <a:t>Energetically growth is possible if the free energy released may drive ATP formation by ATPase (-31.6 kJ/mol).</a:t>
            </a:r>
          </a:p>
        </p:txBody>
      </p:sp>
      <p:pic>
        <p:nvPicPr>
          <p:cNvPr id="24580" name="Picture 6" descr="table 17-1"/>
          <p:cNvPicPr>
            <a:picLocks noChangeAspect="1" noChangeArrowheads="1"/>
          </p:cNvPicPr>
          <p:nvPr/>
        </p:nvPicPr>
        <p:blipFill>
          <a:blip r:embed="rId2" cstate="print"/>
          <a:srcRect b="9933"/>
          <a:stretch>
            <a:fillRect/>
          </a:stretch>
        </p:blipFill>
        <p:spPr bwMode="auto">
          <a:xfrm>
            <a:off x="0" y="3454400"/>
            <a:ext cx="9144000" cy="335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Times New Roman" pitchFamily="18" charset="0"/>
              </a:rPr>
              <a:t>Hydrogen Oxidation</a:t>
            </a:r>
          </a:p>
        </p:txBody>
      </p:sp>
      <p:sp>
        <p:nvSpPr>
          <p:cNvPr id="25603" name="Plassholder for innhold 4"/>
          <p:cNvSpPr>
            <a:spLocks noGrp="1"/>
          </p:cNvSpPr>
          <p:nvPr>
            <p:ph sz="half" idx="1"/>
          </p:nvPr>
        </p:nvSpPr>
        <p:spPr>
          <a:xfrm>
            <a:off x="117475" y="1600200"/>
            <a:ext cx="4368800" cy="4525963"/>
          </a:xfrm>
        </p:spPr>
        <p:txBody>
          <a:bodyPr/>
          <a:lstStyle/>
          <a:p>
            <a:pPr eaLnBrk="1" hangingPunct="1"/>
            <a:r>
              <a:rPr lang="en-US" sz="2400" smtClean="0">
                <a:cs typeface="Times New Roman" pitchFamily="18" charset="0"/>
              </a:rPr>
              <a:t>Hydrogen is an excellent electron donor (-0.42 V) and are able to use a range of electron acceptors.</a:t>
            </a:r>
          </a:p>
          <a:p>
            <a:pPr eaLnBrk="1" hangingPunct="1"/>
            <a:r>
              <a:rPr lang="en-US" sz="2400" smtClean="0">
                <a:cs typeface="Times New Roman" pitchFamily="18" charset="0"/>
              </a:rPr>
              <a:t>Hydrogen oxidizers (</a:t>
            </a:r>
            <a:r>
              <a:rPr lang="en-US" sz="2400" i="1" smtClean="0">
                <a:cs typeface="Times New Roman" pitchFamily="18" charset="0"/>
              </a:rPr>
              <a:t>Bacteria</a:t>
            </a:r>
            <a:r>
              <a:rPr lang="en-US" sz="2400" smtClean="0">
                <a:cs typeface="Times New Roman" pitchFamily="18" charset="0"/>
              </a:rPr>
              <a:t> and </a:t>
            </a:r>
            <a:r>
              <a:rPr lang="en-US" sz="2400" i="1" smtClean="0">
                <a:cs typeface="Times New Roman" pitchFamily="18" charset="0"/>
              </a:rPr>
              <a:t>Archaea</a:t>
            </a:r>
            <a:r>
              <a:rPr lang="en-US" sz="2400" smtClean="0">
                <a:cs typeface="Times New Roman" pitchFamily="18" charset="0"/>
              </a:rPr>
              <a:t>) can oxidize H</a:t>
            </a:r>
            <a:r>
              <a:rPr lang="en-US" sz="2400" baseline="-30000" smtClean="0">
                <a:cs typeface="Times New Roman" pitchFamily="18" charset="0"/>
              </a:rPr>
              <a:t>2</a:t>
            </a:r>
            <a:r>
              <a:rPr lang="en-US" sz="2400" smtClean="0">
                <a:cs typeface="Times New Roman" pitchFamily="18" charset="0"/>
              </a:rPr>
              <a:t> compounds, thereby generating a proton motive force and ATP synthesis. </a:t>
            </a:r>
          </a:p>
          <a:p>
            <a:pPr eaLnBrk="1" hangingPunct="1"/>
            <a:r>
              <a:rPr lang="en-US" sz="2400" smtClean="0">
                <a:cs typeface="Times New Roman" pitchFamily="18" charset="0"/>
              </a:rPr>
              <a:t>Hydrogen oxidizers are also </a:t>
            </a:r>
            <a:r>
              <a:rPr lang="en-US" sz="2400" b="1" smtClean="0">
                <a:cs typeface="Times New Roman" pitchFamily="18" charset="0"/>
              </a:rPr>
              <a:t>autotrophs</a:t>
            </a:r>
            <a:r>
              <a:rPr lang="en-US" sz="2400" smtClean="0">
                <a:cs typeface="Times New Roman" pitchFamily="18" charset="0"/>
              </a:rPr>
              <a:t> and fix CO</a:t>
            </a:r>
            <a:r>
              <a:rPr lang="en-US" sz="2400" baseline="-30000" smtClean="0">
                <a:cs typeface="Times New Roman" pitchFamily="18" charset="0"/>
              </a:rPr>
              <a:t>2</a:t>
            </a:r>
            <a:r>
              <a:rPr lang="en-US" sz="2400" smtClean="0">
                <a:cs typeface="Times New Roman" pitchFamily="18" charset="0"/>
              </a:rPr>
              <a:t> via the Calvin cycle.</a:t>
            </a:r>
          </a:p>
          <a:p>
            <a:pPr eaLnBrk="1" hangingPunct="1"/>
            <a:endParaRPr lang="nb-NO" sz="2400" smtClean="0"/>
          </a:p>
        </p:txBody>
      </p:sp>
      <p:pic>
        <p:nvPicPr>
          <p:cNvPr id="25604" name="Picture 2" descr="17_F2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b="5061"/>
          <a:stretch>
            <a:fillRect/>
          </a:stretch>
        </p:blipFill>
        <p:spPr>
          <a:xfrm>
            <a:off x="4627563" y="1617663"/>
            <a:ext cx="4038600" cy="2930525"/>
          </a:xfrm>
          <a:noFill/>
        </p:spPr>
      </p:pic>
      <p:sp>
        <p:nvSpPr>
          <p:cNvPr id="25605" name="TekstSylinder 7"/>
          <p:cNvSpPr txBox="1">
            <a:spLocks noChangeArrowheads="1"/>
          </p:cNvSpPr>
          <p:nvPr/>
        </p:nvSpPr>
        <p:spPr bwMode="auto">
          <a:xfrm>
            <a:off x="4583113" y="5178425"/>
            <a:ext cx="47053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b-NO" sz="1600"/>
              <a:t>16 H</a:t>
            </a:r>
            <a:r>
              <a:rPr lang="nb-NO" sz="1600" baseline="-25000"/>
              <a:t>2</a:t>
            </a:r>
            <a:r>
              <a:rPr lang="nb-NO" sz="1600"/>
              <a:t>  +  6 O</a:t>
            </a:r>
            <a:r>
              <a:rPr lang="nb-NO" sz="1600" baseline="-25000"/>
              <a:t>2</a:t>
            </a:r>
            <a:r>
              <a:rPr lang="nb-NO" sz="1600"/>
              <a:t>  +  2 CO</a:t>
            </a:r>
            <a:r>
              <a:rPr lang="nb-NO" sz="1600" baseline="-25000"/>
              <a:t>2</a:t>
            </a:r>
            <a:r>
              <a:rPr lang="nb-NO" sz="1600"/>
              <a:t>  </a:t>
            </a:r>
            <a:r>
              <a:rPr lang="nb-NO" sz="1600">
                <a:sym typeface="Wingdings" pitchFamily="2" charset="2"/>
              </a:rPr>
              <a:t>  2 (CH</a:t>
            </a:r>
            <a:r>
              <a:rPr lang="nb-NO" sz="1600" baseline="-25000">
                <a:sym typeface="Wingdings" pitchFamily="2" charset="2"/>
              </a:rPr>
              <a:t>2</a:t>
            </a:r>
            <a:r>
              <a:rPr lang="nb-NO" sz="1600">
                <a:sym typeface="Wingdings" pitchFamily="2" charset="2"/>
              </a:rPr>
              <a:t>O)  +  14 H</a:t>
            </a:r>
            <a:r>
              <a:rPr lang="nb-NO" sz="1600" baseline="-25000">
                <a:sym typeface="Wingdings" pitchFamily="2" charset="2"/>
              </a:rPr>
              <a:t>2</a:t>
            </a:r>
            <a:r>
              <a:rPr lang="nb-NO" sz="1600">
                <a:sym typeface="Wingdings" pitchFamily="2" charset="2"/>
              </a:rPr>
              <a:t>O</a:t>
            </a:r>
            <a:r>
              <a:rPr lang="nb-NO" sz="1600"/>
              <a:t>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dirty="0" smtClean="0">
                <a:cs typeface="Times New Roman" pitchFamily="18" charset="0"/>
              </a:rPr>
              <a:t>Oxidation of Reduced Sulfur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600200"/>
            <a:ext cx="3097213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smtClean="0">
                <a:cs typeface="Times New Roman" pitchFamily="18" charset="0"/>
              </a:rPr>
              <a:t>The sulfur bacteria can oxidize reduced sulfur compounds such as H</a:t>
            </a:r>
            <a:r>
              <a:rPr lang="en-US" sz="2000" baseline="-30000" smtClean="0">
                <a:cs typeface="Times New Roman" pitchFamily="18" charset="0"/>
              </a:rPr>
              <a:t>2</a:t>
            </a:r>
            <a:r>
              <a:rPr lang="en-US" sz="2000" smtClean="0">
                <a:cs typeface="Times New Roman" pitchFamily="18" charset="0"/>
              </a:rPr>
              <a:t>S and S</a:t>
            </a:r>
            <a:r>
              <a:rPr lang="en-US" sz="2000" baseline="30000" smtClean="0">
                <a:cs typeface="Times New Roman" pitchFamily="18" charset="0"/>
              </a:rPr>
              <a:t>0</a:t>
            </a:r>
            <a:r>
              <a:rPr lang="en-US" sz="2000" smtClean="0"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>
                <a:cs typeface="Times New Roman" pitchFamily="18" charset="0"/>
              </a:rPr>
              <a:t>These chemolithotrophs are also autotrophs (C-source: CO</a:t>
            </a:r>
            <a:r>
              <a:rPr lang="en-US" sz="2000" baseline="-25000" smtClean="0">
                <a:cs typeface="Times New Roman" pitchFamily="18" charset="0"/>
              </a:rPr>
              <a:t>2</a:t>
            </a:r>
            <a:r>
              <a:rPr lang="en-US" sz="2000" smtClean="0">
                <a:cs typeface="Times New Roman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>
                <a:cs typeface="Times New Roman" pitchFamily="18" charset="0"/>
              </a:rPr>
              <a:t>Oxidation occurs in cytosol via the sulfide oxidase pathway.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>
                <a:cs typeface="Times New Roman" pitchFamily="18" charset="0"/>
              </a:rPr>
              <a:t>Any intermediate will also provide growth, however, at a lower energetic yield.</a:t>
            </a:r>
          </a:p>
          <a:p>
            <a:pPr eaLnBrk="1" hangingPunct="1">
              <a:lnSpc>
                <a:spcPct val="90000"/>
              </a:lnSpc>
            </a:pPr>
            <a:endParaRPr lang="en-US" sz="2000" smtClean="0">
              <a:cs typeface="Times New Roman" pitchFamily="18" charset="0"/>
            </a:endParaRPr>
          </a:p>
        </p:txBody>
      </p:sp>
      <p:pic>
        <p:nvPicPr>
          <p:cNvPr id="26628" name="Picture 4" descr="17_F27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b="4499"/>
          <a:stretch>
            <a:fillRect/>
          </a:stretch>
        </p:blipFill>
        <p:spPr>
          <a:xfrm>
            <a:off x="3419475" y="1546225"/>
            <a:ext cx="5689600" cy="5030282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nb-NO" smtClean="0"/>
          </a:p>
        </p:txBody>
      </p:sp>
      <p:pic>
        <p:nvPicPr>
          <p:cNvPr id="27651" name="Picture 5" descr="17_F27b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5779"/>
          <a:stretch>
            <a:fillRect/>
          </a:stretch>
        </p:blipFill>
        <p:spPr>
          <a:xfrm>
            <a:off x="1127125" y="1600200"/>
            <a:ext cx="6888163" cy="4264025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en-US" smtClean="0"/>
              <a:t>Biology of sulfur-oxidizers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268413"/>
            <a:ext cx="4537075" cy="5589587"/>
          </a:xfrm>
        </p:spPr>
        <p:txBody>
          <a:bodyPr/>
          <a:lstStyle/>
          <a:p>
            <a:pPr marL="182563" indent="-182563" eaLnBrk="1" hangingPunct="1">
              <a:lnSpc>
                <a:spcPct val="85000"/>
              </a:lnSpc>
              <a:spcAft>
                <a:spcPct val="10000"/>
              </a:spcAft>
            </a:pPr>
            <a:r>
              <a:rPr lang="en-US" sz="2000" smtClean="0"/>
              <a:t>Sulfur oxidizers are found in all, but the delta subclass of Proteobacteria.</a:t>
            </a:r>
          </a:p>
          <a:p>
            <a:pPr marL="182563" indent="-182563" eaLnBrk="1" hangingPunct="1">
              <a:lnSpc>
                <a:spcPct val="85000"/>
              </a:lnSpc>
              <a:spcAft>
                <a:spcPct val="10000"/>
              </a:spcAft>
            </a:pPr>
            <a:r>
              <a:rPr lang="en-US" sz="2000" smtClean="0"/>
              <a:t>Sulfur oxidizers produce sulfuric acid, and are known to significantly lower pH during growth.</a:t>
            </a:r>
          </a:p>
          <a:p>
            <a:pPr marL="182563" indent="-182563" eaLnBrk="1" hangingPunct="1">
              <a:lnSpc>
                <a:spcPct val="85000"/>
              </a:lnSpc>
              <a:spcAft>
                <a:spcPct val="10000"/>
              </a:spcAft>
            </a:pPr>
            <a:r>
              <a:rPr lang="en-US" sz="2000" smtClean="0"/>
              <a:t>Most are aerobic, but at leat one specie mat denitrify (</a:t>
            </a:r>
            <a:r>
              <a:rPr lang="en-US" sz="2000" i="1" smtClean="0"/>
              <a:t>Thiobacillus denitrificans</a:t>
            </a:r>
            <a:r>
              <a:rPr lang="en-US" sz="2000" smtClean="0"/>
              <a:t>).</a:t>
            </a:r>
          </a:p>
          <a:p>
            <a:pPr marL="182563" indent="-182563" eaLnBrk="1" hangingPunct="1">
              <a:lnSpc>
                <a:spcPct val="85000"/>
              </a:lnSpc>
              <a:spcAft>
                <a:spcPct val="10000"/>
              </a:spcAft>
            </a:pPr>
            <a:r>
              <a:rPr lang="en-US" sz="2000" smtClean="0"/>
              <a:t>Many form filaments, and deposit S</a:t>
            </a:r>
            <a:r>
              <a:rPr lang="en-US" sz="2000" baseline="30000" smtClean="0"/>
              <a:t>0</a:t>
            </a:r>
          </a:p>
          <a:p>
            <a:pPr marL="182563" indent="-182563" eaLnBrk="1" hangingPunct="1">
              <a:lnSpc>
                <a:spcPct val="85000"/>
              </a:lnSpc>
              <a:spcAft>
                <a:spcPct val="10000"/>
              </a:spcAft>
            </a:pPr>
            <a:r>
              <a:rPr lang="en-US" sz="2000" smtClean="0"/>
              <a:t>Common examples are:</a:t>
            </a:r>
          </a:p>
          <a:p>
            <a:pPr marL="533400" lvl="1" indent="-168275" eaLnBrk="1" hangingPunct="1">
              <a:lnSpc>
                <a:spcPct val="85000"/>
              </a:lnSpc>
              <a:spcAft>
                <a:spcPct val="10000"/>
              </a:spcAft>
            </a:pPr>
            <a:r>
              <a:rPr lang="en-US" sz="1600" i="1" smtClean="0"/>
              <a:t>Thiobacillus sp.</a:t>
            </a:r>
          </a:p>
          <a:p>
            <a:pPr marL="533400" lvl="1" indent="-168275" eaLnBrk="1" hangingPunct="1">
              <a:lnSpc>
                <a:spcPct val="85000"/>
              </a:lnSpc>
              <a:spcAft>
                <a:spcPct val="10000"/>
              </a:spcAft>
            </a:pPr>
            <a:r>
              <a:rPr lang="en-US" sz="1600" i="1" smtClean="0"/>
              <a:t>Acidithiobacillus ferroxidans </a:t>
            </a:r>
            <a:r>
              <a:rPr lang="en-US" sz="1600" smtClean="0"/>
              <a:t>(also oxidize Fe</a:t>
            </a:r>
            <a:r>
              <a:rPr lang="en-US" sz="1600" baseline="30000" smtClean="0"/>
              <a:t>2+</a:t>
            </a:r>
            <a:r>
              <a:rPr lang="en-US" sz="1600" smtClean="0"/>
              <a:t>)</a:t>
            </a:r>
            <a:endParaRPr lang="en-US" sz="1600" baseline="30000" smtClean="0"/>
          </a:p>
          <a:p>
            <a:pPr marL="533400" lvl="1" indent="-168275" eaLnBrk="1" hangingPunct="1">
              <a:lnSpc>
                <a:spcPct val="85000"/>
              </a:lnSpc>
              <a:spcAft>
                <a:spcPct val="10000"/>
              </a:spcAft>
            </a:pPr>
            <a:r>
              <a:rPr lang="en-US" sz="1600" i="1" smtClean="0"/>
              <a:t>Achromatium sp.</a:t>
            </a:r>
            <a:endParaRPr lang="en-US" sz="1600" smtClean="0"/>
          </a:p>
          <a:p>
            <a:pPr marL="533400" lvl="1" indent="-168275" eaLnBrk="1" hangingPunct="1">
              <a:lnSpc>
                <a:spcPct val="85000"/>
              </a:lnSpc>
              <a:spcAft>
                <a:spcPct val="10000"/>
              </a:spcAft>
            </a:pPr>
            <a:r>
              <a:rPr lang="en-US" sz="1600" i="1" smtClean="0"/>
              <a:t>Thioploca sp</a:t>
            </a:r>
          </a:p>
          <a:p>
            <a:pPr marL="533400" lvl="1" indent="-168275" eaLnBrk="1" hangingPunct="1">
              <a:lnSpc>
                <a:spcPct val="85000"/>
              </a:lnSpc>
              <a:spcAft>
                <a:spcPct val="10000"/>
              </a:spcAft>
            </a:pPr>
            <a:r>
              <a:rPr lang="en-US" sz="1600" i="1" smtClean="0"/>
              <a:t>Beggiatoa sp. (</a:t>
            </a:r>
            <a:r>
              <a:rPr lang="en-US" sz="1600" smtClean="0"/>
              <a:t>filamentous gliding mixotrophic bacteria; BULKING bacteria)</a:t>
            </a:r>
          </a:p>
          <a:p>
            <a:pPr marL="533400" lvl="1" indent="-168275" eaLnBrk="1" hangingPunct="1">
              <a:lnSpc>
                <a:spcPct val="85000"/>
              </a:lnSpc>
              <a:spcAft>
                <a:spcPct val="10000"/>
              </a:spcAft>
            </a:pPr>
            <a:r>
              <a:rPr lang="en-US" sz="1600" i="1" smtClean="0"/>
              <a:t>Thiotrix sp </a:t>
            </a:r>
            <a:r>
              <a:rPr lang="en-US" sz="1600" smtClean="0"/>
              <a:t>(large filamentous mixotrophs, BULKING)</a:t>
            </a:r>
          </a:p>
        </p:txBody>
      </p:sp>
      <p:pic>
        <p:nvPicPr>
          <p:cNvPr id="28676" name="Picture 5" descr="17_F26a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 b="15830"/>
          <a:stretch>
            <a:fillRect/>
          </a:stretch>
        </p:blipFill>
        <p:spPr>
          <a:xfrm>
            <a:off x="4572000" y="1484313"/>
            <a:ext cx="4572000" cy="1640802"/>
          </a:xfrm>
        </p:spPr>
      </p:pic>
      <p:pic>
        <p:nvPicPr>
          <p:cNvPr id="28677" name="Picture 8" descr="17_F26b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 r="3375" b="6410"/>
          <a:stretch>
            <a:fillRect/>
          </a:stretch>
        </p:blipFill>
        <p:spPr>
          <a:xfrm>
            <a:off x="4572000" y="3860800"/>
            <a:ext cx="4417679" cy="2533167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en-US" sz="4000" b="1" smtClean="0">
                <a:cs typeface="Times New Roman" pitchFamily="18" charset="0"/>
              </a:rPr>
              <a:t>Iron Oxidation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69863" y="1116013"/>
            <a:ext cx="4338637" cy="55530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smtClean="0">
                <a:cs typeface="Times New Roman" pitchFamily="18" charset="0"/>
              </a:rPr>
              <a:t>The iron bacteria are chemolithotrophs that use ferrous iron (Fe</a:t>
            </a:r>
            <a:r>
              <a:rPr lang="en-US" sz="2000" baseline="30000" smtClean="0">
                <a:cs typeface="Times New Roman" pitchFamily="18" charset="0"/>
              </a:rPr>
              <a:t>2+</a:t>
            </a:r>
            <a:r>
              <a:rPr lang="en-US" sz="2000" smtClean="0">
                <a:cs typeface="Times New Roman" pitchFamily="18" charset="0"/>
              </a:rPr>
              <a:t>) as their sole energy source.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>
                <a:cs typeface="Times New Roman" pitchFamily="18" charset="0"/>
              </a:rPr>
              <a:t>Most iron bacteria grow only at acid pH and are often associated with acid pollution from mineral and coal mining.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>
                <a:cs typeface="Times New Roman" pitchFamily="18" charset="0"/>
              </a:rPr>
              <a:t>Some phototrophic purple bacteria can oxidize Fe</a:t>
            </a:r>
            <a:r>
              <a:rPr lang="en-US" sz="2000" baseline="30000" smtClean="0">
                <a:cs typeface="Times New Roman" pitchFamily="18" charset="0"/>
              </a:rPr>
              <a:t>2+</a:t>
            </a:r>
            <a:r>
              <a:rPr lang="en-US" sz="2000" smtClean="0">
                <a:cs typeface="Times New Roman" pitchFamily="18" charset="0"/>
              </a:rPr>
              <a:t> to Fe</a:t>
            </a:r>
            <a:r>
              <a:rPr lang="en-US" sz="2000" baseline="30000" smtClean="0">
                <a:cs typeface="Times New Roman" pitchFamily="18" charset="0"/>
              </a:rPr>
              <a:t>3+</a:t>
            </a:r>
            <a:r>
              <a:rPr lang="en-US" sz="2000" smtClean="0">
                <a:cs typeface="Times New Roman" pitchFamily="18" charset="0"/>
              </a:rPr>
              <a:t> anaerobically, but most bacteria are aerobic.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>
                <a:cs typeface="Times New Roman" pitchFamily="18" charset="0"/>
              </a:rPr>
              <a:t>Central initiation enzyme is </a:t>
            </a:r>
            <a:r>
              <a:rPr lang="en-US" sz="2000" i="1" smtClean="0">
                <a:cs typeface="Times New Roman" pitchFamily="18" charset="0"/>
              </a:rPr>
              <a:t>rusticyanin</a:t>
            </a:r>
            <a:r>
              <a:rPr lang="en-US" sz="2000" smtClean="0"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>
                <a:cs typeface="Times New Roman" pitchFamily="18" charset="0"/>
              </a:rPr>
              <a:t>Low ATP yield under low pH due to the high redox potential of the donor reaction, Fe</a:t>
            </a:r>
            <a:r>
              <a:rPr lang="en-US" sz="2000" baseline="30000" smtClean="0">
                <a:cs typeface="Times New Roman" pitchFamily="18" charset="0"/>
              </a:rPr>
              <a:t>2+</a:t>
            </a:r>
            <a:r>
              <a:rPr lang="en-US" sz="2000" smtClean="0">
                <a:cs typeface="Times New Roman" pitchFamily="18" charset="0"/>
              </a:rPr>
              <a:t>/Fe3+ </a:t>
            </a:r>
            <a:r>
              <a:rPr lang="en-US" sz="2000" smtClean="0">
                <a:cs typeface="Times New Roman" pitchFamily="18" charset="0"/>
                <a:sym typeface="Symbol" pitchFamily="18" charset="2"/>
              </a:rPr>
              <a:t>E</a:t>
            </a:r>
            <a:r>
              <a:rPr lang="en-US" sz="2000" baseline="30000" smtClean="0">
                <a:cs typeface="Times New Roman" pitchFamily="18" charset="0"/>
                <a:sym typeface="Symbol" pitchFamily="18" charset="2"/>
              </a:rPr>
              <a:t>0</a:t>
            </a:r>
            <a:r>
              <a:rPr lang="en-US" sz="2000" smtClean="0">
                <a:cs typeface="Times New Roman" pitchFamily="18" charset="0"/>
                <a:sym typeface="Symbol" pitchFamily="18" charset="2"/>
              </a:rPr>
              <a:t> = 0.77 V while ½ O</a:t>
            </a:r>
            <a:r>
              <a:rPr lang="en-US" sz="2000" baseline="-25000" smtClean="0">
                <a:cs typeface="Times New Roman" pitchFamily="18" charset="0"/>
                <a:sym typeface="Symbol" pitchFamily="18" charset="2"/>
              </a:rPr>
              <a:t>2</a:t>
            </a:r>
            <a:r>
              <a:rPr lang="en-US" sz="2000" smtClean="0">
                <a:cs typeface="Times New Roman" pitchFamily="18" charset="0"/>
                <a:sym typeface="Symbol" pitchFamily="18" charset="2"/>
              </a:rPr>
              <a:t>/H</a:t>
            </a:r>
            <a:r>
              <a:rPr lang="en-US" sz="2000" baseline="-25000" smtClean="0">
                <a:cs typeface="Times New Roman" pitchFamily="18" charset="0"/>
                <a:sym typeface="Symbol" pitchFamily="18" charset="2"/>
              </a:rPr>
              <a:t>2</a:t>
            </a:r>
            <a:r>
              <a:rPr lang="en-US" sz="2000" smtClean="0">
                <a:cs typeface="Times New Roman" pitchFamily="18" charset="0"/>
                <a:sym typeface="Symbol" pitchFamily="18" charset="2"/>
              </a:rPr>
              <a:t>O is +0.82 V</a:t>
            </a:r>
          </a:p>
        </p:txBody>
      </p:sp>
      <p:pic>
        <p:nvPicPr>
          <p:cNvPr id="29700" name="Picture 5" descr="17_F28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r="4626" b="5061"/>
          <a:stretch>
            <a:fillRect/>
          </a:stretch>
        </p:blipFill>
        <p:spPr>
          <a:xfrm>
            <a:off x="4699000" y="1557338"/>
            <a:ext cx="4360863" cy="3967162"/>
          </a:xfrm>
        </p:spPr>
      </p:pic>
      <p:sp>
        <p:nvSpPr>
          <p:cNvPr id="29701" name="Text Box 7"/>
          <p:cNvSpPr txBox="1">
            <a:spLocks noChangeArrowheads="1"/>
          </p:cNvSpPr>
          <p:nvPr/>
        </p:nvSpPr>
        <p:spPr bwMode="auto">
          <a:xfrm>
            <a:off x="4545013" y="5707063"/>
            <a:ext cx="45989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/>
              <a:t>2 Fe</a:t>
            </a:r>
            <a:r>
              <a:rPr lang="en-US" i="1" baseline="30000"/>
              <a:t>2+</a:t>
            </a:r>
            <a:r>
              <a:rPr lang="en-US" i="1"/>
              <a:t>  +  0.5 O</a:t>
            </a:r>
            <a:r>
              <a:rPr lang="en-US" i="1" baseline="-25000"/>
              <a:t>2</a:t>
            </a:r>
            <a:r>
              <a:rPr lang="en-US" i="1"/>
              <a:t>  +  2 H</a:t>
            </a:r>
            <a:r>
              <a:rPr lang="en-US" i="1" baseline="30000"/>
              <a:t>+</a:t>
            </a:r>
            <a:r>
              <a:rPr lang="en-US" i="1"/>
              <a:t>  </a:t>
            </a:r>
            <a:r>
              <a:rPr lang="en-US" i="1">
                <a:sym typeface="Wingdings" pitchFamily="2" charset="2"/>
              </a:rPr>
              <a:t>  2 Fe</a:t>
            </a:r>
            <a:r>
              <a:rPr lang="en-US" i="1" baseline="30000">
                <a:sym typeface="Wingdings" pitchFamily="2" charset="2"/>
              </a:rPr>
              <a:t>3+</a:t>
            </a:r>
            <a:r>
              <a:rPr lang="en-US" i="1">
                <a:sym typeface="Wingdings" pitchFamily="2" charset="2"/>
              </a:rPr>
              <a:t>  +  H</a:t>
            </a:r>
            <a:r>
              <a:rPr lang="en-US" i="1" baseline="-25000">
                <a:sym typeface="Wingdings" pitchFamily="2" charset="2"/>
              </a:rPr>
              <a:t>2</a:t>
            </a:r>
            <a:r>
              <a:rPr lang="en-US" i="1">
                <a:sym typeface="Wingdings" pitchFamily="2" charset="2"/>
              </a:rPr>
              <a:t>O</a:t>
            </a:r>
            <a:endParaRPr lang="en-US" i="1"/>
          </a:p>
        </p:txBody>
      </p:sp>
      <p:sp>
        <p:nvSpPr>
          <p:cNvPr id="29702" name="Text Box 7"/>
          <p:cNvSpPr txBox="1">
            <a:spLocks noChangeArrowheads="1"/>
          </p:cNvSpPr>
          <p:nvPr/>
        </p:nvSpPr>
        <p:spPr bwMode="auto">
          <a:xfrm>
            <a:off x="4962525" y="6188075"/>
            <a:ext cx="40259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/>
              <a:t>Fe</a:t>
            </a:r>
            <a:r>
              <a:rPr lang="en-US" i="1" baseline="30000"/>
              <a:t>3+</a:t>
            </a:r>
            <a:r>
              <a:rPr lang="en-US" i="1"/>
              <a:t>  +  6 H</a:t>
            </a:r>
            <a:r>
              <a:rPr lang="en-US" i="1" baseline="-25000"/>
              <a:t>2</a:t>
            </a:r>
            <a:r>
              <a:rPr lang="en-US" i="1"/>
              <a:t>O </a:t>
            </a:r>
            <a:r>
              <a:rPr lang="en-US" i="1">
                <a:sym typeface="Wingdings" pitchFamily="2" charset="2"/>
              </a:rPr>
              <a:t>  Fe(OH)</a:t>
            </a:r>
            <a:r>
              <a:rPr lang="en-US" i="1" baseline="-25000">
                <a:sym typeface="Wingdings" pitchFamily="2" charset="2"/>
              </a:rPr>
              <a:t>3</a:t>
            </a:r>
            <a:r>
              <a:rPr lang="en-US" i="1">
                <a:sym typeface="Wingdings" pitchFamily="2" charset="2"/>
              </a:rPr>
              <a:t> (s) +  3 H</a:t>
            </a:r>
            <a:r>
              <a:rPr lang="en-US" i="1" baseline="30000">
                <a:sym typeface="Wingdings" pitchFamily="2" charset="2"/>
              </a:rPr>
              <a:t>+</a:t>
            </a:r>
            <a:endParaRPr lang="en-US" i="1" baseline="300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17_F30"/>
          <p:cNvPicPr>
            <a:picLocks noChangeAspect="1" noChangeArrowheads="1"/>
          </p:cNvPicPr>
          <p:nvPr/>
        </p:nvPicPr>
        <p:blipFill>
          <a:blip r:embed="rId2" cstate="print"/>
          <a:srcRect b="5062"/>
          <a:stretch>
            <a:fillRect/>
          </a:stretch>
        </p:blipFill>
        <p:spPr bwMode="auto">
          <a:xfrm>
            <a:off x="224696" y="228599"/>
            <a:ext cx="8738551" cy="6443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en-US" sz="4000" smtClean="0"/>
              <a:t>Biology of iron-oxidizers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25538"/>
            <a:ext cx="5113337" cy="5470525"/>
          </a:xfrm>
        </p:spPr>
        <p:txBody>
          <a:bodyPr/>
          <a:lstStyle/>
          <a:p>
            <a:pPr marL="182563" indent="-182563" eaLnBrk="1" hangingPunct="1">
              <a:lnSpc>
                <a:spcPct val="85000"/>
              </a:lnSpc>
              <a:spcAft>
                <a:spcPct val="10000"/>
              </a:spcAft>
            </a:pPr>
            <a:r>
              <a:rPr lang="en-US" sz="1800" dirty="0" smtClean="0"/>
              <a:t>Iron oxidizers are all aerobic </a:t>
            </a:r>
            <a:r>
              <a:rPr lang="en-US" sz="1800" dirty="0" err="1" smtClean="0"/>
              <a:t>autotrophs</a:t>
            </a:r>
            <a:r>
              <a:rPr lang="en-US" sz="1800" dirty="0" smtClean="0"/>
              <a:t> found among the  </a:t>
            </a:r>
            <a:r>
              <a:rPr lang="en-US" sz="1800" dirty="0" err="1" smtClean="0"/>
              <a:t>Proteobacteria</a:t>
            </a:r>
            <a:r>
              <a:rPr lang="en-US" sz="1800" dirty="0" smtClean="0"/>
              <a:t>, The Green Sulfur bacteria and </a:t>
            </a:r>
            <a:r>
              <a:rPr lang="en-US" sz="1800" dirty="0" err="1" smtClean="0"/>
              <a:t>Archaea</a:t>
            </a:r>
            <a:endParaRPr lang="en-US" sz="1800" dirty="0" smtClean="0"/>
          </a:p>
          <a:p>
            <a:pPr marL="182563" indent="-182563" eaLnBrk="1" hangingPunct="1">
              <a:lnSpc>
                <a:spcPct val="85000"/>
              </a:lnSpc>
              <a:spcAft>
                <a:spcPct val="10000"/>
              </a:spcAft>
            </a:pPr>
            <a:r>
              <a:rPr lang="en-US" sz="1800" dirty="0" smtClean="0"/>
              <a:t>Fe</a:t>
            </a:r>
            <a:r>
              <a:rPr lang="en-US" sz="1800" baseline="30000" dirty="0" smtClean="0"/>
              <a:t>2+</a:t>
            </a:r>
            <a:r>
              <a:rPr lang="en-US" sz="1800" dirty="0" smtClean="0"/>
              <a:t> oxidize spontaneously at neutral pH, but not under acidic conditions. Fe</a:t>
            </a:r>
            <a:r>
              <a:rPr lang="en-US" sz="1800" baseline="30000" dirty="0" smtClean="0"/>
              <a:t>2+</a:t>
            </a:r>
            <a:r>
              <a:rPr lang="en-US" sz="1800" dirty="0" smtClean="0"/>
              <a:t> oxidizers often grow in the interface between </a:t>
            </a:r>
            <a:r>
              <a:rPr lang="en-US" sz="1800" dirty="0" err="1" smtClean="0"/>
              <a:t>oxic</a:t>
            </a:r>
            <a:r>
              <a:rPr lang="en-US" sz="1800" dirty="0" smtClean="0"/>
              <a:t> and acidic anoxic environments (sometimes below pH 0).</a:t>
            </a:r>
          </a:p>
          <a:p>
            <a:pPr marL="182563" indent="-182563" eaLnBrk="1" hangingPunct="1">
              <a:lnSpc>
                <a:spcPct val="85000"/>
              </a:lnSpc>
              <a:spcAft>
                <a:spcPct val="10000"/>
              </a:spcAft>
            </a:pPr>
            <a:r>
              <a:rPr lang="en-US" sz="1800" dirty="0" smtClean="0"/>
              <a:t>Much Fe</a:t>
            </a:r>
            <a:r>
              <a:rPr lang="en-US" sz="1800" baseline="30000" dirty="0" smtClean="0"/>
              <a:t>2+</a:t>
            </a:r>
            <a:r>
              <a:rPr lang="en-US" sz="1800" dirty="0" smtClean="0"/>
              <a:t> must be oxidized to provide reducing equivalents (as NADH for CO</a:t>
            </a:r>
            <a:r>
              <a:rPr lang="en-US" sz="1800" baseline="-25000" dirty="0" smtClean="0"/>
              <a:t>2</a:t>
            </a:r>
            <a:r>
              <a:rPr lang="en-US" sz="1800" dirty="0" smtClean="0"/>
              <a:t> reduction) through reversed electron transport.</a:t>
            </a:r>
          </a:p>
          <a:p>
            <a:pPr marL="182563" indent="-182563" eaLnBrk="1" hangingPunct="1">
              <a:lnSpc>
                <a:spcPct val="85000"/>
              </a:lnSpc>
              <a:spcAft>
                <a:spcPct val="10000"/>
              </a:spcAft>
            </a:pPr>
            <a:r>
              <a:rPr lang="en-US" sz="1800" dirty="0" smtClean="0"/>
              <a:t>Some </a:t>
            </a:r>
            <a:r>
              <a:rPr lang="en-US" sz="1800" dirty="0" err="1" smtClean="0"/>
              <a:t>anoxygenic</a:t>
            </a:r>
            <a:r>
              <a:rPr lang="en-US" sz="1800" dirty="0" smtClean="0"/>
              <a:t> </a:t>
            </a:r>
            <a:r>
              <a:rPr lang="en-US" sz="1800" dirty="0" err="1" smtClean="0"/>
              <a:t>phototrophs</a:t>
            </a:r>
            <a:r>
              <a:rPr lang="en-US" sz="1800" dirty="0" smtClean="0"/>
              <a:t> use Fe</a:t>
            </a:r>
            <a:r>
              <a:rPr lang="en-US" sz="1800" baseline="30000" dirty="0" smtClean="0"/>
              <a:t>2+</a:t>
            </a:r>
            <a:r>
              <a:rPr lang="en-US" sz="1800" dirty="0" smtClean="0"/>
              <a:t> for synthesis of reducing equivalents.</a:t>
            </a:r>
          </a:p>
          <a:p>
            <a:pPr marL="182563" indent="-182563" eaLnBrk="1" hangingPunct="1">
              <a:lnSpc>
                <a:spcPct val="85000"/>
              </a:lnSpc>
              <a:spcAft>
                <a:spcPct val="10000"/>
              </a:spcAft>
            </a:pPr>
            <a:r>
              <a:rPr lang="en-US" sz="1800" dirty="0" smtClean="0"/>
              <a:t>Common examples are:</a:t>
            </a:r>
          </a:p>
          <a:p>
            <a:pPr marL="533400" lvl="1" indent="-168275" eaLnBrk="1" hangingPunct="1">
              <a:lnSpc>
                <a:spcPct val="85000"/>
              </a:lnSpc>
              <a:spcAft>
                <a:spcPct val="10000"/>
              </a:spcAft>
            </a:pPr>
            <a:r>
              <a:rPr lang="en-US" sz="1600" i="1" dirty="0" err="1" smtClean="0"/>
              <a:t>Acidthiobacillus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ferroxidans</a:t>
            </a:r>
            <a:endParaRPr lang="en-US" sz="1600" i="1" dirty="0" smtClean="0"/>
          </a:p>
          <a:p>
            <a:pPr marL="533400" lvl="1" indent="-168275" eaLnBrk="1" hangingPunct="1">
              <a:lnSpc>
                <a:spcPct val="85000"/>
              </a:lnSpc>
              <a:spcAft>
                <a:spcPct val="10000"/>
              </a:spcAft>
            </a:pPr>
            <a:r>
              <a:rPr lang="en-US" sz="1600" i="1" dirty="0" err="1" smtClean="0"/>
              <a:t>Leptospirillium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ferroxidans</a:t>
            </a:r>
            <a:endParaRPr lang="en-US" sz="1600" i="1" dirty="0" smtClean="0"/>
          </a:p>
          <a:p>
            <a:pPr marL="533400" lvl="1" indent="-168275" eaLnBrk="1" hangingPunct="1">
              <a:lnSpc>
                <a:spcPct val="85000"/>
              </a:lnSpc>
              <a:spcAft>
                <a:spcPct val="10000"/>
              </a:spcAft>
            </a:pPr>
            <a:r>
              <a:rPr lang="en-US" sz="1600" i="1" dirty="0" err="1" smtClean="0"/>
              <a:t>Ferroplasma</a:t>
            </a:r>
            <a:r>
              <a:rPr lang="en-US" sz="1600" i="1" dirty="0" smtClean="0"/>
              <a:t> </a:t>
            </a:r>
            <a:r>
              <a:rPr lang="en-US" sz="1600" dirty="0" smtClean="0"/>
              <a:t>(</a:t>
            </a:r>
            <a:r>
              <a:rPr lang="en-US" sz="1600" dirty="0" err="1" smtClean="0"/>
              <a:t>Archaea</a:t>
            </a:r>
            <a:r>
              <a:rPr lang="en-US" sz="1600" dirty="0" smtClean="0"/>
              <a:t>)</a:t>
            </a:r>
          </a:p>
          <a:p>
            <a:pPr marL="533400" lvl="1" indent="-168275" eaLnBrk="1" hangingPunct="1">
              <a:lnSpc>
                <a:spcPct val="85000"/>
              </a:lnSpc>
              <a:spcAft>
                <a:spcPct val="10000"/>
              </a:spcAft>
            </a:pPr>
            <a:r>
              <a:rPr lang="en-US" sz="1600" i="1" dirty="0" err="1" smtClean="0"/>
              <a:t>Gallionella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ferrugina</a:t>
            </a:r>
            <a:endParaRPr lang="en-US" sz="1600" i="1" dirty="0" smtClean="0"/>
          </a:p>
          <a:p>
            <a:pPr marL="533400" lvl="1" indent="-168275" eaLnBrk="1" hangingPunct="1">
              <a:lnSpc>
                <a:spcPct val="85000"/>
              </a:lnSpc>
              <a:spcAft>
                <a:spcPct val="10000"/>
              </a:spcAft>
            </a:pPr>
            <a:r>
              <a:rPr lang="en-US" sz="1600" i="1" dirty="0" err="1" smtClean="0"/>
              <a:t>Chlorobium</a:t>
            </a:r>
            <a:r>
              <a:rPr lang="en-US" sz="1600" i="1" dirty="0" smtClean="0"/>
              <a:t> sp</a:t>
            </a:r>
            <a:r>
              <a:rPr lang="en-US" sz="1600" dirty="0" smtClean="0"/>
              <a:t>. (green sulfur bacteria)</a:t>
            </a:r>
          </a:p>
          <a:p>
            <a:pPr marL="533400" lvl="1" indent="-168275" eaLnBrk="1" hangingPunct="1">
              <a:lnSpc>
                <a:spcPct val="85000"/>
              </a:lnSpc>
              <a:spcAft>
                <a:spcPct val="10000"/>
              </a:spcAft>
            </a:pPr>
            <a:r>
              <a:rPr lang="en-US" sz="1600" i="1" dirty="0" err="1" smtClean="0"/>
              <a:t>Sphaerotilus</a:t>
            </a:r>
            <a:r>
              <a:rPr lang="en-US" sz="1600" i="1" dirty="0" smtClean="0"/>
              <a:t> sp</a:t>
            </a:r>
          </a:p>
        </p:txBody>
      </p:sp>
      <p:grpSp>
        <p:nvGrpSpPr>
          <p:cNvPr id="31748" name="Group 17"/>
          <p:cNvGrpSpPr>
            <a:grpSpLocks/>
          </p:cNvGrpSpPr>
          <p:nvPr/>
        </p:nvGrpSpPr>
        <p:grpSpPr bwMode="auto">
          <a:xfrm>
            <a:off x="5410200" y="1125538"/>
            <a:ext cx="3625850" cy="2600325"/>
            <a:chOff x="3181" y="901"/>
            <a:chExt cx="2284" cy="1638"/>
          </a:xfrm>
        </p:grpSpPr>
        <p:pic>
          <p:nvPicPr>
            <p:cNvPr id="31751" name="Picture 9" descr="17_F2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198" y="1072"/>
              <a:ext cx="2267" cy="14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52" name="Text Box 11"/>
            <p:cNvSpPr txBox="1">
              <a:spLocks noChangeArrowheads="1"/>
            </p:cNvSpPr>
            <p:nvPr/>
          </p:nvSpPr>
          <p:spPr bwMode="auto">
            <a:xfrm>
              <a:off x="3181" y="901"/>
              <a:ext cx="15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/>
                <a:t>Filamentous </a:t>
              </a:r>
              <a:r>
                <a:rPr lang="en-US" sz="1600" i="1"/>
                <a:t>Sphaerotilus</a:t>
              </a:r>
            </a:p>
          </p:txBody>
        </p:sp>
      </p:grpSp>
      <p:pic>
        <p:nvPicPr>
          <p:cNvPr id="31749" name="Picture 13" descr="17_F31a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 r="6646" b="5314"/>
          <a:stretch>
            <a:fillRect/>
          </a:stretch>
        </p:blipFill>
        <p:spPr>
          <a:xfrm>
            <a:off x="5508625" y="4149725"/>
            <a:ext cx="1519035" cy="2564330"/>
          </a:xfrm>
        </p:spPr>
      </p:pic>
      <p:pic>
        <p:nvPicPr>
          <p:cNvPr id="31750" name="Picture 16" descr="17_F31b"/>
          <p:cNvPicPr>
            <a:picLocks noChangeAspect="1" noChangeArrowheads="1"/>
          </p:cNvPicPr>
          <p:nvPr/>
        </p:nvPicPr>
        <p:blipFill>
          <a:blip r:embed="rId4" cstate="print"/>
          <a:srcRect r="6802" b="5456"/>
          <a:stretch>
            <a:fillRect/>
          </a:stretch>
        </p:blipFill>
        <p:spPr bwMode="auto">
          <a:xfrm>
            <a:off x="7404797" y="4102100"/>
            <a:ext cx="1526440" cy="2575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b-NO" smtClean="0"/>
              <a:t>Outline</a:t>
            </a:r>
          </a:p>
        </p:txBody>
      </p:sp>
      <p:sp>
        <p:nvSpPr>
          <p:cNvPr id="6147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Aft>
                <a:spcPts val="1200"/>
              </a:spcAft>
            </a:pPr>
            <a:r>
              <a:rPr lang="nb-NO" sz="2800" smtClean="0"/>
              <a:t>Aerobic Chemoorgano-heterotrophic growth</a:t>
            </a:r>
          </a:p>
          <a:p>
            <a:pPr eaLnBrk="1" hangingPunct="1">
              <a:spcAft>
                <a:spcPts val="1200"/>
              </a:spcAft>
            </a:pPr>
            <a:r>
              <a:rPr lang="nb-NO" sz="2800" smtClean="0"/>
              <a:t>Anaerobic chemoorgano heterotrophic growth (fermentation).</a:t>
            </a:r>
          </a:p>
          <a:p>
            <a:pPr eaLnBrk="1" hangingPunct="1">
              <a:spcAft>
                <a:spcPts val="1200"/>
              </a:spcAft>
            </a:pPr>
            <a:r>
              <a:rPr lang="nb-NO" sz="2800" smtClean="0"/>
              <a:t>Anoxic (Anaerobic respiration) chemoorgano heterotrophic growth</a:t>
            </a:r>
          </a:p>
          <a:p>
            <a:pPr eaLnBrk="1" hangingPunct="1">
              <a:spcAft>
                <a:spcPts val="1200"/>
              </a:spcAft>
            </a:pPr>
            <a:r>
              <a:rPr lang="nb-NO" sz="2800" smtClean="0"/>
              <a:t>Chemolito autotrophic growth</a:t>
            </a:r>
          </a:p>
          <a:p>
            <a:pPr eaLnBrk="1" hangingPunct="1">
              <a:spcAft>
                <a:spcPts val="1200"/>
              </a:spcAft>
            </a:pPr>
            <a:r>
              <a:rPr lang="nb-NO" sz="2800" smtClean="0"/>
              <a:t>Photo autotrophic growth</a:t>
            </a:r>
          </a:p>
          <a:p>
            <a:pPr eaLnBrk="1" hangingPunct="1">
              <a:spcAft>
                <a:spcPts val="1200"/>
              </a:spcAft>
            </a:pPr>
            <a:r>
              <a:rPr lang="nb-NO" sz="2800" smtClean="0"/>
              <a:t>… and some deviations…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Times New Roman" pitchFamily="18" charset="0"/>
              </a:rPr>
              <a:t>Nitrification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Times New Roman" pitchFamily="18" charset="0"/>
              </a:rPr>
              <a:t>Nitrification is chemolitoautotrophic growth using reduced nitrogen species, NH</a:t>
            </a:r>
            <a:r>
              <a:rPr lang="en-US" baseline="-25000" smtClean="0">
                <a:cs typeface="Times New Roman" pitchFamily="18" charset="0"/>
              </a:rPr>
              <a:t>4</a:t>
            </a:r>
            <a:r>
              <a:rPr lang="en-US" baseline="30000" smtClean="0">
                <a:cs typeface="Times New Roman" pitchFamily="18" charset="0"/>
              </a:rPr>
              <a:t>+</a:t>
            </a:r>
            <a:r>
              <a:rPr lang="en-US" smtClean="0">
                <a:cs typeface="Times New Roman" pitchFamily="18" charset="0"/>
              </a:rPr>
              <a:t> and NO</a:t>
            </a:r>
            <a:r>
              <a:rPr lang="en-US" baseline="-25000" smtClean="0">
                <a:cs typeface="Times New Roman" pitchFamily="18" charset="0"/>
              </a:rPr>
              <a:t>2</a:t>
            </a:r>
            <a:r>
              <a:rPr lang="en-US" baseline="30000" smtClean="0">
                <a:cs typeface="Times New Roman" pitchFamily="18" charset="0"/>
              </a:rPr>
              <a:t>-</a:t>
            </a:r>
            <a:r>
              <a:rPr lang="en-US" smtClean="0">
                <a:cs typeface="Times New Roman" pitchFamily="18" charset="0"/>
              </a:rPr>
              <a:t> as electron donors.</a:t>
            </a:r>
          </a:p>
          <a:p>
            <a:pPr eaLnBrk="1" hangingPunct="1"/>
            <a:r>
              <a:rPr lang="en-US" smtClean="0">
                <a:cs typeface="Times New Roman" pitchFamily="18" charset="0"/>
              </a:rPr>
              <a:t>Nitrification involves two reaction steps, carried out by two different bacteria.</a:t>
            </a:r>
          </a:p>
          <a:p>
            <a:pPr eaLnBrk="1" hangingPunct="1"/>
            <a:r>
              <a:rPr lang="en-US" smtClean="0">
                <a:cs typeface="Times New Roman" pitchFamily="18" charset="0"/>
              </a:rPr>
              <a:t>The ammonia-oxidizing bacteria produce nitrite which is then oxidized by the nitrite-oxidizing bacteria to nitrate.</a:t>
            </a:r>
          </a:p>
          <a:p>
            <a:pPr eaLnBrk="1" hangingPunct="1">
              <a:buFontTx/>
              <a:buNone/>
            </a:pPr>
            <a:endParaRPr lang="en-US" smtClean="0"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17_F32"/>
          <p:cNvPicPr>
            <a:picLocks noChangeAspect="1" noChangeArrowheads="1"/>
          </p:cNvPicPr>
          <p:nvPr/>
        </p:nvPicPr>
        <p:blipFill>
          <a:blip r:embed="rId2" cstate="print"/>
          <a:srcRect b="4499"/>
          <a:stretch>
            <a:fillRect/>
          </a:stretch>
        </p:blipFill>
        <p:spPr bwMode="auto">
          <a:xfrm>
            <a:off x="3789363" y="1125538"/>
            <a:ext cx="5354637" cy="5186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/>
          <a:lstStyle/>
          <a:p>
            <a:pPr eaLnBrk="1" hangingPunct="1"/>
            <a:r>
              <a:rPr lang="en-US" sz="3200" smtClean="0"/>
              <a:t>Nitritification</a:t>
            </a:r>
          </a:p>
        </p:txBody>
      </p:sp>
      <p:sp>
        <p:nvSpPr>
          <p:cNvPr id="3379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50825" y="1412875"/>
            <a:ext cx="3457575" cy="49688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r>
              <a:rPr lang="en-US" sz="2000" smtClean="0"/>
              <a:t>Ammonium is oxidized to hydroxylamine by ammonia monoxygenase.</a:t>
            </a:r>
          </a:p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r>
              <a:rPr lang="en-US" sz="2000" smtClean="0"/>
              <a:t>Nitrite is lost from the cell by passive diffusion from the periplasm.</a:t>
            </a:r>
          </a:p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r>
              <a:rPr lang="en-US" sz="2000" smtClean="0"/>
              <a:t>Nitrification produce H</a:t>
            </a:r>
            <a:r>
              <a:rPr lang="en-US" sz="2000" baseline="30000" smtClean="0"/>
              <a:t>+</a:t>
            </a:r>
            <a:endParaRPr lang="en-US" sz="2000" smtClean="0"/>
          </a:p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r>
              <a:rPr lang="en-US" sz="2000" smtClean="0"/>
              <a:t>Low energetic yield due to the high E</a:t>
            </a:r>
            <a:r>
              <a:rPr lang="en-US" sz="2000" baseline="-25000" smtClean="0"/>
              <a:t>0</a:t>
            </a:r>
            <a:r>
              <a:rPr lang="en-US" sz="2000" smtClean="0"/>
              <a:t> of NO</a:t>
            </a:r>
            <a:r>
              <a:rPr lang="en-US" sz="2000" baseline="-25000" smtClean="0"/>
              <a:t>2</a:t>
            </a:r>
            <a:r>
              <a:rPr lang="en-US" sz="2000" baseline="30000" smtClean="0"/>
              <a:t>-</a:t>
            </a:r>
            <a:r>
              <a:rPr lang="en-US" sz="2000" smtClean="0"/>
              <a:t>/NH</a:t>
            </a:r>
            <a:r>
              <a:rPr lang="en-US" sz="2000" baseline="-25000" smtClean="0"/>
              <a:t>4</a:t>
            </a:r>
            <a:r>
              <a:rPr lang="en-US" sz="2000" baseline="30000" smtClean="0"/>
              <a:t>+ </a:t>
            </a:r>
            <a:r>
              <a:rPr lang="en-US" sz="2000" smtClean="0"/>
              <a:t>(+0.34 V), and +0.43 for NO</a:t>
            </a:r>
            <a:r>
              <a:rPr lang="en-US" sz="2000" baseline="-25000" smtClean="0"/>
              <a:t>3</a:t>
            </a:r>
            <a:r>
              <a:rPr lang="en-US" sz="2000" baseline="30000" smtClean="0"/>
              <a:t>-</a:t>
            </a:r>
            <a:r>
              <a:rPr lang="en-US" sz="2000" smtClean="0"/>
              <a:t>/NO</a:t>
            </a:r>
            <a:r>
              <a:rPr lang="en-US" sz="2000" baseline="-25000" smtClean="0"/>
              <a:t>2</a:t>
            </a:r>
            <a:r>
              <a:rPr lang="en-US" sz="2000" baseline="30000" smtClean="0"/>
              <a:t>-</a:t>
            </a:r>
          </a:p>
        </p:txBody>
      </p:sp>
      <p:sp>
        <p:nvSpPr>
          <p:cNvPr id="33797" name="Text Box 7"/>
          <p:cNvSpPr txBox="1">
            <a:spLocks noChangeArrowheads="1"/>
          </p:cNvSpPr>
          <p:nvPr/>
        </p:nvSpPr>
        <p:spPr bwMode="auto">
          <a:xfrm>
            <a:off x="250825" y="5222875"/>
            <a:ext cx="32305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NH</a:t>
            </a:r>
            <a:r>
              <a:rPr lang="en-US" baseline="-25000"/>
              <a:t>4</a:t>
            </a:r>
            <a:r>
              <a:rPr lang="en-US" baseline="30000"/>
              <a:t>+</a:t>
            </a:r>
            <a:r>
              <a:rPr lang="en-US"/>
              <a:t> + 1.5 O</a:t>
            </a:r>
            <a:r>
              <a:rPr lang="en-US" baseline="-25000"/>
              <a:t>2</a:t>
            </a:r>
            <a:r>
              <a:rPr lang="en-US"/>
              <a:t>  </a:t>
            </a:r>
            <a:r>
              <a:rPr lang="en-US">
                <a:sym typeface="Wingdings" pitchFamily="2" charset="2"/>
              </a:rPr>
              <a:t>  NO</a:t>
            </a:r>
            <a:r>
              <a:rPr lang="en-US" baseline="-25000">
                <a:sym typeface="Wingdings" pitchFamily="2" charset="2"/>
              </a:rPr>
              <a:t>2</a:t>
            </a:r>
            <a:r>
              <a:rPr lang="en-US" baseline="30000">
                <a:sym typeface="Wingdings" pitchFamily="2" charset="2"/>
              </a:rPr>
              <a:t>- </a:t>
            </a:r>
            <a:r>
              <a:rPr lang="en-US">
                <a:sym typeface="Wingdings" pitchFamily="2" charset="2"/>
              </a:rPr>
              <a:t>+ 2 H</a:t>
            </a:r>
            <a:r>
              <a:rPr lang="en-US" baseline="30000">
                <a:sym typeface="Wingdings" pitchFamily="2" charset="2"/>
              </a:rPr>
              <a:t>+</a:t>
            </a:r>
            <a:endParaRPr lang="en-US"/>
          </a:p>
        </p:txBody>
      </p:sp>
      <p:sp>
        <p:nvSpPr>
          <p:cNvPr id="33798" name="Text Box 8"/>
          <p:cNvSpPr txBox="1">
            <a:spLocks noChangeArrowheads="1"/>
          </p:cNvSpPr>
          <p:nvPr/>
        </p:nvSpPr>
        <p:spPr bwMode="auto">
          <a:xfrm>
            <a:off x="250825" y="5726113"/>
            <a:ext cx="25765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N0</a:t>
            </a:r>
            <a:r>
              <a:rPr lang="en-US" baseline="-25000"/>
              <a:t>2</a:t>
            </a:r>
            <a:r>
              <a:rPr lang="en-US" baseline="30000"/>
              <a:t>-</a:t>
            </a:r>
            <a:r>
              <a:rPr lang="en-US"/>
              <a:t> +  0.5 O</a:t>
            </a:r>
            <a:r>
              <a:rPr lang="en-US" baseline="-25000"/>
              <a:t>2</a:t>
            </a:r>
            <a:r>
              <a:rPr lang="en-US"/>
              <a:t>  </a:t>
            </a:r>
            <a:r>
              <a:rPr lang="en-US">
                <a:sym typeface="Wingdings" pitchFamily="2" charset="2"/>
              </a:rPr>
              <a:t>  NO</a:t>
            </a:r>
            <a:r>
              <a:rPr lang="en-US" baseline="-25000">
                <a:sym typeface="Wingdings" pitchFamily="2" charset="2"/>
              </a:rPr>
              <a:t>3</a:t>
            </a:r>
            <a:r>
              <a:rPr lang="en-US" baseline="30000">
                <a:sym typeface="Wingdings" pitchFamily="2" charset="2"/>
              </a:rPr>
              <a:t>- </a:t>
            </a:r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/>
          <a:lstStyle/>
          <a:p>
            <a:pPr eaLnBrk="1" hangingPunct="1"/>
            <a:r>
              <a:rPr lang="en-US" sz="3200" smtClean="0"/>
              <a:t>Nitratification and e-flow</a:t>
            </a:r>
          </a:p>
        </p:txBody>
      </p:sp>
      <p:pic>
        <p:nvPicPr>
          <p:cNvPr id="34819" name="Picture 4" descr="17_F3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 b="5062"/>
          <a:stretch>
            <a:fillRect/>
          </a:stretch>
        </p:blipFill>
        <p:spPr>
          <a:xfrm>
            <a:off x="1258888" y="1052513"/>
            <a:ext cx="7416800" cy="5531117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en-US" sz="4000" smtClean="0"/>
              <a:t>Biology of nitrifiers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25538"/>
            <a:ext cx="5294313" cy="5472112"/>
          </a:xfrm>
        </p:spPr>
        <p:txBody>
          <a:bodyPr/>
          <a:lstStyle/>
          <a:p>
            <a:pPr eaLnBrk="1" hangingPunct="1">
              <a:lnSpc>
                <a:spcPct val="85000"/>
              </a:lnSpc>
              <a:spcAft>
                <a:spcPts val="600"/>
              </a:spcAft>
            </a:pPr>
            <a:r>
              <a:rPr lang="en-US" sz="2000" smtClean="0"/>
              <a:t>Nitrifiers are found in all but the epsilon subgroup of Proteobacteria. Also, the genus </a:t>
            </a:r>
            <a:r>
              <a:rPr lang="en-US" sz="2000" i="1" smtClean="0"/>
              <a:t>Nitrospira</a:t>
            </a:r>
            <a:r>
              <a:rPr lang="en-US" sz="2000" smtClean="0"/>
              <a:t> forms its own phylum.</a:t>
            </a:r>
          </a:p>
          <a:p>
            <a:pPr eaLnBrk="1" hangingPunct="1">
              <a:lnSpc>
                <a:spcPct val="85000"/>
              </a:lnSpc>
              <a:spcAft>
                <a:spcPts val="600"/>
              </a:spcAft>
            </a:pPr>
            <a:r>
              <a:rPr lang="en-US" sz="2000" smtClean="0"/>
              <a:t>Most nitrifyers are obligate aerobic autotrophs, apart from </a:t>
            </a:r>
            <a:r>
              <a:rPr lang="en-US" sz="2000" i="1" smtClean="0"/>
              <a:t>Nitrobacter</a:t>
            </a:r>
            <a:r>
              <a:rPr lang="en-US" sz="2000" smtClean="0"/>
              <a:t> that also may grow chemoorgano-heterotrophically (VERY mixotrophic).</a:t>
            </a:r>
          </a:p>
          <a:p>
            <a:pPr eaLnBrk="1" hangingPunct="1">
              <a:lnSpc>
                <a:spcPct val="85000"/>
              </a:lnSpc>
              <a:spcAft>
                <a:spcPts val="600"/>
              </a:spcAft>
            </a:pPr>
            <a:r>
              <a:rPr lang="en-US" sz="2000" smtClean="0"/>
              <a:t>Nitrifyers have quite complex internal cell membranes where the key N-oxidising enzymes (Ammonia- and Nitrite Oxidases) are located.</a:t>
            </a:r>
          </a:p>
          <a:p>
            <a:pPr eaLnBrk="1" hangingPunct="1">
              <a:lnSpc>
                <a:spcPct val="85000"/>
              </a:lnSpc>
            </a:pPr>
            <a:r>
              <a:rPr lang="en-US" sz="2000" smtClean="0"/>
              <a:t>Common examples are:</a:t>
            </a:r>
          </a:p>
          <a:p>
            <a:pPr lvl="1" eaLnBrk="1" hangingPunct="1">
              <a:lnSpc>
                <a:spcPct val="85000"/>
              </a:lnSpc>
            </a:pPr>
            <a:r>
              <a:rPr lang="en-US" sz="1600" i="1" smtClean="0"/>
              <a:t>Nitrosomonas sp. (ammonium oxidizers)</a:t>
            </a:r>
          </a:p>
          <a:p>
            <a:pPr lvl="1" eaLnBrk="1" hangingPunct="1">
              <a:lnSpc>
                <a:spcPct val="85000"/>
              </a:lnSpc>
            </a:pPr>
            <a:r>
              <a:rPr lang="en-US" sz="1600" i="1" smtClean="0"/>
              <a:t>Nitrosococcus sp. (ammonium oxidizers)</a:t>
            </a:r>
          </a:p>
          <a:p>
            <a:pPr lvl="1" eaLnBrk="1" hangingPunct="1">
              <a:lnSpc>
                <a:spcPct val="85000"/>
              </a:lnSpc>
            </a:pPr>
            <a:r>
              <a:rPr lang="en-US" sz="1600" i="1" smtClean="0"/>
              <a:t>Nitrosospira sp (ammonium oxidizers)</a:t>
            </a:r>
          </a:p>
          <a:p>
            <a:pPr lvl="1" eaLnBrk="1" hangingPunct="1">
              <a:lnSpc>
                <a:spcPct val="85000"/>
              </a:lnSpc>
            </a:pPr>
            <a:r>
              <a:rPr lang="en-US" sz="1600" i="1" smtClean="0"/>
              <a:t>Nitrosolobus sp. (ammonium oxidizers)</a:t>
            </a:r>
          </a:p>
          <a:p>
            <a:pPr lvl="1" eaLnBrk="1" hangingPunct="1">
              <a:lnSpc>
                <a:spcPct val="85000"/>
              </a:lnSpc>
            </a:pPr>
            <a:r>
              <a:rPr lang="en-US" sz="1600" i="1" smtClean="0"/>
              <a:t>Nitrobacter (nitrite oxidizers)</a:t>
            </a:r>
          </a:p>
          <a:p>
            <a:pPr lvl="1" eaLnBrk="1" hangingPunct="1">
              <a:lnSpc>
                <a:spcPct val="85000"/>
              </a:lnSpc>
            </a:pPr>
            <a:r>
              <a:rPr lang="en-US" sz="1600" i="1" smtClean="0"/>
              <a:t>Nitrococcus sp (nitrite oxidizers)</a:t>
            </a:r>
          </a:p>
          <a:p>
            <a:pPr lvl="1" eaLnBrk="1" hangingPunct="1">
              <a:lnSpc>
                <a:spcPct val="85000"/>
              </a:lnSpc>
            </a:pPr>
            <a:r>
              <a:rPr lang="en-US" sz="1600" i="1" smtClean="0"/>
              <a:t>Nitrospira (nitrite oxidizers)</a:t>
            </a:r>
          </a:p>
        </p:txBody>
      </p:sp>
      <p:pic>
        <p:nvPicPr>
          <p:cNvPr id="35844" name="Picture 2" descr="http://microbewiki.kenyon.edu/images/thumb/8/89/Zdrs0232.jpg/350px-Zdrs0232.jpg"/>
          <p:cNvPicPr>
            <a:picLocks noChangeAspect="1" noChangeArrowheads="1"/>
          </p:cNvPicPr>
          <p:nvPr/>
        </p:nvPicPr>
        <p:blipFill>
          <a:blip r:embed="rId2" cstate="print"/>
          <a:srcRect b="4602"/>
          <a:stretch>
            <a:fillRect/>
          </a:stretch>
        </p:blipFill>
        <p:spPr bwMode="auto">
          <a:xfrm>
            <a:off x="5464175" y="1190625"/>
            <a:ext cx="2930525" cy="246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TekstSylinder 4"/>
          <p:cNvSpPr txBox="1">
            <a:spLocks noChangeArrowheads="1"/>
          </p:cNvSpPr>
          <p:nvPr/>
        </p:nvSpPr>
        <p:spPr bwMode="auto">
          <a:xfrm>
            <a:off x="5454650" y="3668713"/>
            <a:ext cx="22653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b-NO" sz="1400"/>
              <a:t>Dividing </a:t>
            </a:r>
            <a:r>
              <a:rPr lang="nb-NO" sz="1400" i="1"/>
              <a:t>Nitrosomonas sp.</a:t>
            </a:r>
          </a:p>
        </p:txBody>
      </p:sp>
      <p:pic>
        <p:nvPicPr>
          <p:cNvPr id="35846" name="Picture 4" descr="http://planet-terre.ens-lyon.fr/planetterre/objets/Images/chimiolithotrophie/04-nitrobac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3700" y="3976688"/>
            <a:ext cx="2509838" cy="273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7" name="TekstSylinder 6"/>
          <p:cNvSpPr txBox="1">
            <a:spLocks noChangeArrowheads="1"/>
          </p:cNvSpPr>
          <p:nvPr/>
        </p:nvSpPr>
        <p:spPr bwMode="auto">
          <a:xfrm>
            <a:off x="7964488" y="6389688"/>
            <a:ext cx="10588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b-NO" sz="1400"/>
              <a:t>Nitrobacter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txBody>
          <a:bodyPr/>
          <a:lstStyle/>
          <a:p>
            <a:pPr eaLnBrk="1" hangingPunct="1"/>
            <a:r>
              <a:rPr lang="en-US" sz="3200" smtClean="0"/>
              <a:t>Growth stoichiometry and kinetics of nitrifyers in mixed cultures</a:t>
            </a:r>
          </a:p>
        </p:txBody>
      </p:sp>
      <p:sp>
        <p:nvSpPr>
          <p:cNvPr id="205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4925" y="2532063"/>
            <a:ext cx="3097213" cy="4325937"/>
          </a:xfrm>
        </p:spPr>
        <p:txBody>
          <a:bodyPr/>
          <a:lstStyle/>
          <a:p>
            <a:pPr marL="182563" indent="-182563" eaLnBrk="1" hangingPunct="1">
              <a:spcAft>
                <a:spcPct val="10000"/>
              </a:spcAft>
              <a:buFontTx/>
              <a:buNone/>
            </a:pPr>
            <a:r>
              <a:rPr lang="en-US" sz="2400" smtClean="0"/>
              <a:t>Ammonium oxidation:</a:t>
            </a:r>
          </a:p>
          <a:p>
            <a:pPr marL="182563" indent="-182563" eaLnBrk="1" hangingPunct="1">
              <a:spcAft>
                <a:spcPct val="10000"/>
              </a:spcAft>
            </a:pPr>
            <a:r>
              <a:rPr lang="en-US" sz="1800" smtClean="0"/>
              <a:t>Typical yield on undefined organic matter: Y</a:t>
            </a:r>
            <a:r>
              <a:rPr lang="en-US" sz="1800" baseline="-25000" smtClean="0"/>
              <a:t>X/S</a:t>
            </a:r>
            <a:r>
              <a:rPr lang="en-US" sz="1800" smtClean="0"/>
              <a:t> = 0.1-0.12 g BM/g substrate.</a:t>
            </a:r>
          </a:p>
          <a:p>
            <a:pPr marL="182563" indent="-182563" eaLnBrk="1" hangingPunct="1">
              <a:spcAft>
                <a:spcPct val="10000"/>
              </a:spcAft>
            </a:pPr>
            <a:r>
              <a:rPr lang="en-US" sz="1800" smtClean="0"/>
              <a:t>µ</a:t>
            </a:r>
            <a:r>
              <a:rPr lang="en-US" sz="1800" baseline="-25000" smtClean="0"/>
              <a:t>max</a:t>
            </a:r>
            <a:r>
              <a:rPr lang="en-US" sz="1800" smtClean="0"/>
              <a:t> (20</a:t>
            </a:r>
            <a:r>
              <a:rPr lang="en-US" sz="1800" smtClean="0">
                <a:sym typeface="Symbol" pitchFamily="18" charset="2"/>
              </a:rPr>
              <a:t>C</a:t>
            </a:r>
            <a:r>
              <a:rPr lang="en-US" sz="1800" smtClean="0"/>
              <a:t>) =0.6 – 0.8 1/d</a:t>
            </a:r>
          </a:p>
          <a:p>
            <a:pPr marL="182563" indent="-182563" eaLnBrk="1" hangingPunct="1">
              <a:spcAft>
                <a:spcPct val="10000"/>
              </a:spcAft>
            </a:pPr>
            <a:r>
              <a:rPr lang="en-US" sz="1800" smtClean="0"/>
              <a:t>k</a:t>
            </a:r>
            <a:r>
              <a:rPr lang="en-US" sz="1800" baseline="-25000" smtClean="0"/>
              <a:t>d</a:t>
            </a:r>
            <a:r>
              <a:rPr lang="en-US" sz="1800" smtClean="0"/>
              <a:t> (20 </a:t>
            </a:r>
            <a:r>
              <a:rPr lang="en-US" sz="1800" smtClean="0">
                <a:sym typeface="Symbol" pitchFamily="18" charset="2"/>
              </a:rPr>
              <a:t>C</a:t>
            </a:r>
            <a:r>
              <a:rPr lang="en-US" sz="1800" smtClean="0"/>
              <a:t>) = 0.03 - 0.06 1/d</a:t>
            </a:r>
          </a:p>
          <a:p>
            <a:pPr marL="182563" indent="-182563" eaLnBrk="1" hangingPunct="1">
              <a:spcAft>
                <a:spcPct val="10000"/>
              </a:spcAft>
            </a:pPr>
            <a:r>
              <a:rPr lang="en-US" sz="1800" smtClean="0">
                <a:sym typeface="Symbol" pitchFamily="18" charset="2"/>
              </a:rPr>
              <a:t> = 0.08-0.12</a:t>
            </a:r>
          </a:p>
          <a:p>
            <a:pPr marL="182563" indent="-182563" eaLnBrk="1" hangingPunct="1">
              <a:spcAft>
                <a:spcPct val="10000"/>
              </a:spcAft>
            </a:pPr>
            <a:r>
              <a:rPr lang="en-US" sz="1800" smtClean="0"/>
              <a:t>K</a:t>
            </a:r>
            <a:r>
              <a:rPr lang="en-US" sz="1800" baseline="-25000" smtClean="0"/>
              <a:t>S,NH4</a:t>
            </a:r>
            <a:r>
              <a:rPr lang="en-US" sz="1800" smtClean="0"/>
              <a:t> = 0.3-0.7 mg/l</a:t>
            </a:r>
          </a:p>
          <a:p>
            <a:pPr marL="182563" indent="-182563" eaLnBrk="1" hangingPunct="1">
              <a:spcAft>
                <a:spcPct val="10000"/>
              </a:spcAft>
            </a:pPr>
            <a:r>
              <a:rPr lang="en-US" sz="1800" smtClean="0"/>
              <a:t>K</a:t>
            </a:r>
            <a:r>
              <a:rPr lang="en-US" sz="1800" baseline="-25000" smtClean="0"/>
              <a:t>O2</a:t>
            </a:r>
            <a:r>
              <a:rPr lang="en-US" sz="1800" smtClean="0"/>
              <a:t> = 0.5-1.0 mg/l</a:t>
            </a:r>
          </a:p>
        </p:txBody>
      </p:sp>
      <p:graphicFrame>
        <p:nvGraphicFramePr>
          <p:cNvPr id="2050" name="Object 5"/>
          <p:cNvGraphicFramePr>
            <a:graphicFrameLocks noChangeAspect="1"/>
          </p:cNvGraphicFramePr>
          <p:nvPr>
            <p:ph sz="quarter" idx="3"/>
          </p:nvPr>
        </p:nvGraphicFramePr>
        <p:xfrm>
          <a:off x="250825" y="1557338"/>
          <a:ext cx="3563938" cy="982662"/>
        </p:xfrm>
        <a:graphic>
          <a:graphicData uri="http://schemas.openxmlformats.org/presentationml/2006/ole">
            <p:oleObj spid="_x0000_s2050" name="Equation" r:id="rId3" imgW="2489040" imgH="685800" progId="Equation.3">
              <p:embed/>
            </p:oleObj>
          </a:graphicData>
        </a:graphic>
      </p:graphicFrame>
      <p:graphicFrame>
        <p:nvGraphicFramePr>
          <p:cNvPr id="2051" name="Object 6"/>
          <p:cNvGraphicFramePr>
            <a:graphicFrameLocks noChangeAspect="1"/>
          </p:cNvGraphicFramePr>
          <p:nvPr/>
        </p:nvGraphicFramePr>
        <p:xfrm>
          <a:off x="4787900" y="1557338"/>
          <a:ext cx="3455988" cy="661987"/>
        </p:xfrm>
        <a:graphic>
          <a:graphicData uri="http://schemas.openxmlformats.org/presentationml/2006/ole">
            <p:oleObj spid="_x0000_s2051" name="Equation" r:id="rId4" imgW="2450880" imgH="469800" progId="Equation.3">
              <p:embed/>
            </p:oleObj>
          </a:graphicData>
        </a:graphic>
      </p:graphicFrame>
      <p:sp>
        <p:nvSpPr>
          <p:cNvPr id="2054" name="Rectangle 7"/>
          <p:cNvSpPr>
            <a:spLocks noChangeArrowheads="1"/>
          </p:cNvSpPr>
          <p:nvPr/>
        </p:nvSpPr>
        <p:spPr bwMode="auto">
          <a:xfrm>
            <a:off x="3132138" y="2492375"/>
            <a:ext cx="2879725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82563" indent="-182563">
              <a:spcBef>
                <a:spcPct val="20000"/>
              </a:spcBef>
              <a:spcAft>
                <a:spcPct val="10000"/>
              </a:spcAft>
            </a:pPr>
            <a:r>
              <a:rPr lang="en-US" sz="2400"/>
              <a:t>Nitrite oxidation:</a:t>
            </a:r>
          </a:p>
          <a:p>
            <a:pPr marL="182563" indent="-182563">
              <a:spcBef>
                <a:spcPct val="20000"/>
              </a:spcBef>
              <a:spcAft>
                <a:spcPct val="10000"/>
              </a:spcAft>
              <a:buFontTx/>
              <a:buChar char="•"/>
            </a:pPr>
            <a:r>
              <a:rPr lang="en-US"/>
              <a:t>Typical yield on undefined organic matter: Y</a:t>
            </a:r>
            <a:r>
              <a:rPr lang="en-US" baseline="-25000"/>
              <a:t>X/S</a:t>
            </a:r>
            <a:r>
              <a:rPr lang="en-US"/>
              <a:t> = 0.05-0.07 g BM/g substrate.</a:t>
            </a:r>
          </a:p>
          <a:p>
            <a:pPr marL="182563" indent="-182563">
              <a:spcBef>
                <a:spcPct val="20000"/>
              </a:spcBef>
              <a:spcAft>
                <a:spcPct val="10000"/>
              </a:spcAft>
              <a:buFontTx/>
              <a:buChar char="•"/>
            </a:pPr>
            <a:r>
              <a:rPr lang="en-US"/>
              <a:t>µ</a:t>
            </a:r>
            <a:r>
              <a:rPr lang="en-US" baseline="-25000"/>
              <a:t>max</a:t>
            </a:r>
            <a:r>
              <a:rPr lang="en-US"/>
              <a:t> (20</a:t>
            </a:r>
            <a:r>
              <a:rPr lang="en-US">
                <a:sym typeface="Symbol" pitchFamily="18" charset="2"/>
              </a:rPr>
              <a:t>C</a:t>
            </a:r>
            <a:r>
              <a:rPr lang="en-US"/>
              <a:t>) =0.6 – 1.0 1/d</a:t>
            </a:r>
          </a:p>
          <a:p>
            <a:pPr marL="182563" indent="-182563">
              <a:spcBef>
                <a:spcPct val="20000"/>
              </a:spcBef>
              <a:spcAft>
                <a:spcPct val="10000"/>
              </a:spcAft>
              <a:buFontTx/>
              <a:buChar char="•"/>
            </a:pPr>
            <a:r>
              <a:rPr lang="en-US"/>
              <a:t>k</a:t>
            </a:r>
            <a:r>
              <a:rPr lang="en-US" baseline="-25000"/>
              <a:t>d</a:t>
            </a:r>
            <a:r>
              <a:rPr lang="en-US"/>
              <a:t> (20 </a:t>
            </a:r>
            <a:r>
              <a:rPr lang="en-US">
                <a:sym typeface="Symbol" pitchFamily="18" charset="2"/>
              </a:rPr>
              <a:t>C</a:t>
            </a:r>
            <a:r>
              <a:rPr lang="en-US"/>
              <a:t>) = 0.03 - 0.06 1/d</a:t>
            </a:r>
          </a:p>
          <a:p>
            <a:pPr marL="182563" indent="-182563">
              <a:spcBef>
                <a:spcPct val="20000"/>
              </a:spcBef>
              <a:spcAft>
                <a:spcPct val="10000"/>
              </a:spcAft>
              <a:buFontTx/>
              <a:buChar char="•"/>
            </a:pPr>
            <a:r>
              <a:rPr lang="en-US">
                <a:sym typeface="Symbol" pitchFamily="18" charset="2"/>
              </a:rPr>
              <a:t> = 0.07-0.1</a:t>
            </a:r>
          </a:p>
          <a:p>
            <a:pPr marL="182563" indent="-182563">
              <a:spcBef>
                <a:spcPct val="20000"/>
              </a:spcBef>
              <a:spcAft>
                <a:spcPct val="10000"/>
              </a:spcAft>
              <a:buFontTx/>
              <a:buChar char="•"/>
            </a:pPr>
            <a:r>
              <a:rPr lang="en-US"/>
              <a:t>K</a:t>
            </a:r>
            <a:r>
              <a:rPr lang="en-US" baseline="-25000"/>
              <a:t>S,NO2</a:t>
            </a:r>
            <a:r>
              <a:rPr lang="en-US"/>
              <a:t> = 0.8-1.2 mg/l</a:t>
            </a:r>
          </a:p>
          <a:p>
            <a:pPr marL="182563" indent="-182563">
              <a:spcBef>
                <a:spcPct val="20000"/>
              </a:spcBef>
              <a:spcAft>
                <a:spcPct val="10000"/>
              </a:spcAft>
              <a:buFontTx/>
              <a:buChar char="•"/>
            </a:pPr>
            <a:r>
              <a:rPr lang="en-US"/>
              <a:t>K</a:t>
            </a:r>
            <a:r>
              <a:rPr lang="en-US" baseline="-25000"/>
              <a:t>O2</a:t>
            </a:r>
            <a:r>
              <a:rPr lang="en-US"/>
              <a:t> = 0.5-1.5 mg/l</a:t>
            </a:r>
          </a:p>
        </p:txBody>
      </p:sp>
      <p:sp>
        <p:nvSpPr>
          <p:cNvPr id="2055" name="Rectangle 9"/>
          <p:cNvSpPr>
            <a:spLocks noChangeArrowheads="1"/>
          </p:cNvSpPr>
          <p:nvPr/>
        </p:nvSpPr>
        <p:spPr bwMode="auto">
          <a:xfrm>
            <a:off x="6011863" y="2565400"/>
            <a:ext cx="3132137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spcAft>
                <a:spcPct val="10000"/>
              </a:spcAft>
            </a:pPr>
            <a:r>
              <a:rPr lang="en-US" sz="2400"/>
              <a:t>Nitrification (sum):</a:t>
            </a:r>
          </a:p>
          <a:p>
            <a:pPr marL="342900" indent="-342900">
              <a:spcBef>
                <a:spcPct val="20000"/>
              </a:spcBef>
              <a:spcAft>
                <a:spcPct val="10000"/>
              </a:spcAft>
              <a:buFontTx/>
              <a:buChar char="•"/>
            </a:pPr>
            <a:r>
              <a:rPr lang="en-US"/>
              <a:t>Typical yield on undefined organic matter: Y</a:t>
            </a:r>
            <a:r>
              <a:rPr lang="en-US" baseline="-25000"/>
              <a:t>X/S</a:t>
            </a:r>
            <a:r>
              <a:rPr lang="en-US"/>
              <a:t> = 0.05-0.07 g BM/g substrate.</a:t>
            </a:r>
          </a:p>
          <a:p>
            <a:pPr marL="342900" indent="-342900">
              <a:spcBef>
                <a:spcPct val="20000"/>
              </a:spcBef>
              <a:spcAft>
                <a:spcPct val="10000"/>
              </a:spcAft>
              <a:buFontTx/>
              <a:buChar char="•"/>
            </a:pPr>
            <a:r>
              <a:rPr lang="en-US"/>
              <a:t>µ</a:t>
            </a:r>
            <a:r>
              <a:rPr lang="en-US" baseline="-25000"/>
              <a:t>max</a:t>
            </a:r>
            <a:r>
              <a:rPr lang="en-US"/>
              <a:t> (20</a:t>
            </a:r>
            <a:r>
              <a:rPr lang="en-US">
                <a:sym typeface="Symbol" pitchFamily="18" charset="2"/>
              </a:rPr>
              <a:t>C</a:t>
            </a:r>
            <a:r>
              <a:rPr lang="en-US"/>
              <a:t>) =0.6 – 0.8 1/d</a:t>
            </a:r>
          </a:p>
          <a:p>
            <a:pPr marL="342900" indent="-342900">
              <a:spcBef>
                <a:spcPct val="20000"/>
              </a:spcBef>
              <a:spcAft>
                <a:spcPct val="10000"/>
              </a:spcAft>
              <a:buFontTx/>
              <a:buChar char="•"/>
            </a:pPr>
            <a:r>
              <a:rPr lang="en-US"/>
              <a:t>k</a:t>
            </a:r>
            <a:r>
              <a:rPr lang="en-US" baseline="-25000"/>
              <a:t>d</a:t>
            </a:r>
            <a:r>
              <a:rPr lang="en-US"/>
              <a:t> (20 </a:t>
            </a:r>
            <a:r>
              <a:rPr lang="en-US">
                <a:sym typeface="Symbol" pitchFamily="18" charset="2"/>
              </a:rPr>
              <a:t>C</a:t>
            </a:r>
            <a:r>
              <a:rPr lang="en-US"/>
              <a:t>) = 0.03 - 0.06 1/d</a:t>
            </a:r>
          </a:p>
          <a:p>
            <a:pPr marL="342900" indent="-342900">
              <a:spcBef>
                <a:spcPct val="20000"/>
              </a:spcBef>
              <a:spcAft>
                <a:spcPct val="10000"/>
              </a:spcAft>
              <a:buFontTx/>
              <a:buChar char="•"/>
            </a:pPr>
            <a:r>
              <a:rPr lang="en-US">
                <a:sym typeface="Symbol" pitchFamily="18" charset="2"/>
              </a:rPr>
              <a:t> = 0.08-0.12</a:t>
            </a:r>
          </a:p>
          <a:p>
            <a:pPr marL="342900" indent="-342900">
              <a:spcBef>
                <a:spcPct val="20000"/>
              </a:spcBef>
              <a:spcAft>
                <a:spcPct val="10000"/>
              </a:spcAft>
              <a:buFontTx/>
              <a:buChar char="•"/>
            </a:pPr>
            <a:r>
              <a:rPr lang="en-US"/>
              <a:t>K</a:t>
            </a:r>
            <a:r>
              <a:rPr lang="en-US" baseline="-25000"/>
              <a:t>S,NH4</a:t>
            </a:r>
            <a:r>
              <a:rPr lang="en-US"/>
              <a:t> = 0.3-0.7 mg/l</a:t>
            </a:r>
          </a:p>
          <a:p>
            <a:pPr marL="342900" indent="-342900">
              <a:spcBef>
                <a:spcPct val="20000"/>
              </a:spcBef>
              <a:spcAft>
                <a:spcPct val="10000"/>
              </a:spcAft>
              <a:buFontTx/>
              <a:buChar char="•"/>
            </a:pPr>
            <a:r>
              <a:rPr lang="en-US"/>
              <a:t>K</a:t>
            </a:r>
            <a:r>
              <a:rPr lang="en-US" baseline="-25000"/>
              <a:t>O2</a:t>
            </a:r>
            <a:r>
              <a:rPr lang="en-US"/>
              <a:t> = 0.5-1.0 mg/l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4"/>
          <p:cNvGrpSpPr>
            <a:grpSpLocks/>
          </p:cNvGrpSpPr>
          <p:nvPr/>
        </p:nvGrpSpPr>
        <p:grpSpPr bwMode="auto">
          <a:xfrm>
            <a:off x="465138" y="441325"/>
            <a:ext cx="8570912" cy="838200"/>
            <a:chOff x="144" y="1104"/>
            <a:chExt cx="5399" cy="528"/>
          </a:xfrm>
        </p:grpSpPr>
        <p:sp>
          <p:nvSpPr>
            <p:cNvPr id="36877" name="Text Box 5"/>
            <p:cNvSpPr txBox="1">
              <a:spLocks noChangeArrowheads="1"/>
            </p:cNvSpPr>
            <p:nvPr/>
          </p:nvSpPr>
          <p:spPr bwMode="auto">
            <a:xfrm>
              <a:off x="144" y="1135"/>
              <a:ext cx="1471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nb-NO" sz="2000">
                  <a:latin typeface="Times New Roman" pitchFamily="18" charset="0"/>
                </a:rPr>
                <a:t>Oxidation of </a:t>
              </a:r>
            </a:p>
            <a:p>
              <a:r>
                <a:rPr lang="nb-NO" sz="2000">
                  <a:latin typeface="Times New Roman" pitchFamily="18" charset="0"/>
                </a:rPr>
                <a:t>ammonium to nitrite:</a:t>
              </a:r>
              <a:endParaRPr lang="en-GB" sz="2000">
                <a:latin typeface="Times New Roman" pitchFamily="18" charset="0"/>
              </a:endParaRPr>
            </a:p>
          </p:txBody>
        </p:sp>
        <p:sp>
          <p:nvSpPr>
            <p:cNvPr id="36878" name="Text Box 6"/>
            <p:cNvSpPr txBox="1">
              <a:spLocks noChangeArrowheads="1"/>
            </p:cNvSpPr>
            <p:nvPr/>
          </p:nvSpPr>
          <p:spPr bwMode="auto">
            <a:xfrm>
              <a:off x="1920" y="1344"/>
              <a:ext cx="36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nb-NO" sz="2400">
                  <a:latin typeface="Times New Roman" pitchFamily="18" charset="0"/>
                </a:rPr>
                <a:t>2 NH</a:t>
              </a:r>
              <a:r>
                <a:rPr lang="nb-NO" sz="2400" baseline="-25000">
                  <a:latin typeface="Times New Roman" pitchFamily="18" charset="0"/>
                </a:rPr>
                <a:t>4</a:t>
              </a:r>
              <a:r>
                <a:rPr lang="nb-NO" sz="2400" baseline="30000">
                  <a:latin typeface="Times New Roman" pitchFamily="18" charset="0"/>
                </a:rPr>
                <a:t>+</a:t>
              </a:r>
              <a:r>
                <a:rPr lang="nb-NO" sz="2400">
                  <a:latin typeface="Times New Roman" pitchFamily="18" charset="0"/>
                </a:rPr>
                <a:t>  +  3 O</a:t>
              </a:r>
              <a:r>
                <a:rPr lang="nb-NO" sz="2400" baseline="-25000">
                  <a:latin typeface="Times New Roman" pitchFamily="18" charset="0"/>
                </a:rPr>
                <a:t>2</a:t>
              </a:r>
              <a:r>
                <a:rPr lang="nb-NO" sz="2400">
                  <a:latin typeface="Times New Roman" pitchFamily="18" charset="0"/>
                </a:rPr>
                <a:t>  </a:t>
              </a:r>
              <a:r>
                <a:rPr lang="nb-NO" sz="2400">
                  <a:latin typeface="Times New Roman" pitchFamily="18" charset="0"/>
                  <a:sym typeface="Wingdings" pitchFamily="2" charset="2"/>
                </a:rPr>
                <a:t> 2 NO</a:t>
              </a:r>
              <a:r>
                <a:rPr lang="nb-NO" sz="2400" baseline="-25000">
                  <a:latin typeface="Times New Roman" pitchFamily="18" charset="0"/>
                  <a:sym typeface="Wingdings" pitchFamily="2" charset="2"/>
                </a:rPr>
                <a:t>2</a:t>
              </a:r>
              <a:r>
                <a:rPr lang="nb-NO" sz="2400" baseline="30000">
                  <a:latin typeface="Times New Roman" pitchFamily="18" charset="0"/>
                  <a:sym typeface="Wingdings" pitchFamily="2" charset="2"/>
                </a:rPr>
                <a:t>-</a:t>
              </a:r>
              <a:r>
                <a:rPr lang="nb-NO" sz="2400">
                  <a:latin typeface="Times New Roman" pitchFamily="18" charset="0"/>
                  <a:sym typeface="Wingdings" pitchFamily="2" charset="2"/>
                </a:rPr>
                <a:t>  +  4 H</a:t>
              </a:r>
              <a:r>
                <a:rPr lang="nb-NO" sz="2400" baseline="30000">
                  <a:latin typeface="Times New Roman" pitchFamily="18" charset="0"/>
                  <a:sym typeface="Wingdings" pitchFamily="2" charset="2"/>
                </a:rPr>
                <a:t>+</a:t>
              </a:r>
              <a:r>
                <a:rPr lang="nb-NO" sz="2400">
                  <a:latin typeface="Times New Roman" pitchFamily="18" charset="0"/>
                  <a:sym typeface="Wingdings" pitchFamily="2" charset="2"/>
                </a:rPr>
                <a:t>  +  2 H</a:t>
              </a:r>
              <a:r>
                <a:rPr lang="nb-NO" sz="2400" baseline="-25000">
                  <a:latin typeface="Times New Roman" pitchFamily="18" charset="0"/>
                  <a:sym typeface="Wingdings" pitchFamily="2" charset="2"/>
                </a:rPr>
                <a:t>2</a:t>
              </a:r>
              <a:r>
                <a:rPr lang="nb-NO" sz="2400">
                  <a:latin typeface="Times New Roman" pitchFamily="18" charset="0"/>
                  <a:sym typeface="Wingdings" pitchFamily="2" charset="2"/>
                </a:rPr>
                <a:t>O</a:t>
              </a:r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36879" name="Text Box 7"/>
            <p:cNvSpPr txBox="1">
              <a:spLocks noChangeArrowheads="1"/>
            </p:cNvSpPr>
            <p:nvPr/>
          </p:nvSpPr>
          <p:spPr bwMode="auto">
            <a:xfrm>
              <a:off x="2736" y="1104"/>
              <a:ext cx="128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nb-NO" sz="2400" i="1">
                  <a:latin typeface="Times New Roman" pitchFamily="18" charset="0"/>
                </a:rPr>
                <a:t>Nitrosomonads</a:t>
              </a:r>
              <a:endParaRPr lang="en-GB" sz="2400" i="1">
                <a:latin typeface="Times New Roman" pitchFamily="18" charset="0"/>
              </a:endParaRPr>
            </a:p>
          </p:txBody>
        </p:sp>
      </p:grpSp>
      <p:grpSp>
        <p:nvGrpSpPr>
          <p:cNvPr id="36867" name="Group 8"/>
          <p:cNvGrpSpPr>
            <a:grpSpLocks/>
          </p:cNvGrpSpPr>
          <p:nvPr/>
        </p:nvGrpSpPr>
        <p:grpSpPr bwMode="auto">
          <a:xfrm>
            <a:off x="465138" y="1431925"/>
            <a:ext cx="6096000" cy="803275"/>
            <a:chOff x="144" y="1728"/>
            <a:chExt cx="3840" cy="506"/>
          </a:xfrm>
        </p:grpSpPr>
        <p:sp>
          <p:nvSpPr>
            <p:cNvPr id="36874" name="Text Box 9"/>
            <p:cNvSpPr txBox="1">
              <a:spLocks noChangeArrowheads="1"/>
            </p:cNvSpPr>
            <p:nvPr/>
          </p:nvSpPr>
          <p:spPr bwMode="auto">
            <a:xfrm>
              <a:off x="144" y="1757"/>
              <a:ext cx="1239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nb-NO" sz="2000"/>
                <a:t>Oxidation of </a:t>
              </a:r>
            </a:p>
            <a:p>
              <a:r>
                <a:rPr lang="nb-NO" sz="2000"/>
                <a:t>Nitrite to nitrate</a:t>
              </a:r>
              <a:r>
                <a:rPr lang="nb-NO"/>
                <a:t>:</a:t>
              </a:r>
              <a:endParaRPr lang="en-GB"/>
            </a:p>
          </p:txBody>
        </p:sp>
        <p:sp>
          <p:nvSpPr>
            <p:cNvPr id="36875" name="Text Box 10"/>
            <p:cNvSpPr txBox="1">
              <a:spLocks noChangeArrowheads="1"/>
            </p:cNvSpPr>
            <p:nvPr/>
          </p:nvSpPr>
          <p:spPr bwMode="auto">
            <a:xfrm>
              <a:off x="1927" y="1946"/>
              <a:ext cx="205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nb-NO" sz="2400">
                  <a:latin typeface="Times New Roman" pitchFamily="18" charset="0"/>
                </a:rPr>
                <a:t>2 NO</a:t>
              </a:r>
              <a:r>
                <a:rPr lang="nb-NO" sz="2400" baseline="-25000">
                  <a:latin typeface="Times New Roman" pitchFamily="18" charset="0"/>
                </a:rPr>
                <a:t>2</a:t>
              </a:r>
              <a:r>
                <a:rPr lang="nb-NO" sz="2400" baseline="30000">
                  <a:latin typeface="Times New Roman" pitchFamily="18" charset="0"/>
                </a:rPr>
                <a:t>-</a:t>
              </a:r>
              <a:r>
                <a:rPr lang="nb-NO" sz="2400">
                  <a:latin typeface="Times New Roman" pitchFamily="18" charset="0"/>
                </a:rPr>
                <a:t>  +  O</a:t>
              </a:r>
              <a:r>
                <a:rPr lang="nb-NO" sz="2400" baseline="-25000">
                  <a:latin typeface="Times New Roman" pitchFamily="18" charset="0"/>
                </a:rPr>
                <a:t>2</a:t>
              </a:r>
              <a:r>
                <a:rPr lang="nb-NO" sz="2400">
                  <a:latin typeface="Times New Roman" pitchFamily="18" charset="0"/>
                </a:rPr>
                <a:t>  </a:t>
              </a:r>
              <a:r>
                <a:rPr lang="nb-NO" sz="2400">
                  <a:latin typeface="Times New Roman" pitchFamily="18" charset="0"/>
                  <a:sym typeface="Wingdings" pitchFamily="2" charset="2"/>
                </a:rPr>
                <a:t>  2 NO</a:t>
              </a:r>
              <a:r>
                <a:rPr lang="nb-NO" sz="2400" baseline="-25000">
                  <a:latin typeface="Times New Roman" pitchFamily="18" charset="0"/>
                  <a:sym typeface="Wingdings" pitchFamily="2" charset="2"/>
                </a:rPr>
                <a:t>3</a:t>
              </a:r>
              <a:r>
                <a:rPr lang="nb-NO" sz="2400" baseline="30000">
                  <a:latin typeface="Times New Roman" pitchFamily="18" charset="0"/>
                  <a:sym typeface="Wingdings" pitchFamily="2" charset="2"/>
                </a:rPr>
                <a:t>-</a:t>
              </a:r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36876" name="Text Box 11"/>
            <p:cNvSpPr txBox="1">
              <a:spLocks noChangeArrowheads="1"/>
            </p:cNvSpPr>
            <p:nvPr/>
          </p:nvSpPr>
          <p:spPr bwMode="auto">
            <a:xfrm>
              <a:off x="2736" y="1728"/>
              <a:ext cx="101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nb-NO" sz="2400" i="1">
                  <a:latin typeface="Times New Roman" pitchFamily="18" charset="0"/>
                </a:rPr>
                <a:t>Nitrobacter</a:t>
              </a:r>
              <a:endParaRPr lang="en-GB" sz="2400" i="1">
                <a:latin typeface="Times New Roman" pitchFamily="18" charset="0"/>
              </a:endParaRPr>
            </a:p>
          </p:txBody>
        </p:sp>
      </p:grpSp>
      <p:sp>
        <p:nvSpPr>
          <p:cNvPr id="36868" name="Text Box 12"/>
          <p:cNvSpPr txBox="1">
            <a:spLocks noChangeArrowheads="1"/>
          </p:cNvSpPr>
          <p:nvPr/>
        </p:nvSpPr>
        <p:spPr bwMode="auto">
          <a:xfrm>
            <a:off x="449263" y="2589213"/>
            <a:ext cx="1976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b-NO" sz="2000">
                <a:latin typeface="Times New Roman" pitchFamily="18" charset="0"/>
              </a:rPr>
              <a:t>Total nitrification</a:t>
            </a:r>
            <a:endParaRPr lang="en-GB" sz="2000">
              <a:latin typeface="Times New Roman" pitchFamily="18" charset="0"/>
            </a:endParaRPr>
          </a:p>
        </p:txBody>
      </p:sp>
      <p:sp>
        <p:nvSpPr>
          <p:cNvPr id="36869" name="Text Box 13"/>
          <p:cNvSpPr txBox="1">
            <a:spLocks noChangeArrowheads="1"/>
          </p:cNvSpPr>
          <p:nvPr/>
        </p:nvSpPr>
        <p:spPr bwMode="auto">
          <a:xfrm>
            <a:off x="3360738" y="2498725"/>
            <a:ext cx="5141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b-NO" sz="2400">
                <a:latin typeface="Times New Roman" pitchFamily="18" charset="0"/>
              </a:rPr>
              <a:t>NH</a:t>
            </a:r>
            <a:r>
              <a:rPr lang="nb-NO" sz="2400" baseline="-25000">
                <a:latin typeface="Times New Roman" pitchFamily="18" charset="0"/>
              </a:rPr>
              <a:t>4</a:t>
            </a:r>
            <a:r>
              <a:rPr lang="nb-NO" sz="2400" baseline="30000">
                <a:latin typeface="Times New Roman" pitchFamily="18" charset="0"/>
              </a:rPr>
              <a:t>+</a:t>
            </a:r>
            <a:r>
              <a:rPr lang="nb-NO" sz="2400">
                <a:latin typeface="Times New Roman" pitchFamily="18" charset="0"/>
              </a:rPr>
              <a:t>  +  2 O</a:t>
            </a:r>
            <a:r>
              <a:rPr lang="nb-NO" sz="2400" baseline="-25000">
                <a:latin typeface="Times New Roman" pitchFamily="18" charset="0"/>
              </a:rPr>
              <a:t>2</a:t>
            </a:r>
            <a:r>
              <a:rPr lang="nb-NO" sz="2400">
                <a:latin typeface="Times New Roman" pitchFamily="18" charset="0"/>
              </a:rPr>
              <a:t>  </a:t>
            </a:r>
            <a:r>
              <a:rPr lang="nb-NO" sz="2400">
                <a:latin typeface="Times New Roman" pitchFamily="18" charset="0"/>
                <a:sym typeface="Wingdings" pitchFamily="2" charset="2"/>
              </a:rPr>
              <a:t>  NO</a:t>
            </a:r>
            <a:r>
              <a:rPr lang="nb-NO" sz="2400" baseline="-25000">
                <a:latin typeface="Times New Roman" pitchFamily="18" charset="0"/>
                <a:sym typeface="Wingdings" pitchFamily="2" charset="2"/>
              </a:rPr>
              <a:t>3</a:t>
            </a:r>
            <a:r>
              <a:rPr lang="nb-NO" sz="2400" baseline="30000">
                <a:latin typeface="Times New Roman" pitchFamily="18" charset="0"/>
                <a:sym typeface="Wingdings" pitchFamily="2" charset="2"/>
              </a:rPr>
              <a:t>-</a:t>
            </a:r>
            <a:r>
              <a:rPr lang="nb-NO" sz="2400">
                <a:latin typeface="Times New Roman" pitchFamily="18" charset="0"/>
                <a:sym typeface="Wingdings" pitchFamily="2" charset="2"/>
              </a:rPr>
              <a:t>  +  2 H</a:t>
            </a:r>
            <a:r>
              <a:rPr lang="nb-NO" sz="2400" baseline="30000">
                <a:latin typeface="Times New Roman" pitchFamily="18" charset="0"/>
                <a:sym typeface="Wingdings" pitchFamily="2" charset="2"/>
              </a:rPr>
              <a:t>+</a:t>
            </a:r>
            <a:r>
              <a:rPr lang="nb-NO" sz="2400">
                <a:latin typeface="Times New Roman" pitchFamily="18" charset="0"/>
                <a:sym typeface="Wingdings" pitchFamily="2" charset="2"/>
              </a:rPr>
              <a:t>  +  H</a:t>
            </a:r>
            <a:r>
              <a:rPr lang="nb-NO" sz="2400" baseline="-25000">
                <a:latin typeface="Times New Roman" pitchFamily="18" charset="0"/>
                <a:sym typeface="Wingdings" pitchFamily="2" charset="2"/>
              </a:rPr>
              <a:t>2</a:t>
            </a:r>
            <a:r>
              <a:rPr lang="nb-NO" sz="2400">
                <a:latin typeface="Times New Roman" pitchFamily="18" charset="0"/>
                <a:sym typeface="Wingdings" pitchFamily="2" charset="2"/>
              </a:rPr>
              <a:t>O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36870" name="Text Box 14"/>
          <p:cNvSpPr txBox="1">
            <a:spLocks noChangeArrowheads="1"/>
          </p:cNvSpPr>
          <p:nvPr/>
        </p:nvSpPr>
        <p:spPr bwMode="auto">
          <a:xfrm>
            <a:off x="468313" y="3213100"/>
            <a:ext cx="20589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b-NO" sz="2000">
                <a:latin typeface="Times New Roman" pitchFamily="18" charset="0"/>
              </a:rPr>
              <a:t>Assimilative </a:t>
            </a:r>
          </a:p>
          <a:p>
            <a:r>
              <a:rPr lang="nb-NO" sz="2000">
                <a:latin typeface="Times New Roman" pitchFamily="18" charset="0"/>
              </a:rPr>
              <a:t>stoichiometry</a:t>
            </a:r>
          </a:p>
          <a:p>
            <a:r>
              <a:rPr lang="nb-NO" sz="2000">
                <a:latin typeface="Times New Roman" pitchFamily="18" charset="0"/>
              </a:rPr>
              <a:t>(total nitrification)</a:t>
            </a:r>
            <a:endParaRPr lang="en-GB" sz="2000">
              <a:latin typeface="Times New Roman" pitchFamily="18" charset="0"/>
            </a:endParaRPr>
          </a:p>
        </p:txBody>
      </p:sp>
      <p:sp>
        <p:nvSpPr>
          <p:cNvPr id="36871" name="Text Box 15"/>
          <p:cNvSpPr txBox="1">
            <a:spLocks noChangeArrowheads="1"/>
          </p:cNvSpPr>
          <p:nvPr/>
        </p:nvSpPr>
        <p:spPr bwMode="auto">
          <a:xfrm>
            <a:off x="2571750" y="3213100"/>
            <a:ext cx="6572250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ct val="30000"/>
              </a:spcAft>
            </a:pPr>
            <a:r>
              <a:rPr lang="nb-NO" sz="2400">
                <a:latin typeface="Times New Roman" pitchFamily="18" charset="0"/>
              </a:rPr>
              <a:t>0.0784 CO</a:t>
            </a:r>
            <a:r>
              <a:rPr lang="nb-NO" sz="2400" baseline="-25000">
                <a:latin typeface="Times New Roman" pitchFamily="18" charset="0"/>
              </a:rPr>
              <a:t>2</a:t>
            </a:r>
            <a:r>
              <a:rPr lang="nb-NO" sz="2400">
                <a:latin typeface="Times New Roman" pitchFamily="18" charset="0"/>
              </a:rPr>
              <a:t>  +  0.0196 HCO</a:t>
            </a:r>
            <a:r>
              <a:rPr lang="nb-NO" sz="2400" baseline="-25000">
                <a:latin typeface="Times New Roman" pitchFamily="18" charset="0"/>
              </a:rPr>
              <a:t>3</a:t>
            </a:r>
            <a:r>
              <a:rPr lang="nb-NO" sz="2400" baseline="30000">
                <a:latin typeface="Times New Roman" pitchFamily="18" charset="0"/>
              </a:rPr>
              <a:t>-</a:t>
            </a:r>
            <a:r>
              <a:rPr lang="nb-NO" sz="2400">
                <a:latin typeface="Times New Roman" pitchFamily="18" charset="0"/>
              </a:rPr>
              <a:t>  +  0.0196NH</a:t>
            </a:r>
            <a:r>
              <a:rPr lang="nb-NO" sz="2400" baseline="-25000">
                <a:latin typeface="Times New Roman" pitchFamily="18" charset="0"/>
              </a:rPr>
              <a:t>4</a:t>
            </a:r>
            <a:r>
              <a:rPr lang="nb-NO" sz="2400" baseline="30000">
                <a:latin typeface="Times New Roman" pitchFamily="18" charset="0"/>
              </a:rPr>
              <a:t>+</a:t>
            </a:r>
            <a:r>
              <a:rPr lang="nb-NO" sz="2400">
                <a:latin typeface="Times New Roman" pitchFamily="18" charset="0"/>
              </a:rPr>
              <a:t>  </a:t>
            </a:r>
            <a:r>
              <a:rPr lang="nb-NO" sz="2400">
                <a:latin typeface="Times New Roman" pitchFamily="18" charset="0"/>
                <a:sym typeface="Wingdings" pitchFamily="2" charset="2"/>
              </a:rPr>
              <a:t>  </a:t>
            </a:r>
          </a:p>
          <a:p>
            <a:pPr>
              <a:spcAft>
                <a:spcPct val="30000"/>
              </a:spcAft>
            </a:pPr>
            <a:r>
              <a:rPr lang="nb-NO" sz="2400">
                <a:latin typeface="Times New Roman" pitchFamily="18" charset="0"/>
                <a:sym typeface="Wingdings" pitchFamily="2" charset="2"/>
              </a:rPr>
              <a:t>                                0.0196 C</a:t>
            </a:r>
            <a:r>
              <a:rPr lang="nb-NO" sz="2400" baseline="-25000">
                <a:latin typeface="Times New Roman" pitchFamily="18" charset="0"/>
                <a:sym typeface="Wingdings" pitchFamily="2" charset="2"/>
              </a:rPr>
              <a:t>5</a:t>
            </a:r>
            <a:r>
              <a:rPr lang="nb-NO" sz="2400">
                <a:latin typeface="Times New Roman" pitchFamily="18" charset="0"/>
                <a:sym typeface="Wingdings" pitchFamily="2" charset="2"/>
              </a:rPr>
              <a:t>H</a:t>
            </a:r>
            <a:r>
              <a:rPr lang="nb-NO" sz="2400" baseline="-25000">
                <a:latin typeface="Times New Roman" pitchFamily="18" charset="0"/>
                <a:sym typeface="Wingdings" pitchFamily="2" charset="2"/>
              </a:rPr>
              <a:t>7</a:t>
            </a:r>
            <a:r>
              <a:rPr lang="nb-NO" sz="2400">
                <a:latin typeface="Times New Roman" pitchFamily="18" charset="0"/>
                <a:sym typeface="Wingdings" pitchFamily="2" charset="2"/>
              </a:rPr>
              <a:t>O</a:t>
            </a:r>
            <a:r>
              <a:rPr lang="nb-NO" sz="2400" baseline="-25000">
                <a:latin typeface="Times New Roman" pitchFamily="18" charset="0"/>
                <a:sym typeface="Wingdings" pitchFamily="2" charset="2"/>
              </a:rPr>
              <a:t>2</a:t>
            </a:r>
            <a:r>
              <a:rPr lang="nb-NO" sz="2400">
                <a:latin typeface="Times New Roman" pitchFamily="18" charset="0"/>
                <a:sym typeface="Wingdings" pitchFamily="2" charset="2"/>
              </a:rPr>
              <a:t>N  +  0.098 O</a:t>
            </a:r>
            <a:r>
              <a:rPr lang="nb-NO" sz="2400" baseline="-25000">
                <a:latin typeface="Times New Roman" pitchFamily="18" charset="0"/>
                <a:sym typeface="Wingdings" pitchFamily="2" charset="2"/>
              </a:rPr>
              <a:t>2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36872" name="Text Box 16"/>
          <p:cNvSpPr txBox="1">
            <a:spLocks noChangeArrowheads="1"/>
          </p:cNvSpPr>
          <p:nvPr/>
        </p:nvSpPr>
        <p:spPr bwMode="auto">
          <a:xfrm>
            <a:off x="136525" y="4830763"/>
            <a:ext cx="234791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b-NO" sz="2400">
                <a:latin typeface="Times New Roman" pitchFamily="18" charset="0"/>
              </a:rPr>
              <a:t>Total:</a:t>
            </a:r>
          </a:p>
          <a:p>
            <a:r>
              <a:rPr lang="nb-NO" sz="2400">
                <a:latin typeface="Times New Roman" pitchFamily="18" charset="0"/>
              </a:rPr>
              <a:t>(assimilation and </a:t>
            </a:r>
          </a:p>
          <a:p>
            <a:r>
              <a:rPr lang="nb-NO" sz="2400">
                <a:latin typeface="Times New Roman" pitchFamily="18" charset="0"/>
              </a:rPr>
              <a:t>dissimilation)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36873" name="Text Box 17"/>
          <p:cNvSpPr txBox="1">
            <a:spLocks noChangeArrowheads="1"/>
          </p:cNvSpPr>
          <p:nvPr/>
        </p:nvSpPr>
        <p:spPr bwMode="auto">
          <a:xfrm>
            <a:off x="2514600" y="4941888"/>
            <a:ext cx="6629400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ct val="30000"/>
              </a:spcAft>
            </a:pPr>
            <a:r>
              <a:rPr lang="nb-NO" sz="2400">
                <a:latin typeface="Times New Roman" pitchFamily="18" charset="0"/>
              </a:rPr>
              <a:t>NH</a:t>
            </a:r>
            <a:r>
              <a:rPr lang="nb-NO" sz="2400" baseline="-25000">
                <a:latin typeface="Times New Roman" pitchFamily="18" charset="0"/>
              </a:rPr>
              <a:t>4</a:t>
            </a:r>
            <a:r>
              <a:rPr lang="nb-NO" sz="2400" baseline="30000">
                <a:latin typeface="Times New Roman" pitchFamily="18" charset="0"/>
              </a:rPr>
              <a:t>+</a:t>
            </a:r>
            <a:r>
              <a:rPr lang="nb-NO" sz="2400">
                <a:latin typeface="Times New Roman" pitchFamily="18" charset="0"/>
              </a:rPr>
              <a:t> + </a:t>
            </a:r>
            <a:r>
              <a:rPr lang="nb-NO" sz="2400">
                <a:latin typeface="Times New Roman" pitchFamily="18" charset="0"/>
                <a:sym typeface="Wingdings" pitchFamily="2" charset="2"/>
              </a:rPr>
              <a:t>1.863 O</a:t>
            </a:r>
            <a:r>
              <a:rPr lang="nb-NO" sz="2400" baseline="-25000">
                <a:latin typeface="Times New Roman" pitchFamily="18" charset="0"/>
                <a:sym typeface="Wingdings" pitchFamily="2" charset="2"/>
              </a:rPr>
              <a:t>2</a:t>
            </a:r>
            <a:r>
              <a:rPr lang="nb-NO" sz="2400">
                <a:latin typeface="Times New Roman" pitchFamily="18" charset="0"/>
                <a:sym typeface="Wingdings" pitchFamily="2" charset="2"/>
              </a:rPr>
              <a:t> +  0</a:t>
            </a:r>
            <a:r>
              <a:rPr lang="nb-NO" sz="2400">
                <a:latin typeface="Times New Roman" pitchFamily="18" charset="0"/>
              </a:rPr>
              <a:t>.098 CO</a:t>
            </a:r>
            <a:r>
              <a:rPr lang="nb-NO" sz="2400" baseline="-25000">
                <a:latin typeface="Times New Roman" pitchFamily="18" charset="0"/>
              </a:rPr>
              <a:t>2</a:t>
            </a:r>
            <a:r>
              <a:rPr lang="nb-NO" sz="2400">
                <a:latin typeface="Times New Roman" pitchFamily="18" charset="0"/>
              </a:rPr>
              <a:t>  </a:t>
            </a:r>
            <a:r>
              <a:rPr lang="nb-NO" sz="2400">
                <a:latin typeface="Times New Roman" pitchFamily="18" charset="0"/>
                <a:sym typeface="Wingdings" pitchFamily="2" charset="2"/>
              </a:rPr>
              <a:t>  0.0196 C</a:t>
            </a:r>
            <a:r>
              <a:rPr lang="nb-NO" sz="2400" baseline="-25000">
                <a:latin typeface="Times New Roman" pitchFamily="18" charset="0"/>
                <a:sym typeface="Wingdings" pitchFamily="2" charset="2"/>
              </a:rPr>
              <a:t>5</a:t>
            </a:r>
            <a:r>
              <a:rPr lang="nb-NO" sz="2400">
                <a:latin typeface="Times New Roman" pitchFamily="18" charset="0"/>
                <a:sym typeface="Wingdings" pitchFamily="2" charset="2"/>
              </a:rPr>
              <a:t>H</a:t>
            </a:r>
            <a:r>
              <a:rPr lang="nb-NO" sz="2400" baseline="-25000">
                <a:latin typeface="Times New Roman" pitchFamily="18" charset="0"/>
                <a:sym typeface="Wingdings" pitchFamily="2" charset="2"/>
              </a:rPr>
              <a:t>7</a:t>
            </a:r>
            <a:r>
              <a:rPr lang="nb-NO" sz="2400">
                <a:latin typeface="Times New Roman" pitchFamily="18" charset="0"/>
                <a:sym typeface="Wingdings" pitchFamily="2" charset="2"/>
              </a:rPr>
              <a:t>O</a:t>
            </a:r>
            <a:r>
              <a:rPr lang="nb-NO" sz="2400" baseline="-25000">
                <a:latin typeface="Times New Roman" pitchFamily="18" charset="0"/>
                <a:sym typeface="Wingdings" pitchFamily="2" charset="2"/>
              </a:rPr>
              <a:t>2</a:t>
            </a:r>
            <a:r>
              <a:rPr lang="nb-NO" sz="2400">
                <a:latin typeface="Times New Roman" pitchFamily="18" charset="0"/>
                <a:sym typeface="Wingdings" pitchFamily="2" charset="2"/>
              </a:rPr>
              <a:t>N  </a:t>
            </a:r>
          </a:p>
          <a:p>
            <a:pPr>
              <a:spcAft>
                <a:spcPct val="30000"/>
              </a:spcAft>
            </a:pPr>
            <a:r>
              <a:rPr lang="nb-NO" sz="2400">
                <a:latin typeface="Times New Roman" pitchFamily="18" charset="0"/>
                <a:sym typeface="Wingdings" pitchFamily="2" charset="2"/>
              </a:rPr>
              <a:t>                    +  0.98 NO</a:t>
            </a:r>
            <a:r>
              <a:rPr lang="nb-NO" sz="2400" baseline="-25000">
                <a:latin typeface="Times New Roman" pitchFamily="18" charset="0"/>
                <a:sym typeface="Wingdings" pitchFamily="2" charset="2"/>
              </a:rPr>
              <a:t>3</a:t>
            </a:r>
            <a:r>
              <a:rPr lang="nb-NO" sz="2400" baseline="30000">
                <a:latin typeface="Times New Roman" pitchFamily="18" charset="0"/>
                <a:sym typeface="Wingdings" pitchFamily="2" charset="2"/>
              </a:rPr>
              <a:t>-</a:t>
            </a:r>
            <a:r>
              <a:rPr lang="nb-NO" sz="2400">
                <a:latin typeface="Times New Roman" pitchFamily="18" charset="0"/>
                <a:sym typeface="Wingdings" pitchFamily="2" charset="2"/>
              </a:rPr>
              <a:t>  +  0.0941 H</a:t>
            </a:r>
            <a:r>
              <a:rPr lang="nb-NO" sz="2400" baseline="-25000">
                <a:latin typeface="Times New Roman" pitchFamily="18" charset="0"/>
                <a:sym typeface="Wingdings" pitchFamily="2" charset="2"/>
              </a:rPr>
              <a:t>2</a:t>
            </a:r>
            <a:r>
              <a:rPr lang="nb-NO" sz="2400">
                <a:latin typeface="Times New Roman" pitchFamily="18" charset="0"/>
                <a:sym typeface="Wingdings" pitchFamily="2" charset="2"/>
              </a:rPr>
              <a:t>O  +  1.98 H</a:t>
            </a:r>
            <a:r>
              <a:rPr lang="nb-NO" sz="2400" baseline="30000">
                <a:latin typeface="Times New Roman" pitchFamily="18" charset="0"/>
                <a:sym typeface="Wingdings" pitchFamily="2" charset="2"/>
              </a:rPr>
              <a:t>+</a:t>
            </a:r>
            <a:endParaRPr lang="en-GB" sz="2400">
              <a:latin typeface="Times New Roman" pitchFamily="18" charset="0"/>
              <a:sym typeface="Wingdings" pitchFamily="2" charset="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1143000"/>
          </a:xfrm>
        </p:spPr>
        <p:txBody>
          <a:bodyPr/>
          <a:lstStyle/>
          <a:p>
            <a:pPr eaLnBrk="1" hangingPunct="1"/>
            <a:r>
              <a:rPr lang="en-US" b="1" smtClean="0">
                <a:cs typeface="Times New Roman" pitchFamily="18" charset="0"/>
              </a:rPr>
              <a:t>Anammox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8750" y="1341438"/>
            <a:ext cx="5019675" cy="45259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Aft>
                <a:spcPts val="1200"/>
              </a:spcAft>
            </a:pPr>
            <a:r>
              <a:rPr lang="en-US" sz="2000" dirty="0" smtClean="0"/>
              <a:t>Rather recently, ammonium has shown to be oxidized to N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gas directly under anoxic conditions.</a:t>
            </a:r>
          </a:p>
          <a:p>
            <a:pPr eaLnBrk="1" hangingPunct="1">
              <a:lnSpc>
                <a:spcPct val="80000"/>
              </a:lnSpc>
              <a:spcAft>
                <a:spcPts val="1200"/>
              </a:spcAft>
            </a:pPr>
            <a:r>
              <a:rPr lang="en-US" sz="2000" dirty="0" smtClean="0"/>
              <a:t>This </a:t>
            </a:r>
            <a:r>
              <a:rPr lang="en-US" sz="2000" dirty="0" smtClean="0"/>
              <a:t>is carried out by the autotrophic </a:t>
            </a:r>
            <a:r>
              <a:rPr lang="en-US" sz="2000" dirty="0" smtClean="0"/>
              <a:t>obligate anaerobic </a:t>
            </a:r>
            <a:r>
              <a:rPr lang="en-US" sz="2000" i="1" dirty="0" err="1" smtClean="0"/>
              <a:t>Brocadia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anammoxidans</a:t>
            </a:r>
            <a:r>
              <a:rPr lang="en-US" sz="2000" dirty="0" smtClean="0"/>
              <a:t>, a member of the </a:t>
            </a:r>
            <a:r>
              <a:rPr lang="en-US" sz="2000" dirty="0" err="1" smtClean="0"/>
              <a:t>Planctomycetes</a:t>
            </a:r>
            <a:r>
              <a:rPr lang="en-US" sz="2000" dirty="0" smtClean="0"/>
              <a:t> phylum of bacteria.</a:t>
            </a:r>
          </a:p>
          <a:p>
            <a:pPr eaLnBrk="1" hangingPunct="1">
              <a:lnSpc>
                <a:spcPct val="80000"/>
              </a:lnSpc>
              <a:spcAft>
                <a:spcPts val="1200"/>
              </a:spcAft>
            </a:pPr>
            <a:r>
              <a:rPr lang="en-US" sz="2000" dirty="0" smtClean="0"/>
              <a:t>Nitrite has to be supplied the process by upstream nitrification.</a:t>
            </a:r>
          </a:p>
          <a:p>
            <a:pPr eaLnBrk="1" hangingPunct="1">
              <a:lnSpc>
                <a:spcPct val="80000"/>
              </a:lnSpc>
              <a:spcAft>
                <a:spcPts val="1200"/>
              </a:spcAft>
            </a:pPr>
            <a:r>
              <a:rPr lang="en-US" sz="2000" dirty="0" err="1" smtClean="0"/>
              <a:t>Anammox</a:t>
            </a:r>
            <a:r>
              <a:rPr lang="en-US" sz="2000" dirty="0" smtClean="0"/>
              <a:t> bacteria fix CO2 through the </a:t>
            </a:r>
            <a:r>
              <a:rPr lang="en-US" sz="2000" dirty="0" err="1" smtClean="0"/>
              <a:t>reveresed</a:t>
            </a:r>
            <a:r>
              <a:rPr lang="en-US" sz="2000" dirty="0" smtClean="0"/>
              <a:t> Citric acid cycle using NO</a:t>
            </a:r>
            <a:r>
              <a:rPr lang="en-US" sz="2000" baseline="-25000" dirty="0" smtClean="0"/>
              <a:t>2</a:t>
            </a:r>
            <a:r>
              <a:rPr lang="en-US" sz="2000" baseline="30000" dirty="0" smtClean="0"/>
              <a:t>-</a:t>
            </a:r>
            <a:r>
              <a:rPr lang="en-US" sz="2000" dirty="0" smtClean="0"/>
              <a:t> as the </a:t>
            </a:r>
            <a:r>
              <a:rPr lang="en-US" sz="2000" dirty="0" err="1" smtClean="0"/>
              <a:t>reductant</a:t>
            </a:r>
            <a:r>
              <a:rPr lang="en-US" sz="2000" dirty="0" smtClean="0"/>
              <a:t>.</a:t>
            </a:r>
          </a:p>
          <a:p>
            <a:pPr eaLnBrk="1" hangingPunct="1">
              <a:lnSpc>
                <a:spcPct val="80000"/>
              </a:lnSpc>
              <a:spcAft>
                <a:spcPts val="1200"/>
              </a:spcAft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  <a:spcAft>
                <a:spcPts val="1200"/>
              </a:spcAft>
            </a:pPr>
            <a:r>
              <a:rPr lang="en-US" sz="2000" dirty="0" smtClean="0"/>
              <a:t>The catabolic reaction is as follows:</a:t>
            </a:r>
            <a:endParaRPr lang="en-US" sz="2000" dirty="0" smtClean="0"/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250825" y="6089650"/>
            <a:ext cx="51704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NH</a:t>
            </a:r>
            <a:r>
              <a:rPr lang="en-US" baseline="-25000" dirty="0"/>
              <a:t>4</a:t>
            </a:r>
            <a:r>
              <a:rPr lang="en-US" baseline="30000" dirty="0"/>
              <a:t>+</a:t>
            </a:r>
            <a:r>
              <a:rPr lang="en-US" dirty="0"/>
              <a:t> + NO</a:t>
            </a:r>
            <a:r>
              <a:rPr lang="en-US" baseline="-25000" dirty="0"/>
              <a:t>2</a:t>
            </a:r>
            <a:r>
              <a:rPr lang="en-US" baseline="30000" dirty="0"/>
              <a:t>-</a:t>
            </a:r>
            <a:r>
              <a:rPr lang="en-US" dirty="0"/>
              <a:t>  </a:t>
            </a:r>
            <a:r>
              <a:rPr lang="en-US" dirty="0">
                <a:sym typeface="Wingdings" pitchFamily="2" charset="2"/>
              </a:rPr>
              <a:t>  N</a:t>
            </a:r>
            <a:r>
              <a:rPr lang="en-US" baseline="-25000" dirty="0">
                <a:sym typeface="Wingdings" pitchFamily="2" charset="2"/>
              </a:rPr>
              <a:t>2</a:t>
            </a:r>
            <a:r>
              <a:rPr lang="en-US" baseline="30000" dirty="0">
                <a:sym typeface="Wingdings" pitchFamily="2" charset="2"/>
              </a:rPr>
              <a:t> </a:t>
            </a:r>
            <a:r>
              <a:rPr lang="en-US" dirty="0">
                <a:sym typeface="Wingdings" pitchFamily="2" charset="2"/>
              </a:rPr>
              <a:t>+ 2 H</a:t>
            </a:r>
            <a:r>
              <a:rPr lang="en-US" baseline="-25000" dirty="0">
                <a:sym typeface="Wingdings" pitchFamily="2" charset="2"/>
              </a:rPr>
              <a:t>2</a:t>
            </a:r>
            <a:r>
              <a:rPr lang="en-US" dirty="0">
                <a:sym typeface="Wingdings" pitchFamily="2" charset="2"/>
              </a:rPr>
              <a:t>O   </a:t>
            </a:r>
            <a:r>
              <a:rPr lang="en-US" dirty="0">
                <a:sym typeface="Symbol" pitchFamily="18" charset="2"/>
              </a:rPr>
              <a:t>G</a:t>
            </a:r>
            <a:r>
              <a:rPr lang="en-US" baseline="30000" dirty="0">
                <a:sym typeface="Symbol" pitchFamily="18" charset="2"/>
              </a:rPr>
              <a:t>0</a:t>
            </a:r>
            <a:r>
              <a:rPr lang="en-US" dirty="0">
                <a:sym typeface="Symbol" pitchFamily="18" charset="2"/>
              </a:rPr>
              <a:t> = -357 kJ/mole</a:t>
            </a:r>
          </a:p>
        </p:txBody>
      </p:sp>
      <p:pic>
        <p:nvPicPr>
          <p:cNvPr id="8" name="Picture 10" descr="17_F34a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/>
          <a:srcRect r="3370" b="8152"/>
          <a:stretch>
            <a:fillRect/>
          </a:stretch>
        </p:blipFill>
        <p:spPr>
          <a:xfrm>
            <a:off x="5448263" y="4370313"/>
            <a:ext cx="3469425" cy="1817835"/>
          </a:xfrm>
          <a:noFill/>
          <a:ln/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43737" y="5019304"/>
            <a:ext cx="509947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6 CO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r>
              <a:rPr lang="en-US" dirty="0"/>
              <a:t>+ </a:t>
            </a:r>
            <a:r>
              <a:rPr lang="en-US" dirty="0" smtClean="0"/>
              <a:t>12 NO</a:t>
            </a:r>
            <a:r>
              <a:rPr lang="en-US" baseline="-25000" dirty="0" smtClean="0"/>
              <a:t>2</a:t>
            </a:r>
            <a:r>
              <a:rPr lang="en-US" baseline="30000" dirty="0" smtClean="0"/>
              <a:t>-</a:t>
            </a:r>
            <a:r>
              <a:rPr lang="en-US" dirty="0" smtClean="0"/>
              <a:t> + 6 </a:t>
            </a:r>
            <a:r>
              <a:rPr lang="en-US" dirty="0" smtClean="0">
                <a:sym typeface="Wingdings" pitchFamily="2" charset="2"/>
              </a:rPr>
              <a:t>H</a:t>
            </a:r>
            <a:r>
              <a:rPr lang="en-US" baseline="-25000" dirty="0" smtClean="0">
                <a:sym typeface="Wingdings" pitchFamily="2" charset="2"/>
              </a:rPr>
              <a:t>2</a:t>
            </a:r>
            <a:r>
              <a:rPr lang="en-US" dirty="0" smtClean="0">
                <a:sym typeface="Wingdings" pitchFamily="2" charset="2"/>
              </a:rPr>
              <a:t>O</a:t>
            </a:r>
            <a:r>
              <a:rPr lang="en-US" dirty="0" smtClean="0"/>
              <a:t> </a:t>
            </a:r>
            <a:r>
              <a:rPr lang="en-US" dirty="0">
                <a:sym typeface="Wingdings" pitchFamily="2" charset="2"/>
              </a:rPr>
              <a:t>  </a:t>
            </a:r>
            <a:r>
              <a:rPr lang="en-US" dirty="0" smtClean="0">
                <a:sym typeface="Wingdings" pitchFamily="2" charset="2"/>
              </a:rPr>
              <a:t>C</a:t>
            </a:r>
            <a:r>
              <a:rPr lang="en-US" baseline="-25000" dirty="0" smtClean="0">
                <a:sym typeface="Wingdings" pitchFamily="2" charset="2"/>
              </a:rPr>
              <a:t>6</a:t>
            </a:r>
            <a:r>
              <a:rPr lang="en-US" dirty="0" smtClean="0">
                <a:sym typeface="Wingdings" pitchFamily="2" charset="2"/>
              </a:rPr>
              <a:t>H</a:t>
            </a:r>
            <a:r>
              <a:rPr lang="en-US" baseline="-25000" dirty="0" smtClean="0">
                <a:sym typeface="Wingdings" pitchFamily="2" charset="2"/>
              </a:rPr>
              <a:t>12</a:t>
            </a:r>
            <a:r>
              <a:rPr lang="en-US" dirty="0" smtClean="0">
                <a:sym typeface="Wingdings" pitchFamily="2" charset="2"/>
              </a:rPr>
              <a:t>O</a:t>
            </a:r>
            <a:r>
              <a:rPr lang="en-US" baseline="-25000" dirty="0" smtClean="0">
                <a:sym typeface="Wingdings" pitchFamily="2" charset="2"/>
              </a:rPr>
              <a:t>6</a:t>
            </a:r>
            <a:r>
              <a:rPr lang="en-US" baseline="30000" dirty="0" smtClean="0">
                <a:sym typeface="Wingdings" pitchFamily="2" charset="2"/>
              </a:rPr>
              <a:t> </a:t>
            </a:r>
            <a:r>
              <a:rPr lang="en-US" dirty="0">
                <a:sym typeface="Wingdings" pitchFamily="2" charset="2"/>
              </a:rPr>
              <a:t>+ </a:t>
            </a:r>
            <a:r>
              <a:rPr lang="en-US" dirty="0" smtClean="0">
                <a:sym typeface="Wingdings" pitchFamily="2" charset="2"/>
              </a:rPr>
              <a:t>12</a:t>
            </a:r>
            <a:r>
              <a:rPr lang="en-US" dirty="0" smtClean="0"/>
              <a:t> NO</a:t>
            </a:r>
            <a:r>
              <a:rPr lang="en-US" baseline="-25000" dirty="0" smtClean="0"/>
              <a:t>3</a:t>
            </a:r>
            <a:r>
              <a:rPr lang="en-US" baseline="30000" dirty="0" smtClean="0"/>
              <a:t>-</a:t>
            </a:r>
            <a:r>
              <a:rPr lang="en-US" dirty="0" smtClean="0"/>
              <a:t> </a:t>
            </a:r>
            <a:endParaRPr lang="en-US" dirty="0">
              <a:sym typeface="Symbol" pitchFamily="18" charset="2"/>
            </a:endParaRPr>
          </a:p>
        </p:txBody>
      </p:sp>
      <p:pic>
        <p:nvPicPr>
          <p:cNvPr id="37896" name="Picture 8" descr="http://www.paques.nl/documents/Image/products/ANAMMOX%20schema%2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1460" y="1329481"/>
            <a:ext cx="2520950" cy="28627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tel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41781"/>
          </a:xfrm>
        </p:spPr>
        <p:txBody>
          <a:bodyPr/>
          <a:lstStyle/>
          <a:p>
            <a:r>
              <a:rPr lang="nb-NO" dirty="0" err="1" smtClean="0"/>
              <a:t>Anammoxomes</a:t>
            </a:r>
            <a:endParaRPr lang="nb-NO" dirty="0"/>
          </a:p>
        </p:txBody>
      </p:sp>
      <p:sp>
        <p:nvSpPr>
          <p:cNvPr id="7" name="Plassholder for innhold 6"/>
          <p:cNvSpPr>
            <a:spLocks noGrp="1"/>
          </p:cNvSpPr>
          <p:nvPr>
            <p:ph sz="half" idx="1"/>
          </p:nvPr>
        </p:nvSpPr>
        <p:spPr>
          <a:xfrm>
            <a:off x="191386" y="1286540"/>
            <a:ext cx="4304414" cy="4839623"/>
          </a:xfrm>
        </p:spPr>
        <p:txBody>
          <a:bodyPr/>
          <a:lstStyle/>
          <a:p>
            <a:r>
              <a:rPr lang="en-US" sz="2200" dirty="0" smtClean="0"/>
              <a:t>The </a:t>
            </a:r>
            <a:r>
              <a:rPr lang="en-US" sz="2200" u="sng" dirty="0" smtClean="0"/>
              <a:t>an</a:t>
            </a:r>
            <a:r>
              <a:rPr lang="en-US" sz="2200" dirty="0" smtClean="0"/>
              <a:t>aerobic </a:t>
            </a:r>
            <a:r>
              <a:rPr lang="en-US" sz="2200" u="sng" dirty="0" smtClean="0"/>
              <a:t>amm</a:t>
            </a:r>
            <a:r>
              <a:rPr lang="en-US" sz="2200" dirty="0" smtClean="0"/>
              <a:t>onium </a:t>
            </a:r>
            <a:r>
              <a:rPr lang="en-US" sz="2200" u="sng" dirty="0" smtClean="0"/>
              <a:t>ox</a:t>
            </a:r>
            <a:r>
              <a:rPr lang="en-US" sz="2200" dirty="0" smtClean="0"/>
              <a:t>idation use NO</a:t>
            </a:r>
            <a:r>
              <a:rPr lang="en-US" sz="2200" baseline="-25000" dirty="0" smtClean="0"/>
              <a:t>2</a:t>
            </a:r>
            <a:r>
              <a:rPr lang="en-US" sz="2200" baseline="30000" dirty="0" smtClean="0"/>
              <a:t>-</a:t>
            </a:r>
            <a:r>
              <a:rPr lang="en-US" sz="2200" dirty="0" smtClean="0"/>
              <a:t> as the terminal electron acceptor during NH</a:t>
            </a:r>
            <a:r>
              <a:rPr lang="en-US" sz="2200" baseline="-25000" dirty="0" smtClean="0"/>
              <a:t>4</a:t>
            </a:r>
            <a:r>
              <a:rPr lang="en-US" sz="2200" baseline="30000" dirty="0" smtClean="0"/>
              <a:t>+</a:t>
            </a:r>
            <a:r>
              <a:rPr lang="en-US" sz="2200" dirty="0" smtClean="0"/>
              <a:t> oxidation, and the oxidation is carried out on </a:t>
            </a:r>
            <a:r>
              <a:rPr lang="en-US" sz="2200" u="sng" dirty="0" err="1" smtClean="0"/>
              <a:t>anamoxosomes</a:t>
            </a:r>
            <a:r>
              <a:rPr lang="en-US" sz="2200" dirty="0" smtClean="0"/>
              <a:t>.</a:t>
            </a:r>
          </a:p>
          <a:p>
            <a:r>
              <a:rPr lang="en-US" sz="2200" dirty="0" err="1" smtClean="0"/>
              <a:t>Anamoxomes</a:t>
            </a:r>
            <a:r>
              <a:rPr lang="en-US" sz="2200" dirty="0" smtClean="0"/>
              <a:t> is a membrane enclosed structure suspended in </a:t>
            </a:r>
            <a:r>
              <a:rPr lang="en-US" sz="2200" dirty="0" err="1" smtClean="0"/>
              <a:t>cytosol</a:t>
            </a:r>
            <a:r>
              <a:rPr lang="en-US" sz="2200" dirty="0" smtClean="0"/>
              <a:t> (organelle?) composed of </a:t>
            </a:r>
            <a:r>
              <a:rPr lang="en-US" sz="2200" dirty="0" err="1" smtClean="0"/>
              <a:t>cyclobutane</a:t>
            </a:r>
            <a:r>
              <a:rPr lang="en-US" sz="2200" dirty="0" smtClean="0"/>
              <a:t> fatty acids ether and ester linked to glycerol </a:t>
            </a:r>
            <a:r>
              <a:rPr lang="en-US" sz="2200" dirty="0" smtClean="0">
                <a:sym typeface="Wingdings" pitchFamily="2" charset="2"/>
              </a:rPr>
              <a:t> very dense and non-</a:t>
            </a:r>
            <a:r>
              <a:rPr lang="en-US" sz="2200" dirty="0" err="1" smtClean="0">
                <a:sym typeface="Wingdings" pitchFamily="2" charset="2"/>
              </a:rPr>
              <a:t>diffusable</a:t>
            </a:r>
            <a:r>
              <a:rPr lang="en-US" sz="2200" dirty="0" smtClean="0">
                <a:sym typeface="Wingdings" pitchFamily="2" charset="2"/>
              </a:rPr>
              <a:t>.</a:t>
            </a:r>
          </a:p>
          <a:p>
            <a:r>
              <a:rPr lang="en-US" sz="2200" dirty="0" smtClean="0">
                <a:sym typeface="Wingdings" pitchFamily="2" charset="2"/>
              </a:rPr>
              <a:t>Central intermediates are the toxic strong </a:t>
            </a:r>
            <a:r>
              <a:rPr lang="en-US" sz="2200" dirty="0" err="1" smtClean="0">
                <a:sym typeface="Wingdings" pitchFamily="2" charset="2"/>
              </a:rPr>
              <a:t>reductant</a:t>
            </a:r>
            <a:r>
              <a:rPr lang="en-US" sz="2200" dirty="0" smtClean="0">
                <a:sym typeface="Wingdings" pitchFamily="2" charset="2"/>
              </a:rPr>
              <a:t> hydrazine and hydroxylamine.</a:t>
            </a:r>
            <a:endParaRPr lang="en-US" sz="2200" dirty="0" smtClean="0"/>
          </a:p>
          <a:p>
            <a:endParaRPr lang="nb-NO" sz="2200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5542" y="3958493"/>
            <a:ext cx="4498458" cy="2665928"/>
          </a:xfrm>
          <a:noFill/>
        </p:spPr>
      </p:pic>
      <p:pic>
        <p:nvPicPr>
          <p:cNvPr id="10" name="Picture 7" descr="17_F34b"/>
          <p:cNvPicPr>
            <a:picLocks noChangeAspect="1" noChangeArrowheads="1"/>
          </p:cNvPicPr>
          <p:nvPr/>
        </p:nvPicPr>
        <p:blipFill>
          <a:blip r:embed="rId3" cstate="print"/>
          <a:srcRect r="4880" b="5113"/>
          <a:stretch>
            <a:fillRect/>
          </a:stretch>
        </p:blipFill>
        <p:spPr bwMode="auto">
          <a:xfrm>
            <a:off x="4869712" y="1351401"/>
            <a:ext cx="3147791" cy="249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tel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nb-NO" sz="3200" smtClean="0"/>
              <a:t>…and that’s it. Now we will see how this diversity play pivotal roles in microbial and global ecosystems:</a:t>
            </a:r>
            <a:br>
              <a:rPr lang="nb-NO" sz="3200" smtClean="0"/>
            </a:br>
            <a:r>
              <a:rPr lang="nb-NO" smtClean="0"/>
              <a:t/>
            </a:r>
            <a:br>
              <a:rPr lang="nb-NO" smtClean="0"/>
            </a:br>
            <a:r>
              <a:rPr lang="nb-NO" smtClean="0"/>
              <a:t>Microbial Ecology</a:t>
            </a:r>
          </a:p>
        </p:txBody>
      </p:sp>
      <p:sp>
        <p:nvSpPr>
          <p:cNvPr id="38915" name="Undertittel 6"/>
          <p:cNvSpPr>
            <a:spLocks noGrp="1"/>
          </p:cNvSpPr>
          <p:nvPr>
            <p:ph type="subTitle" idx="1"/>
          </p:nvPr>
        </p:nvSpPr>
        <p:spPr>
          <a:xfrm>
            <a:off x="1371600" y="4933950"/>
            <a:ext cx="6400800" cy="704850"/>
          </a:xfrm>
        </p:spPr>
        <p:txBody>
          <a:bodyPr/>
          <a:lstStyle/>
          <a:p>
            <a:pPr eaLnBrk="1" hangingPunct="1"/>
            <a:r>
              <a:rPr lang="nb-NO" smtClean="0"/>
              <a:t>Next time: Chapter 23 and 24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b-NO" sz="4000" smtClean="0"/>
              <a:t>Possible electron acceptors</a:t>
            </a:r>
            <a:br>
              <a:rPr lang="nb-NO" sz="4000" smtClean="0"/>
            </a:br>
            <a:r>
              <a:rPr lang="nb-NO" sz="4000" smtClean="0"/>
              <a:t> </a:t>
            </a:r>
            <a:r>
              <a:rPr lang="nb-NO" sz="4000" smtClean="0">
                <a:sym typeface="Symbol" pitchFamily="18" charset="2"/>
              </a:rPr>
              <a:t>G</a:t>
            </a:r>
            <a:r>
              <a:rPr lang="nb-NO" sz="4000" smtClean="0"/>
              <a:t>, the driving force</a:t>
            </a: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>
            <p:ph idx="1"/>
          </p:nvPr>
        </p:nvGraphicFramePr>
        <p:xfrm>
          <a:off x="723900" y="1987550"/>
          <a:ext cx="5214938" cy="2432050"/>
        </p:xfrm>
        <a:graphic>
          <a:graphicData uri="http://schemas.openxmlformats.org/presentationml/2006/ole">
            <p:oleObj spid="_x0000_s1026" name="Equation" r:id="rId3" imgW="3111480" imgH="1396800" progId="Equation.3">
              <p:embed/>
            </p:oleObj>
          </a:graphicData>
        </a:graphic>
      </p:graphicFrame>
      <p:pic>
        <p:nvPicPr>
          <p:cNvPr id="1029" name="Picture 4" descr="05_F09"/>
          <p:cNvPicPr>
            <a:picLocks noChangeAspect="1" noChangeArrowheads="1"/>
          </p:cNvPicPr>
          <p:nvPr/>
        </p:nvPicPr>
        <p:blipFill>
          <a:blip r:embed="rId4" cstate="print"/>
          <a:srcRect l="54860"/>
          <a:stretch>
            <a:fillRect/>
          </a:stretch>
        </p:blipFill>
        <p:spPr bwMode="auto">
          <a:xfrm>
            <a:off x="6196013" y="1531938"/>
            <a:ext cx="2805112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Text Box 5"/>
          <p:cNvSpPr txBox="1">
            <a:spLocks noChangeArrowheads="1"/>
          </p:cNvSpPr>
          <p:nvPr/>
        </p:nvSpPr>
        <p:spPr bwMode="auto">
          <a:xfrm>
            <a:off x="895350" y="4908550"/>
            <a:ext cx="47307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b-NO" sz="2400">
                <a:latin typeface="Times New Roman" pitchFamily="18" charset="0"/>
              </a:rPr>
              <a:t>n = number of electrons transfered</a:t>
            </a:r>
          </a:p>
          <a:p>
            <a:r>
              <a:rPr lang="nb-NO" sz="2400">
                <a:latin typeface="Times New Roman" pitchFamily="18" charset="0"/>
              </a:rPr>
              <a:t>F = Faradays constant, 96.5 kJ/mol</a:t>
            </a:r>
            <a:r>
              <a:rPr lang="nb-NO" sz="2400" baseline="30000">
                <a:latin typeface="Times New Roman" pitchFamily="18" charset="0"/>
              </a:rPr>
              <a:t>.</a:t>
            </a:r>
            <a:r>
              <a:rPr lang="nb-NO" sz="2400">
                <a:latin typeface="Times New Roman" pitchFamily="18" charset="0"/>
              </a:rPr>
              <a:t>V</a:t>
            </a:r>
          </a:p>
        </p:txBody>
      </p:sp>
      <p:sp>
        <p:nvSpPr>
          <p:cNvPr id="1031" name="Text Box 6"/>
          <p:cNvSpPr txBox="1">
            <a:spLocks noChangeArrowheads="1"/>
          </p:cNvSpPr>
          <p:nvPr/>
        </p:nvSpPr>
        <p:spPr bwMode="auto">
          <a:xfrm>
            <a:off x="2997200" y="3087688"/>
            <a:ext cx="29162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b-NO">
                <a:latin typeface="Times New Roman" pitchFamily="18" charset="0"/>
              </a:rPr>
              <a:t>Dynamic equilibrium concentrations</a:t>
            </a:r>
          </a:p>
        </p:txBody>
      </p:sp>
      <p:graphicFrame>
        <p:nvGraphicFramePr>
          <p:cNvPr id="1027" name="Object 7"/>
          <p:cNvGraphicFramePr>
            <a:graphicFrameLocks noChangeAspect="1"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1027" name="Equation" r:id="rId5" imgW="114120" imgH="215640" progId="Equation.3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35012"/>
          </a:xfrm>
        </p:spPr>
        <p:txBody>
          <a:bodyPr/>
          <a:lstStyle/>
          <a:p>
            <a:pPr eaLnBrk="1" hangingPunct="1"/>
            <a:r>
              <a:rPr lang="nb-NO" smtClean="0"/>
              <a:t>Phototrophic growth</a:t>
            </a:r>
          </a:p>
        </p:txBody>
      </p:sp>
      <p:sp>
        <p:nvSpPr>
          <p:cNvPr id="7171" name="Plassholder for innhold 4"/>
          <p:cNvSpPr>
            <a:spLocks noGrp="1"/>
          </p:cNvSpPr>
          <p:nvPr>
            <p:ph sz="half" idx="2"/>
          </p:nvPr>
        </p:nvSpPr>
        <p:spPr>
          <a:xfrm>
            <a:off x="307975" y="1525588"/>
            <a:ext cx="4040188" cy="3951287"/>
          </a:xfrm>
        </p:spPr>
        <p:txBody>
          <a:bodyPr/>
          <a:lstStyle/>
          <a:p>
            <a:pPr eaLnBrk="1" hangingPunct="1">
              <a:spcAft>
                <a:spcPts val="1200"/>
              </a:spcAft>
            </a:pPr>
            <a:r>
              <a:rPr lang="en-US" b="1" smtClean="0">
                <a:cs typeface="Times New Roman" pitchFamily="18" charset="0"/>
              </a:rPr>
              <a:t>Phototrophs</a:t>
            </a:r>
            <a:r>
              <a:rPr lang="en-US" smtClean="0">
                <a:cs typeface="Times New Roman" pitchFamily="18" charset="0"/>
              </a:rPr>
              <a:t> obtain energy from light.</a:t>
            </a:r>
          </a:p>
          <a:p>
            <a:pPr eaLnBrk="1" hangingPunct="1"/>
            <a:r>
              <a:rPr lang="en-US" b="1" smtClean="0">
                <a:cs typeface="Times New Roman" pitchFamily="18" charset="0"/>
              </a:rPr>
              <a:t>Reducing power</a:t>
            </a:r>
            <a:r>
              <a:rPr lang="en-US" smtClean="0">
                <a:cs typeface="Times New Roman" pitchFamily="18" charset="0"/>
              </a:rPr>
              <a:t> (electrons) may be obtained from</a:t>
            </a:r>
          </a:p>
          <a:p>
            <a:pPr lvl="1" eaLnBrk="1" hangingPunct="1"/>
            <a:r>
              <a:rPr lang="en-US" smtClean="0">
                <a:cs typeface="Times New Roman" pitchFamily="18" charset="0"/>
              </a:rPr>
              <a:t>Reduced inorganics, H</a:t>
            </a:r>
            <a:r>
              <a:rPr lang="en-US" baseline="-25000" smtClean="0">
                <a:cs typeface="Times New Roman" pitchFamily="18" charset="0"/>
              </a:rPr>
              <a:t>2</a:t>
            </a:r>
            <a:r>
              <a:rPr lang="en-US" smtClean="0">
                <a:cs typeface="Times New Roman" pitchFamily="18" charset="0"/>
              </a:rPr>
              <a:t>S, S</a:t>
            </a:r>
            <a:r>
              <a:rPr lang="en-US" baseline="30000" smtClean="0">
                <a:cs typeface="Times New Roman" pitchFamily="18" charset="0"/>
              </a:rPr>
              <a:t>0</a:t>
            </a:r>
            <a:r>
              <a:rPr lang="en-US" smtClean="0">
                <a:cs typeface="Times New Roman" pitchFamily="18" charset="0"/>
              </a:rPr>
              <a:t>, Fe</a:t>
            </a:r>
            <a:r>
              <a:rPr lang="en-US" baseline="-25000" smtClean="0">
                <a:cs typeface="Times New Roman" pitchFamily="18" charset="0"/>
              </a:rPr>
              <a:t>2</a:t>
            </a:r>
            <a:r>
              <a:rPr lang="en-US" baseline="30000" smtClean="0">
                <a:cs typeface="Times New Roman" pitchFamily="18" charset="0"/>
              </a:rPr>
              <a:t>+</a:t>
            </a:r>
            <a:r>
              <a:rPr lang="en-US" smtClean="0">
                <a:cs typeface="Times New Roman" pitchFamily="18" charset="0"/>
              </a:rPr>
              <a:t>): Anoxygenic photosynthesis</a:t>
            </a:r>
          </a:p>
          <a:p>
            <a:pPr lvl="1" eaLnBrk="1" hangingPunct="1"/>
            <a:r>
              <a:rPr lang="en-US" smtClean="0">
                <a:cs typeface="Times New Roman" pitchFamily="18" charset="0"/>
              </a:rPr>
              <a:t>H</a:t>
            </a:r>
            <a:r>
              <a:rPr lang="en-US" baseline="-25000" smtClean="0">
                <a:cs typeface="Times New Roman" pitchFamily="18" charset="0"/>
              </a:rPr>
              <a:t>2</a:t>
            </a:r>
            <a:r>
              <a:rPr lang="en-US" smtClean="0">
                <a:cs typeface="Times New Roman" pitchFamily="18" charset="0"/>
              </a:rPr>
              <a:t>O: Oxygenic photosynthesis</a:t>
            </a:r>
          </a:p>
          <a:p>
            <a:pPr lvl="1" eaLnBrk="1" hangingPunct="1"/>
            <a:r>
              <a:rPr lang="en-US" smtClean="0">
                <a:cs typeface="Times New Roman" pitchFamily="18" charset="0"/>
              </a:rPr>
              <a:t>Some algae and Cyanobacteria are able to use both modes of obtaining electrons</a:t>
            </a:r>
            <a:r>
              <a:rPr lang="en-US" baseline="30000" smtClean="0">
                <a:cs typeface="Times New Roman" pitchFamily="18" charset="0"/>
              </a:rPr>
              <a:t> </a:t>
            </a:r>
            <a:endParaRPr lang="nb-NO" baseline="30000" smtClean="0"/>
          </a:p>
          <a:p>
            <a:pPr eaLnBrk="1" hangingPunct="1"/>
            <a:endParaRPr lang="en-US" smtClean="0">
              <a:cs typeface="Times New Roman" pitchFamily="18" charset="0"/>
            </a:endParaRPr>
          </a:p>
        </p:txBody>
      </p:sp>
      <p:pic>
        <p:nvPicPr>
          <p:cNvPr id="7172" name="Picture 2" descr="17_F02a"/>
          <p:cNvPicPr>
            <a:picLocks noChangeAspect="1" noChangeArrowheads="1"/>
          </p:cNvPicPr>
          <p:nvPr/>
        </p:nvPicPr>
        <p:blipFill>
          <a:blip r:embed="rId2" cstate="print"/>
          <a:srcRect b="5936"/>
          <a:stretch>
            <a:fillRect/>
          </a:stretch>
        </p:blipFill>
        <p:spPr bwMode="auto">
          <a:xfrm>
            <a:off x="4624388" y="1598613"/>
            <a:ext cx="4437062" cy="237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2" descr="17_F02b"/>
          <p:cNvPicPr>
            <a:picLocks noChangeAspect="1" noChangeArrowheads="1"/>
          </p:cNvPicPr>
          <p:nvPr/>
        </p:nvPicPr>
        <p:blipFill>
          <a:blip r:embed="rId3" cstate="print"/>
          <a:srcRect b="6575"/>
          <a:stretch>
            <a:fillRect/>
          </a:stretch>
        </p:blipFill>
        <p:spPr bwMode="auto">
          <a:xfrm>
            <a:off x="4695825" y="4273550"/>
            <a:ext cx="4438650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b-NO" smtClean="0"/>
              <a:t>Autotrophy and Heterotrophy</a:t>
            </a:r>
          </a:p>
        </p:txBody>
      </p:sp>
      <p:sp>
        <p:nvSpPr>
          <p:cNvPr id="8195" name="Plassholder for innhold 3"/>
          <p:cNvSpPr>
            <a:spLocks noGrp="1"/>
          </p:cNvSpPr>
          <p:nvPr>
            <p:ph sz="half" idx="2"/>
          </p:nvPr>
        </p:nvSpPr>
        <p:spPr>
          <a:xfrm>
            <a:off x="446088" y="2297113"/>
            <a:ext cx="4040187" cy="3073400"/>
          </a:xfrm>
        </p:spPr>
        <p:txBody>
          <a:bodyPr/>
          <a:lstStyle/>
          <a:p>
            <a:pPr eaLnBrk="1" hangingPunct="1"/>
            <a:r>
              <a:rPr lang="en-US" b="1" smtClean="0">
                <a:cs typeface="Times New Roman" pitchFamily="18" charset="0"/>
              </a:rPr>
              <a:t>Carbon</a:t>
            </a:r>
            <a:r>
              <a:rPr lang="en-US" smtClean="0">
                <a:cs typeface="Times New Roman" pitchFamily="18" charset="0"/>
              </a:rPr>
              <a:t> may be obtained from two sources:</a:t>
            </a:r>
          </a:p>
          <a:p>
            <a:pPr lvl="1" eaLnBrk="1" hangingPunct="1"/>
            <a:r>
              <a:rPr lang="en-US" smtClean="0">
                <a:cs typeface="Times New Roman" pitchFamily="18" charset="0"/>
              </a:rPr>
              <a:t>CO</a:t>
            </a:r>
            <a:r>
              <a:rPr lang="en-US" baseline="-25000" smtClean="0">
                <a:cs typeface="Times New Roman" pitchFamily="18" charset="0"/>
              </a:rPr>
              <a:t>2</a:t>
            </a:r>
            <a:r>
              <a:rPr lang="en-US" smtClean="0">
                <a:cs typeface="Times New Roman" pitchFamily="18" charset="0"/>
              </a:rPr>
              <a:t> : Autotrophy</a:t>
            </a:r>
          </a:p>
          <a:p>
            <a:pPr lvl="1" eaLnBrk="1" hangingPunct="1"/>
            <a:r>
              <a:rPr lang="en-US" smtClean="0">
                <a:cs typeface="Times New Roman" pitchFamily="18" charset="0"/>
              </a:rPr>
              <a:t>Org-C: Heterotrophically</a:t>
            </a:r>
          </a:p>
          <a:p>
            <a:pPr lvl="1" eaLnBrk="1" hangingPunct="1">
              <a:spcAft>
                <a:spcPts val="1200"/>
              </a:spcAft>
            </a:pPr>
            <a:r>
              <a:rPr lang="en-US" smtClean="0">
                <a:cs typeface="Times New Roman" pitchFamily="18" charset="0"/>
              </a:rPr>
              <a:t>Most are autptrophs…</a:t>
            </a:r>
          </a:p>
          <a:p>
            <a:pPr eaLnBrk="1" hangingPunct="1">
              <a:spcAft>
                <a:spcPts val="1200"/>
              </a:spcAft>
            </a:pPr>
            <a:r>
              <a:rPr lang="en-US" b="1" smtClean="0">
                <a:cs typeface="Times New Roman" pitchFamily="18" charset="0"/>
              </a:rPr>
              <a:t>Photosynthesis</a:t>
            </a:r>
            <a:r>
              <a:rPr lang="en-US" smtClean="0">
                <a:cs typeface="Times New Roman" pitchFamily="18" charset="0"/>
              </a:rPr>
              <a:t> involves reactions in which ATP is generated and reactions in which ATP is consumed in the reduction of by NADH.</a:t>
            </a:r>
          </a:p>
          <a:p>
            <a:pPr eaLnBrk="1" hangingPunct="1"/>
            <a:endParaRPr lang="nb-NO" smtClean="0"/>
          </a:p>
        </p:txBody>
      </p:sp>
      <p:pic>
        <p:nvPicPr>
          <p:cNvPr id="8196" name="Picture 2" descr="17_F0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 b="6024"/>
          <a:stretch>
            <a:fillRect/>
          </a:stretch>
        </p:blipFill>
        <p:spPr>
          <a:xfrm>
            <a:off x="4740275" y="2581275"/>
            <a:ext cx="4041775" cy="2393950"/>
          </a:xfr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5350"/>
          </a:xfrm>
        </p:spPr>
        <p:txBody>
          <a:bodyPr/>
          <a:lstStyle/>
          <a:p>
            <a:pPr eaLnBrk="1" hangingPunct="1"/>
            <a:r>
              <a:rPr lang="nb-NO" smtClean="0">
                <a:solidFill>
                  <a:schemeClr val="tx1"/>
                </a:solidFill>
              </a:rPr>
              <a:t>Harvesting the energy</a:t>
            </a:r>
          </a:p>
        </p:txBody>
      </p:sp>
      <p:sp>
        <p:nvSpPr>
          <p:cNvPr id="9219" name="Plassholder for innhold 3"/>
          <p:cNvSpPr>
            <a:spLocks noGrp="1"/>
          </p:cNvSpPr>
          <p:nvPr>
            <p:ph sz="half" idx="2"/>
          </p:nvPr>
        </p:nvSpPr>
        <p:spPr>
          <a:xfrm>
            <a:off x="255588" y="1595438"/>
            <a:ext cx="4327525" cy="4530725"/>
          </a:xfrm>
        </p:spPr>
        <p:txBody>
          <a:bodyPr/>
          <a:lstStyle/>
          <a:p>
            <a:pPr eaLnBrk="1" hangingPunct="1"/>
            <a:r>
              <a:rPr lang="en-US" smtClean="0">
                <a:cs typeface="Times New Roman" pitchFamily="18" charset="0"/>
              </a:rPr>
              <a:t>The central pigment of photosynthesis is </a:t>
            </a:r>
            <a:r>
              <a:rPr lang="en-US" b="1" smtClean="0">
                <a:cs typeface="Times New Roman" pitchFamily="18" charset="0"/>
              </a:rPr>
              <a:t>chlorophyll</a:t>
            </a:r>
            <a:r>
              <a:rPr lang="en-US" smtClean="0">
                <a:cs typeface="Times New Roman" pitchFamily="18" charset="0"/>
              </a:rPr>
              <a:t> (or </a:t>
            </a:r>
            <a:r>
              <a:rPr lang="en-US" b="1" smtClean="0">
                <a:cs typeface="Times New Roman" pitchFamily="18" charset="0"/>
              </a:rPr>
              <a:t>bacteriochlorophyll</a:t>
            </a:r>
            <a:r>
              <a:rPr lang="en-US" smtClean="0">
                <a:cs typeface="Times New Roman" pitchFamily="18" charset="0"/>
              </a:rPr>
              <a:t>). Chlorophylls are located in photosynthetic membranes where the light reactions of photosynthesis are carried out.</a:t>
            </a:r>
          </a:p>
          <a:p>
            <a:pPr eaLnBrk="1" hangingPunct="1"/>
            <a:r>
              <a:rPr lang="en-US" smtClean="0">
                <a:cs typeface="Times New Roman" pitchFamily="18" charset="0"/>
              </a:rPr>
              <a:t>Many pigments differ slightly on side groups, causing shifts in absorption spectra.</a:t>
            </a:r>
            <a:endParaRPr lang="nb-NO" smtClean="0"/>
          </a:p>
        </p:txBody>
      </p:sp>
      <p:sp>
        <p:nvSpPr>
          <p:cNvPr id="9220" name="Plassholder for teks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eaLnBrk="1" hangingPunct="1"/>
            <a:endParaRPr lang="nb-NO" smtClean="0"/>
          </a:p>
        </p:txBody>
      </p:sp>
      <p:pic>
        <p:nvPicPr>
          <p:cNvPr id="9221" name="Picture 2" descr="17_F03a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 b="7176"/>
          <a:stretch>
            <a:fillRect/>
          </a:stretch>
        </p:blipFill>
        <p:spPr>
          <a:xfrm>
            <a:off x="4581525" y="1377950"/>
            <a:ext cx="4391025" cy="2397125"/>
          </a:xfrm>
          <a:noFill/>
        </p:spPr>
      </p:pic>
      <p:pic>
        <p:nvPicPr>
          <p:cNvPr id="9222" name="Picture 2" descr="17_F03b"/>
          <p:cNvPicPr>
            <a:picLocks noChangeAspect="1" noChangeArrowheads="1"/>
          </p:cNvPicPr>
          <p:nvPr/>
        </p:nvPicPr>
        <p:blipFill>
          <a:blip r:embed="rId3" cstate="print"/>
          <a:srcRect b="6187"/>
          <a:stretch>
            <a:fillRect/>
          </a:stretch>
        </p:blipFill>
        <p:spPr bwMode="auto">
          <a:xfrm>
            <a:off x="4695825" y="3913188"/>
            <a:ext cx="3076575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17_F04"/>
          <p:cNvPicPr>
            <a:picLocks noChangeAspect="1" noChangeArrowheads="1"/>
          </p:cNvPicPr>
          <p:nvPr/>
        </p:nvPicPr>
        <p:blipFill>
          <a:blip r:embed="rId3" cstate="print"/>
          <a:srcRect b="5196"/>
          <a:stretch>
            <a:fillRect/>
          </a:stretch>
        </p:blipFill>
        <p:spPr bwMode="auto">
          <a:xfrm>
            <a:off x="185738" y="295275"/>
            <a:ext cx="8809037" cy="610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b-NO" smtClean="0"/>
              <a:t>Photosynthetic organelles</a:t>
            </a:r>
          </a:p>
        </p:txBody>
      </p:sp>
      <p:sp>
        <p:nvSpPr>
          <p:cNvPr id="11267" name="Plassholder for innhold 3"/>
          <p:cNvSpPr>
            <a:spLocks noGrp="1"/>
          </p:cNvSpPr>
          <p:nvPr>
            <p:ph sz="half" idx="1"/>
          </p:nvPr>
        </p:nvSpPr>
        <p:spPr>
          <a:xfrm>
            <a:off x="276225" y="1600200"/>
            <a:ext cx="4038600" cy="4525963"/>
          </a:xfrm>
        </p:spPr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en-US" sz="2000" smtClean="0">
                <a:cs typeface="Times New Roman" pitchFamily="18" charset="0"/>
              </a:rPr>
              <a:t>In </a:t>
            </a:r>
            <a:r>
              <a:rPr lang="en-US" sz="2000" b="1" smtClean="0">
                <a:cs typeface="Times New Roman" pitchFamily="18" charset="0"/>
              </a:rPr>
              <a:t>eukaryotes</a:t>
            </a:r>
            <a:r>
              <a:rPr lang="en-US" sz="2000" smtClean="0">
                <a:cs typeface="Times New Roman" pitchFamily="18" charset="0"/>
              </a:rPr>
              <a:t>, photosynthesis is associated with special intracellular organelles called </a:t>
            </a:r>
            <a:r>
              <a:rPr lang="en-US" sz="2000" b="1" smtClean="0">
                <a:cs typeface="Times New Roman" pitchFamily="18" charset="0"/>
              </a:rPr>
              <a:t>chloroplasts</a:t>
            </a:r>
            <a:r>
              <a:rPr lang="en-US" sz="2000" smtClean="0">
                <a:cs typeface="Times New Roman" pitchFamily="18" charset="0"/>
              </a:rPr>
              <a:t>.</a:t>
            </a:r>
          </a:p>
          <a:p>
            <a:pPr eaLnBrk="1" hangingPunct="1"/>
            <a:r>
              <a:rPr lang="en-US" sz="2000" smtClean="0">
                <a:cs typeface="Times New Roman" pitchFamily="18" charset="0"/>
              </a:rPr>
              <a:t>Within a photosynthetic membrane, chlorophyll or bacteriochlorophyll molecules are associated with proteins to form complexes consisting of 50 to 300 molecules. A few chloro- or bacteriophyll molecules actively convert light to ATP, </a:t>
            </a:r>
            <a:r>
              <a:rPr lang="en-US" sz="2000" b="1" smtClean="0">
                <a:cs typeface="Times New Roman" pitchFamily="18" charset="0"/>
              </a:rPr>
              <a:t>Reaction Centers</a:t>
            </a:r>
            <a:r>
              <a:rPr lang="en-US" sz="2000" smtClean="0">
                <a:cs typeface="Times New Roman" pitchFamily="18" charset="0"/>
              </a:rPr>
              <a:t>, while most harvest light energy; </a:t>
            </a:r>
            <a:r>
              <a:rPr lang="en-US" sz="2000" b="1" smtClean="0">
                <a:cs typeface="Times New Roman" pitchFamily="18" charset="0"/>
              </a:rPr>
              <a:t>Antenna Pigments.</a:t>
            </a:r>
          </a:p>
        </p:txBody>
      </p:sp>
      <p:pic>
        <p:nvPicPr>
          <p:cNvPr id="11268" name="Picture 2" descr="17_F05b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b="5626"/>
          <a:stretch>
            <a:fillRect/>
          </a:stretch>
        </p:blipFill>
        <p:spPr>
          <a:xfrm>
            <a:off x="4627563" y="1597025"/>
            <a:ext cx="4038600" cy="2571750"/>
          </a:xfrm>
          <a:noFill/>
        </p:spPr>
      </p:pic>
      <p:pic>
        <p:nvPicPr>
          <p:cNvPr id="11269" name="Picture 2" descr="17_F06"/>
          <p:cNvPicPr>
            <a:picLocks noChangeAspect="1" noChangeArrowheads="1"/>
          </p:cNvPicPr>
          <p:nvPr/>
        </p:nvPicPr>
        <p:blipFill>
          <a:blip r:embed="rId4" cstate="print"/>
          <a:srcRect b="5624"/>
          <a:stretch>
            <a:fillRect/>
          </a:stretch>
        </p:blipFill>
        <p:spPr bwMode="auto">
          <a:xfrm>
            <a:off x="5340350" y="4079875"/>
            <a:ext cx="2251075" cy="277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1839</TotalTime>
  <Words>2029</Words>
  <Application>Microsoft Office PowerPoint</Application>
  <PresentationFormat>Skjermfremvisning (4:3)</PresentationFormat>
  <Paragraphs>207</Paragraphs>
  <Slides>38</Slides>
  <Notes>7</Notes>
  <HiddenSlides>0</HiddenSlides>
  <MMClips>0</MMClips>
  <ScaleCrop>false</ScaleCrop>
  <HeadingPairs>
    <vt:vector size="8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Innebygde OLE-servere</vt:lpstr>
      </vt:variant>
      <vt:variant>
        <vt:i4>1</vt:i4>
      </vt:variant>
      <vt:variant>
        <vt:lpstr>Lysbildetitler</vt:lpstr>
      </vt:variant>
      <vt:variant>
        <vt:i4>38</vt:i4>
      </vt:variant>
    </vt:vector>
  </HeadingPairs>
  <TitlesOfParts>
    <vt:vector size="44" baseType="lpstr">
      <vt:lpstr>Arial</vt:lpstr>
      <vt:lpstr>Symbol</vt:lpstr>
      <vt:lpstr>Times New Roman</vt:lpstr>
      <vt:lpstr>Wingdings</vt:lpstr>
      <vt:lpstr>Default Design</vt:lpstr>
      <vt:lpstr>Equation</vt:lpstr>
      <vt:lpstr>Metabolic diversity</vt:lpstr>
      <vt:lpstr>… because:</vt:lpstr>
      <vt:lpstr>Outline</vt:lpstr>
      <vt:lpstr>Possible electron acceptors  G, the driving force</vt:lpstr>
      <vt:lpstr>Phototrophic growth</vt:lpstr>
      <vt:lpstr>Autotrophy and Heterotrophy</vt:lpstr>
      <vt:lpstr>Harvesting the energy</vt:lpstr>
      <vt:lpstr>Lysbilde 8</vt:lpstr>
      <vt:lpstr>Photosynthetic organelles</vt:lpstr>
      <vt:lpstr>Membrane bound photosynthesis </vt:lpstr>
      <vt:lpstr>Accessory pigments</vt:lpstr>
      <vt:lpstr>Cyanobacterial pigments</vt:lpstr>
      <vt:lpstr>Anoxygenic photosyntheis</vt:lpstr>
      <vt:lpstr>Photophosphorylation</vt:lpstr>
      <vt:lpstr>Cyclic electron flow in other bacteria</vt:lpstr>
      <vt:lpstr>Oxygenic Photosynthesis</vt:lpstr>
      <vt:lpstr>Fixing CO2: Autotrophy</vt:lpstr>
      <vt:lpstr>Lysbilde 18</vt:lpstr>
      <vt:lpstr>Lysbilde 19</vt:lpstr>
      <vt:lpstr>Metabolic alternatives to the Calvin cycle</vt:lpstr>
      <vt:lpstr>Chemolithotrophy: Energy from the Oxidation of Inorganic Electron Donors</vt:lpstr>
      <vt:lpstr>Chemolitrotrophic energetics</vt:lpstr>
      <vt:lpstr>Hydrogen Oxidation</vt:lpstr>
      <vt:lpstr>Oxidation of Reduced Sulfur</vt:lpstr>
      <vt:lpstr>Lysbilde 25</vt:lpstr>
      <vt:lpstr>Biology of sulfur-oxidizers</vt:lpstr>
      <vt:lpstr>Iron Oxidation</vt:lpstr>
      <vt:lpstr>Lysbilde 28</vt:lpstr>
      <vt:lpstr>Biology of iron-oxidizers</vt:lpstr>
      <vt:lpstr>Nitrification</vt:lpstr>
      <vt:lpstr>Nitritification</vt:lpstr>
      <vt:lpstr>Nitratification and e-flow</vt:lpstr>
      <vt:lpstr>Biology of nitrifiers</vt:lpstr>
      <vt:lpstr>Growth stoichiometry and kinetics of nitrifyers in mixed cultures</vt:lpstr>
      <vt:lpstr>Lysbilde 35</vt:lpstr>
      <vt:lpstr>Anammox</vt:lpstr>
      <vt:lpstr>Anammoxomes</vt:lpstr>
      <vt:lpstr>…and that’s it. Now we will see how this diversity play pivotal roles in microbial and global ecosystems:  Microbial Ecology</vt:lpstr>
    </vt:vector>
  </TitlesOfParts>
  <Company>HiS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Metabolic diversity</dc:title>
  <dc:creator>Roald Kommedal</dc:creator>
  <cp:lastModifiedBy>Roald Kommedal</cp:lastModifiedBy>
  <cp:revision>86</cp:revision>
  <dcterms:created xsi:type="dcterms:W3CDTF">2007-09-25T09:13:52Z</dcterms:created>
  <dcterms:modified xsi:type="dcterms:W3CDTF">2010-10-14T07:53:58Z</dcterms:modified>
</cp:coreProperties>
</file>