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slides/slide5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18.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notesSlides/notesSlide16.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Layouts/slideLayout3.xml" ContentType="application/vnd.openxmlformats-officedocument.presentationml.slideLayout+xml"/>
  <Default Extension="jpeg" ContentType="image/jpeg"/>
  <Override PartName="/ppt/notesSlides/notesSlide1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notesSlides/notesSlide13.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slides/slide49.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8"/>
  </p:notesMasterIdLst>
  <p:handoutMasterIdLst>
    <p:handoutMasterId r:id="rId59"/>
  </p:handoutMasterIdLst>
  <p:sldIdLst>
    <p:sldId id="4405" r:id="rId2"/>
    <p:sldId id="6226" r:id="rId3"/>
    <p:sldId id="6145" r:id="rId4"/>
    <p:sldId id="6225" r:id="rId5"/>
    <p:sldId id="6191" r:id="rId6"/>
    <p:sldId id="6206" r:id="rId7"/>
    <p:sldId id="6148" r:id="rId8"/>
    <p:sldId id="6195" r:id="rId9"/>
    <p:sldId id="6150" r:id="rId10"/>
    <p:sldId id="6160" r:id="rId11"/>
    <p:sldId id="6172" r:id="rId12"/>
    <p:sldId id="6156" r:id="rId13"/>
    <p:sldId id="6173" r:id="rId14"/>
    <p:sldId id="6227" r:id="rId15"/>
    <p:sldId id="6228" r:id="rId16"/>
    <p:sldId id="6229" r:id="rId17"/>
    <p:sldId id="6230" r:id="rId18"/>
    <p:sldId id="6231" r:id="rId19"/>
    <p:sldId id="6232" r:id="rId20"/>
    <p:sldId id="6234" r:id="rId21"/>
    <p:sldId id="6233" r:id="rId22"/>
    <p:sldId id="6235" r:id="rId23"/>
    <p:sldId id="6236" r:id="rId24"/>
    <p:sldId id="6237" r:id="rId25"/>
    <p:sldId id="6238" r:id="rId26"/>
    <p:sldId id="6239" r:id="rId27"/>
    <p:sldId id="6240" r:id="rId28"/>
    <p:sldId id="6241" r:id="rId29"/>
    <p:sldId id="6242" r:id="rId30"/>
    <p:sldId id="6243" r:id="rId31"/>
    <p:sldId id="6244" r:id="rId32"/>
    <p:sldId id="6245" r:id="rId33"/>
    <p:sldId id="6246" r:id="rId34"/>
    <p:sldId id="6247" r:id="rId35"/>
    <p:sldId id="6248" r:id="rId36"/>
    <p:sldId id="6249" r:id="rId37"/>
    <p:sldId id="6250" r:id="rId38"/>
    <p:sldId id="6251" r:id="rId39"/>
    <p:sldId id="6252" r:id="rId40"/>
    <p:sldId id="6253" r:id="rId41"/>
    <p:sldId id="6254" r:id="rId42"/>
    <p:sldId id="6255" r:id="rId43"/>
    <p:sldId id="6256" r:id="rId44"/>
    <p:sldId id="6257" r:id="rId45"/>
    <p:sldId id="6258" r:id="rId46"/>
    <p:sldId id="6259" r:id="rId47"/>
    <p:sldId id="6260" r:id="rId48"/>
    <p:sldId id="6261" r:id="rId49"/>
    <p:sldId id="6262" r:id="rId50"/>
    <p:sldId id="6263" r:id="rId51"/>
    <p:sldId id="6264" r:id="rId52"/>
    <p:sldId id="6265" r:id="rId53"/>
    <p:sldId id="6266" r:id="rId54"/>
    <p:sldId id="6267" r:id="rId55"/>
    <p:sldId id="6268" r:id="rId56"/>
    <p:sldId id="6269" r:id="rId57"/>
  </p:sldIdLst>
  <p:sldSz cx="9144000" cy="6858000" type="screen4x3"/>
  <p:notesSz cx="6858000" cy="9144000"/>
  <p:defaultTextStyle>
    <a:defPPr>
      <a:defRPr lang="en-US"/>
    </a:defPPr>
    <a:lvl1pPr algn="l" rtl="0" fontAlgn="base">
      <a:spcBef>
        <a:spcPct val="0"/>
      </a:spcBef>
      <a:spcAft>
        <a:spcPct val="0"/>
      </a:spcAft>
      <a:defRPr sz="2400" kern="1200">
        <a:solidFill>
          <a:schemeClr val="tx1"/>
        </a:solidFill>
        <a:latin typeface="Times New Roman" pitchFamily="18" charset="0"/>
        <a:ea typeface="+mn-ea"/>
        <a:cs typeface="+mn-cs"/>
      </a:defRPr>
    </a:lvl1pPr>
    <a:lvl2pPr marL="457200" algn="l" rtl="0" fontAlgn="base">
      <a:spcBef>
        <a:spcPct val="0"/>
      </a:spcBef>
      <a:spcAft>
        <a:spcPct val="0"/>
      </a:spcAft>
      <a:defRPr sz="2400" kern="1200">
        <a:solidFill>
          <a:schemeClr val="tx1"/>
        </a:solidFill>
        <a:latin typeface="Times New Roman" pitchFamily="18" charset="0"/>
        <a:ea typeface="+mn-ea"/>
        <a:cs typeface="+mn-cs"/>
      </a:defRPr>
    </a:lvl2pPr>
    <a:lvl3pPr marL="914400" algn="l" rtl="0" fontAlgn="base">
      <a:spcBef>
        <a:spcPct val="0"/>
      </a:spcBef>
      <a:spcAft>
        <a:spcPct val="0"/>
      </a:spcAft>
      <a:defRPr sz="2400" kern="1200">
        <a:solidFill>
          <a:schemeClr val="tx1"/>
        </a:solidFill>
        <a:latin typeface="Times New Roman" pitchFamily="18" charset="0"/>
        <a:ea typeface="+mn-ea"/>
        <a:cs typeface="+mn-cs"/>
      </a:defRPr>
    </a:lvl3pPr>
    <a:lvl4pPr marL="1371600" algn="l" rtl="0" fontAlgn="base">
      <a:spcBef>
        <a:spcPct val="0"/>
      </a:spcBef>
      <a:spcAft>
        <a:spcPct val="0"/>
      </a:spcAft>
      <a:defRPr sz="2400" kern="1200">
        <a:solidFill>
          <a:schemeClr val="tx1"/>
        </a:solidFill>
        <a:latin typeface="Times New Roman" pitchFamily="18" charset="0"/>
        <a:ea typeface="+mn-ea"/>
        <a:cs typeface="+mn-cs"/>
      </a:defRPr>
    </a:lvl4pPr>
    <a:lvl5pPr marL="1828800" algn="l" rtl="0" fontAlgn="base">
      <a:spcBef>
        <a:spcPct val="0"/>
      </a:spcBef>
      <a:spcAft>
        <a:spcPct val="0"/>
      </a:spcAft>
      <a:defRPr sz="2400" kern="1200">
        <a:solidFill>
          <a:schemeClr val="tx1"/>
        </a:solidFill>
        <a:latin typeface="Times New Roman" pitchFamily="18" charset="0"/>
        <a:ea typeface="+mn-ea"/>
        <a:cs typeface="+mn-cs"/>
      </a:defRPr>
    </a:lvl5pPr>
    <a:lvl6pPr marL="2286000" algn="l" defTabSz="914400" rtl="0" eaLnBrk="1" latinLnBrk="0" hangingPunct="1">
      <a:defRPr sz="2400" kern="1200">
        <a:solidFill>
          <a:schemeClr val="tx1"/>
        </a:solidFill>
        <a:latin typeface="Times New Roman" pitchFamily="18" charset="0"/>
        <a:ea typeface="+mn-ea"/>
        <a:cs typeface="+mn-cs"/>
      </a:defRPr>
    </a:lvl6pPr>
    <a:lvl7pPr marL="2743200" algn="l" defTabSz="914400" rtl="0" eaLnBrk="1" latinLnBrk="0" hangingPunct="1">
      <a:defRPr sz="2400" kern="1200">
        <a:solidFill>
          <a:schemeClr val="tx1"/>
        </a:solidFill>
        <a:latin typeface="Times New Roman" pitchFamily="18" charset="0"/>
        <a:ea typeface="+mn-ea"/>
        <a:cs typeface="+mn-cs"/>
      </a:defRPr>
    </a:lvl7pPr>
    <a:lvl8pPr marL="3200400" algn="l" defTabSz="914400" rtl="0" eaLnBrk="1" latinLnBrk="0" hangingPunct="1">
      <a:defRPr sz="2400" kern="1200">
        <a:solidFill>
          <a:schemeClr val="tx1"/>
        </a:solidFill>
        <a:latin typeface="Times New Roman" pitchFamily="18" charset="0"/>
        <a:ea typeface="+mn-ea"/>
        <a:cs typeface="+mn-cs"/>
      </a:defRPr>
    </a:lvl8pPr>
    <a:lvl9pPr marL="3657600" algn="l" defTabSz="914400" rtl="0" eaLnBrk="1" latinLnBrk="0" hangingPunct="1">
      <a:defRPr sz="2400" kern="1200">
        <a:solidFill>
          <a:schemeClr val="tx1"/>
        </a:solidFill>
        <a:latin typeface="Times New Roman" pitchFamily="18"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C00CC"/>
    <a:srgbClr val="FF3300"/>
    <a:srgbClr val="000099"/>
    <a:srgbClr val="0000FF"/>
    <a:srgbClr val="FF0000"/>
    <a:srgbClr val="660066"/>
    <a:srgbClr val="FFFF00"/>
    <a:srgbClr val="CC99FF"/>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7289" autoAdjust="0"/>
    <p:restoredTop sz="94660" autoAdjust="0"/>
  </p:normalViewPr>
  <p:slideViewPr>
    <p:cSldViewPr>
      <p:cViewPr>
        <p:scale>
          <a:sx n="90" d="100"/>
          <a:sy n="90" d="100"/>
        </p:scale>
        <p:origin x="-1440" y="-61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50" d="100"/>
        <a:sy n="50" d="100"/>
      </p:scale>
      <p:origin x="0" y="0"/>
    </p:cViewPr>
  </p:sorter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6082"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vl1pPr>
          </a:lstStyle>
          <a:p>
            <a:endParaRPr lang="en-US"/>
          </a:p>
        </p:txBody>
      </p:sp>
      <p:sp>
        <p:nvSpPr>
          <p:cNvPr id="46083" name="Rectangle 3"/>
          <p:cNvSpPr>
            <a:spLocks noGrp="1" noChangeArrowheads="1"/>
          </p:cNvSpPr>
          <p:nvPr>
            <p:ph type="dt" sz="quarter" idx="1"/>
          </p:nvPr>
        </p:nvSpPr>
        <p:spPr bwMode="auto">
          <a:xfrm>
            <a:off x="388620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vl1pPr>
          </a:lstStyle>
          <a:p>
            <a:endParaRPr lang="en-US"/>
          </a:p>
        </p:txBody>
      </p:sp>
      <p:sp>
        <p:nvSpPr>
          <p:cNvPr id="46084" name="Rectangle 4"/>
          <p:cNvSpPr>
            <a:spLocks noGrp="1" noChangeArrowheads="1"/>
          </p:cNvSpPr>
          <p:nvPr>
            <p:ph type="ftr" sz="quarter" idx="2"/>
          </p:nvPr>
        </p:nvSpPr>
        <p:spPr bwMode="auto">
          <a:xfrm>
            <a:off x="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vl1pPr>
          </a:lstStyle>
          <a:p>
            <a:endParaRPr lang="en-US"/>
          </a:p>
        </p:txBody>
      </p:sp>
      <p:sp>
        <p:nvSpPr>
          <p:cNvPr id="46085" name="Rectangle 5"/>
          <p:cNvSpPr>
            <a:spLocks noGrp="1" noChangeArrowheads="1"/>
          </p:cNvSpPr>
          <p:nvPr>
            <p:ph type="sldNum" sz="quarter" idx="3"/>
          </p:nvPr>
        </p:nvSpPr>
        <p:spPr bwMode="auto">
          <a:xfrm>
            <a:off x="388620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2F4D4D80-6A96-4F0F-A887-93855558992F}" type="slidenum">
              <a:rPr lang="en-US"/>
              <a:pPr/>
              <a:t>‹#›</a:t>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122"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vl1pPr>
          </a:lstStyle>
          <a:p>
            <a:endParaRPr lang="en-US"/>
          </a:p>
        </p:txBody>
      </p:sp>
      <p:sp>
        <p:nvSpPr>
          <p:cNvPr id="5123" name="Rectangle 3"/>
          <p:cNvSpPr>
            <a:spLocks noGrp="1" noChangeArrowheads="1"/>
          </p:cNvSpPr>
          <p:nvPr>
            <p:ph type="dt" idx="1"/>
          </p:nvPr>
        </p:nvSpPr>
        <p:spPr bwMode="auto">
          <a:xfrm>
            <a:off x="388620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vl1pPr>
          </a:lstStyle>
          <a:p>
            <a:endParaRPr lang="en-US"/>
          </a:p>
        </p:txBody>
      </p:sp>
      <p:sp>
        <p:nvSpPr>
          <p:cNvPr id="5124" name="Rectangle 4"/>
          <p:cNvSpPr>
            <a:spLocks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p:spPr>
      </p:sp>
      <p:sp>
        <p:nvSpPr>
          <p:cNvPr id="5125" name="Rectangle 5"/>
          <p:cNvSpPr>
            <a:spLocks noGrp="1" noChangeArrowheads="1"/>
          </p:cNvSpPr>
          <p:nvPr>
            <p:ph type="body" sz="quarter" idx="3"/>
          </p:nvPr>
        </p:nvSpPr>
        <p:spPr bwMode="auto">
          <a:xfrm>
            <a:off x="914400" y="4343400"/>
            <a:ext cx="50292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5126" name="Rectangle 6"/>
          <p:cNvSpPr>
            <a:spLocks noGrp="1" noChangeArrowheads="1"/>
          </p:cNvSpPr>
          <p:nvPr>
            <p:ph type="ftr" sz="quarter" idx="4"/>
          </p:nvPr>
        </p:nvSpPr>
        <p:spPr bwMode="auto">
          <a:xfrm>
            <a:off x="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vl1pPr>
          </a:lstStyle>
          <a:p>
            <a:endParaRPr lang="en-US"/>
          </a:p>
        </p:txBody>
      </p:sp>
      <p:sp>
        <p:nvSpPr>
          <p:cNvPr id="5127" name="Rectangle 7"/>
          <p:cNvSpPr>
            <a:spLocks noGrp="1" noChangeArrowheads="1"/>
          </p:cNvSpPr>
          <p:nvPr>
            <p:ph type="sldNum" sz="quarter" idx="5"/>
          </p:nvPr>
        </p:nvSpPr>
        <p:spPr bwMode="auto">
          <a:xfrm>
            <a:off x="388620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C2AB156-B1A3-4E4E-9376-7E20F6B87521}" type="slidenum">
              <a:rPr lang="en-US"/>
              <a:pPr/>
              <a:t>‹#›</a:t>
            </a:fld>
            <a:endParaRPr lang="en-US"/>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Times New Roman" pitchFamily="18" charset="0"/>
        <a:ea typeface="+mn-ea"/>
        <a:cs typeface="+mn-cs"/>
      </a:defRPr>
    </a:lvl1pPr>
    <a:lvl2pPr marL="457200" algn="l" rtl="0" fontAlgn="base">
      <a:spcBef>
        <a:spcPct val="30000"/>
      </a:spcBef>
      <a:spcAft>
        <a:spcPct val="0"/>
      </a:spcAft>
      <a:defRPr sz="1200" kern="1200">
        <a:solidFill>
          <a:schemeClr val="tx1"/>
        </a:solidFill>
        <a:latin typeface="Times New Roman" pitchFamily="18" charset="0"/>
        <a:ea typeface="+mn-ea"/>
        <a:cs typeface="+mn-cs"/>
      </a:defRPr>
    </a:lvl2pPr>
    <a:lvl3pPr marL="914400" algn="l" rtl="0" fontAlgn="base">
      <a:spcBef>
        <a:spcPct val="30000"/>
      </a:spcBef>
      <a:spcAft>
        <a:spcPct val="0"/>
      </a:spcAft>
      <a:defRPr sz="1200" kern="1200">
        <a:solidFill>
          <a:schemeClr val="tx1"/>
        </a:solidFill>
        <a:latin typeface="Times New Roman" pitchFamily="18" charset="0"/>
        <a:ea typeface="+mn-ea"/>
        <a:cs typeface="+mn-cs"/>
      </a:defRPr>
    </a:lvl3pPr>
    <a:lvl4pPr marL="1371600" algn="l" rtl="0" fontAlgn="base">
      <a:spcBef>
        <a:spcPct val="30000"/>
      </a:spcBef>
      <a:spcAft>
        <a:spcPct val="0"/>
      </a:spcAft>
      <a:defRPr sz="1200" kern="1200">
        <a:solidFill>
          <a:schemeClr val="tx1"/>
        </a:solidFill>
        <a:latin typeface="Times New Roman" pitchFamily="18" charset="0"/>
        <a:ea typeface="+mn-ea"/>
        <a:cs typeface="+mn-cs"/>
      </a:defRPr>
    </a:lvl4pPr>
    <a:lvl5pPr marL="1828800" algn="l" rtl="0" fontAlgn="base">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08E8D02-48F7-476B-A33D-A509AC4AE85B}" type="slidenum">
              <a:rPr lang="en-US"/>
              <a:pPr/>
              <a:t>4</a:t>
            </a:fld>
            <a:endParaRPr lang="en-US"/>
          </a:p>
        </p:txBody>
      </p:sp>
      <p:sp>
        <p:nvSpPr>
          <p:cNvPr id="7297026" name="Rectangle 2"/>
          <p:cNvSpPr>
            <a:spLocks noChangeArrowheads="1" noTextEdit="1"/>
          </p:cNvSpPr>
          <p:nvPr>
            <p:ph type="sldImg"/>
          </p:nvPr>
        </p:nvSpPr>
        <p:spPr>
          <a:ln/>
        </p:spPr>
      </p:sp>
      <p:sp>
        <p:nvSpPr>
          <p:cNvPr id="7297027" name="Rectangle 3"/>
          <p:cNvSpPr>
            <a:spLocks noGrp="1" noChangeArrowheads="1"/>
          </p:cNvSpPr>
          <p:nvPr>
            <p:ph type="body" idx="1"/>
          </p:nvPr>
        </p:nvSpPr>
        <p:spPr/>
        <p:txBody>
          <a:bodyPr/>
          <a:lstStyle/>
          <a:p>
            <a:endParaRPr lang="en-GB"/>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15BCC0F-7D54-4603-A429-B96E86C5FD03}" type="slidenum">
              <a:rPr lang="en-US"/>
              <a:pPr/>
              <a:t>37</a:t>
            </a:fld>
            <a:endParaRPr lang="en-US"/>
          </a:p>
        </p:txBody>
      </p:sp>
      <p:sp>
        <p:nvSpPr>
          <p:cNvPr id="7345154" name="Rectangle 2"/>
          <p:cNvSpPr>
            <a:spLocks noChangeArrowheads="1" noTextEdit="1"/>
          </p:cNvSpPr>
          <p:nvPr>
            <p:ph type="sldImg"/>
          </p:nvPr>
        </p:nvSpPr>
        <p:spPr>
          <a:ln/>
        </p:spPr>
      </p:sp>
      <p:sp>
        <p:nvSpPr>
          <p:cNvPr id="7345155" name="Rectangle 3"/>
          <p:cNvSpPr>
            <a:spLocks noGrp="1" noChangeArrowheads="1"/>
          </p:cNvSpPr>
          <p:nvPr>
            <p:ph type="body" idx="1"/>
          </p:nvPr>
        </p:nvSpPr>
        <p:spPr/>
        <p:txBody>
          <a:bodyPr/>
          <a:lstStyle/>
          <a:p>
            <a:endParaRPr lang="nb-NO"/>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FA4143B-2C41-4B4F-9A7D-F1656549C434}" type="slidenum">
              <a:rPr lang="en-US"/>
              <a:pPr/>
              <a:t>38</a:t>
            </a:fld>
            <a:endParaRPr lang="en-US"/>
          </a:p>
        </p:txBody>
      </p:sp>
      <p:sp>
        <p:nvSpPr>
          <p:cNvPr id="7347202" name="Rectangle 2"/>
          <p:cNvSpPr>
            <a:spLocks noChangeArrowheads="1" noTextEdit="1"/>
          </p:cNvSpPr>
          <p:nvPr>
            <p:ph type="sldImg"/>
          </p:nvPr>
        </p:nvSpPr>
        <p:spPr>
          <a:ln/>
        </p:spPr>
      </p:sp>
      <p:sp>
        <p:nvSpPr>
          <p:cNvPr id="7347203" name="Rectangle 3"/>
          <p:cNvSpPr>
            <a:spLocks noGrp="1" noChangeArrowheads="1"/>
          </p:cNvSpPr>
          <p:nvPr>
            <p:ph type="body" idx="1"/>
          </p:nvPr>
        </p:nvSpPr>
        <p:spPr/>
        <p:txBody>
          <a:bodyPr/>
          <a:lstStyle/>
          <a:p>
            <a:endParaRPr lang="nb-NO"/>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017FAE3-438C-482F-9128-269216A8DE9F}" type="slidenum">
              <a:rPr lang="en-US"/>
              <a:pPr/>
              <a:t>39</a:t>
            </a:fld>
            <a:endParaRPr lang="en-US"/>
          </a:p>
        </p:txBody>
      </p:sp>
      <p:sp>
        <p:nvSpPr>
          <p:cNvPr id="7349250" name="Rectangle 2"/>
          <p:cNvSpPr>
            <a:spLocks noChangeArrowheads="1" noTextEdit="1"/>
          </p:cNvSpPr>
          <p:nvPr>
            <p:ph type="sldImg"/>
          </p:nvPr>
        </p:nvSpPr>
        <p:spPr>
          <a:ln/>
        </p:spPr>
      </p:sp>
      <p:sp>
        <p:nvSpPr>
          <p:cNvPr id="7349251" name="Rectangle 3"/>
          <p:cNvSpPr>
            <a:spLocks noGrp="1" noChangeArrowheads="1"/>
          </p:cNvSpPr>
          <p:nvPr>
            <p:ph type="body" idx="1"/>
          </p:nvPr>
        </p:nvSpPr>
        <p:spPr/>
        <p:txBody>
          <a:bodyPr/>
          <a:lstStyle/>
          <a:p>
            <a:endParaRPr lang="nb-NO"/>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84427AF3-53FA-43AE-B503-44F61D534891}" type="slidenum">
              <a:rPr lang="en-US"/>
              <a:pPr/>
              <a:t>46</a:t>
            </a:fld>
            <a:endParaRPr lang="en-US"/>
          </a:p>
        </p:txBody>
      </p:sp>
      <p:sp>
        <p:nvSpPr>
          <p:cNvPr id="7357442" name="Rectangle 2"/>
          <p:cNvSpPr>
            <a:spLocks noChangeArrowheads="1" noTextEdit="1"/>
          </p:cNvSpPr>
          <p:nvPr>
            <p:ph type="sldImg"/>
          </p:nvPr>
        </p:nvSpPr>
        <p:spPr>
          <a:ln/>
        </p:spPr>
      </p:sp>
      <p:sp>
        <p:nvSpPr>
          <p:cNvPr id="7357443" name="Rectangle 3"/>
          <p:cNvSpPr>
            <a:spLocks noGrp="1" noChangeArrowheads="1"/>
          </p:cNvSpPr>
          <p:nvPr>
            <p:ph type="body" idx="1"/>
          </p:nvPr>
        </p:nvSpPr>
        <p:spPr/>
        <p:txBody>
          <a:bodyPr/>
          <a:lstStyle/>
          <a:p>
            <a:endParaRPr lang="nb-NO"/>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95AF6F06-1908-4553-86AD-C970910BB4AF}" type="slidenum">
              <a:rPr lang="en-US"/>
              <a:pPr/>
              <a:t>47</a:t>
            </a:fld>
            <a:endParaRPr lang="en-US"/>
          </a:p>
        </p:txBody>
      </p:sp>
      <p:sp>
        <p:nvSpPr>
          <p:cNvPr id="7359490" name="Rectangle 2"/>
          <p:cNvSpPr>
            <a:spLocks noChangeArrowheads="1" noTextEdit="1"/>
          </p:cNvSpPr>
          <p:nvPr>
            <p:ph type="sldImg"/>
          </p:nvPr>
        </p:nvSpPr>
        <p:spPr>
          <a:ln/>
        </p:spPr>
      </p:sp>
      <p:sp>
        <p:nvSpPr>
          <p:cNvPr id="7359491" name="Rectangle 3"/>
          <p:cNvSpPr>
            <a:spLocks noGrp="1" noChangeArrowheads="1"/>
          </p:cNvSpPr>
          <p:nvPr>
            <p:ph type="body" idx="1"/>
          </p:nvPr>
        </p:nvSpPr>
        <p:spPr/>
        <p:txBody>
          <a:bodyPr/>
          <a:lstStyle/>
          <a:p>
            <a:endParaRPr lang="nb-NO"/>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262858CF-CC3E-4986-86F7-3F5030803BAA}" type="slidenum">
              <a:rPr lang="en-US"/>
              <a:pPr/>
              <a:t>48</a:t>
            </a:fld>
            <a:endParaRPr lang="en-US"/>
          </a:p>
        </p:txBody>
      </p:sp>
      <p:sp>
        <p:nvSpPr>
          <p:cNvPr id="7361538" name="Rectangle 2"/>
          <p:cNvSpPr>
            <a:spLocks noChangeArrowheads="1" noTextEdit="1"/>
          </p:cNvSpPr>
          <p:nvPr>
            <p:ph type="sldImg"/>
          </p:nvPr>
        </p:nvSpPr>
        <p:spPr>
          <a:ln/>
        </p:spPr>
      </p:sp>
      <p:sp>
        <p:nvSpPr>
          <p:cNvPr id="7361539" name="Rectangle 3"/>
          <p:cNvSpPr>
            <a:spLocks noGrp="1" noChangeArrowheads="1"/>
          </p:cNvSpPr>
          <p:nvPr>
            <p:ph type="body" idx="1"/>
          </p:nvPr>
        </p:nvSpPr>
        <p:spPr/>
        <p:txBody>
          <a:bodyPr/>
          <a:lstStyle/>
          <a:p>
            <a:endParaRPr lang="nb-NO"/>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7383B77-1E72-465C-926D-521C6F6A1EF8}" type="slidenum">
              <a:rPr lang="en-US"/>
              <a:pPr/>
              <a:t>50</a:t>
            </a:fld>
            <a:endParaRPr lang="en-US"/>
          </a:p>
        </p:txBody>
      </p:sp>
      <p:sp>
        <p:nvSpPr>
          <p:cNvPr id="7364610" name="Rectangle 2"/>
          <p:cNvSpPr>
            <a:spLocks noChangeArrowheads="1" noTextEdit="1"/>
          </p:cNvSpPr>
          <p:nvPr>
            <p:ph type="sldImg"/>
          </p:nvPr>
        </p:nvSpPr>
        <p:spPr>
          <a:ln/>
        </p:spPr>
      </p:sp>
      <p:sp>
        <p:nvSpPr>
          <p:cNvPr id="7364611" name="Rectangle 3"/>
          <p:cNvSpPr>
            <a:spLocks noGrp="1" noChangeArrowheads="1"/>
          </p:cNvSpPr>
          <p:nvPr>
            <p:ph type="body" idx="1"/>
          </p:nvPr>
        </p:nvSpPr>
        <p:spPr/>
        <p:txBody>
          <a:bodyPr/>
          <a:lstStyle/>
          <a:p>
            <a:endParaRPr lang="nb-NO"/>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AD169B8-2DF9-4319-AAD0-1B5586677B8B}" type="slidenum">
              <a:rPr lang="en-US"/>
              <a:pPr/>
              <a:t>52</a:t>
            </a:fld>
            <a:endParaRPr lang="en-US"/>
          </a:p>
        </p:txBody>
      </p:sp>
      <p:sp>
        <p:nvSpPr>
          <p:cNvPr id="7367682" name="Rectangle 2"/>
          <p:cNvSpPr>
            <a:spLocks noChangeArrowheads="1" noTextEdit="1"/>
          </p:cNvSpPr>
          <p:nvPr>
            <p:ph type="sldImg"/>
          </p:nvPr>
        </p:nvSpPr>
        <p:spPr>
          <a:ln/>
        </p:spPr>
      </p:sp>
      <p:sp>
        <p:nvSpPr>
          <p:cNvPr id="7367683" name="Rectangle 3"/>
          <p:cNvSpPr>
            <a:spLocks noGrp="1" noChangeArrowheads="1"/>
          </p:cNvSpPr>
          <p:nvPr>
            <p:ph type="body" idx="1"/>
          </p:nvPr>
        </p:nvSpPr>
        <p:spPr/>
        <p:txBody>
          <a:bodyPr/>
          <a:lstStyle/>
          <a:p>
            <a:endParaRPr lang="nb-NO"/>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B6B6845-F411-47F5-B390-1D43EC50C12A}" type="slidenum">
              <a:rPr lang="en-US"/>
              <a:pPr/>
              <a:t>53</a:t>
            </a:fld>
            <a:endParaRPr lang="en-US"/>
          </a:p>
        </p:txBody>
      </p:sp>
      <p:sp>
        <p:nvSpPr>
          <p:cNvPr id="7369730" name="Rectangle 2"/>
          <p:cNvSpPr>
            <a:spLocks noChangeArrowheads="1" noTextEdit="1"/>
          </p:cNvSpPr>
          <p:nvPr>
            <p:ph type="sldImg"/>
          </p:nvPr>
        </p:nvSpPr>
        <p:spPr>
          <a:ln/>
        </p:spPr>
      </p:sp>
      <p:sp>
        <p:nvSpPr>
          <p:cNvPr id="7369731" name="Rectangle 3"/>
          <p:cNvSpPr>
            <a:spLocks noGrp="1" noChangeArrowheads="1"/>
          </p:cNvSpPr>
          <p:nvPr>
            <p:ph type="body" idx="1"/>
          </p:nvPr>
        </p:nvSpPr>
        <p:spPr/>
        <p:txBody>
          <a:bodyPr/>
          <a:lstStyle/>
          <a:p>
            <a:endParaRPr lang="nb-NO"/>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44750B9-4479-4200-83D8-13AAC3CAA542}" type="slidenum">
              <a:rPr lang="en-US"/>
              <a:pPr/>
              <a:t>54</a:t>
            </a:fld>
            <a:endParaRPr lang="en-US"/>
          </a:p>
        </p:txBody>
      </p:sp>
      <p:sp>
        <p:nvSpPr>
          <p:cNvPr id="7371778" name="Rectangle 2"/>
          <p:cNvSpPr>
            <a:spLocks noChangeArrowheads="1" noTextEdit="1"/>
          </p:cNvSpPr>
          <p:nvPr>
            <p:ph type="sldImg"/>
          </p:nvPr>
        </p:nvSpPr>
        <p:spPr>
          <a:ln/>
        </p:spPr>
      </p:sp>
      <p:sp>
        <p:nvSpPr>
          <p:cNvPr id="7371779" name="Rectangle 3"/>
          <p:cNvSpPr>
            <a:spLocks noGrp="1" noChangeArrowheads="1"/>
          </p:cNvSpPr>
          <p:nvPr>
            <p:ph type="body" idx="1"/>
          </p:nvPr>
        </p:nvSpPr>
        <p:spPr/>
        <p:txBody>
          <a:bodyPr/>
          <a:lstStyle/>
          <a:p>
            <a:endParaRPr lang="nb-NO"/>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B2335D9D-045C-472B-9EA5-22E642706E05}" type="slidenum">
              <a:rPr lang="en-US"/>
              <a:pPr/>
              <a:t>6</a:t>
            </a:fld>
            <a:endParaRPr lang="en-US"/>
          </a:p>
        </p:txBody>
      </p:sp>
      <p:sp>
        <p:nvSpPr>
          <p:cNvPr id="7256066" name="Rectangle 2"/>
          <p:cNvSpPr>
            <a:spLocks noChangeArrowheads="1" noTextEdit="1"/>
          </p:cNvSpPr>
          <p:nvPr>
            <p:ph type="sldImg"/>
          </p:nvPr>
        </p:nvSpPr>
        <p:spPr>
          <a:ln/>
        </p:spPr>
      </p:sp>
      <p:sp>
        <p:nvSpPr>
          <p:cNvPr id="7256067" name="Rectangle 3"/>
          <p:cNvSpPr>
            <a:spLocks noGrp="1" noChangeArrowheads="1"/>
          </p:cNvSpPr>
          <p:nvPr>
            <p:ph type="body" idx="1"/>
          </p:nvPr>
        </p:nvSpPr>
        <p:spPr/>
        <p:txBody>
          <a:bodyPr/>
          <a:lstStyle/>
          <a:p>
            <a:endParaRPr lang="en-GB"/>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D24535F-D763-44CA-8AA6-0481B7BB186D}" type="slidenum">
              <a:rPr lang="en-US"/>
              <a:pPr/>
              <a:t>56</a:t>
            </a:fld>
            <a:endParaRPr lang="en-US"/>
          </a:p>
        </p:txBody>
      </p:sp>
      <p:sp>
        <p:nvSpPr>
          <p:cNvPr id="7374850" name="Rectangle 2"/>
          <p:cNvSpPr>
            <a:spLocks noChangeArrowheads="1" noTextEdit="1"/>
          </p:cNvSpPr>
          <p:nvPr>
            <p:ph type="sldImg"/>
          </p:nvPr>
        </p:nvSpPr>
        <p:spPr>
          <a:ln/>
        </p:spPr>
      </p:sp>
      <p:sp>
        <p:nvSpPr>
          <p:cNvPr id="7374851" name="Rectangle 3"/>
          <p:cNvSpPr>
            <a:spLocks noGrp="1" noChangeArrowheads="1"/>
          </p:cNvSpPr>
          <p:nvPr>
            <p:ph type="body" idx="1"/>
          </p:nvPr>
        </p:nvSpPr>
        <p:spPr/>
        <p:txBody>
          <a:bodyPr/>
          <a:lstStyle/>
          <a:p>
            <a:endParaRPr lang="nb-NO"/>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A326ABD-B38F-4907-9096-3C4C8E94743A}" type="slidenum">
              <a:rPr lang="en-US"/>
              <a:pPr/>
              <a:t>8</a:t>
            </a:fld>
            <a:endParaRPr lang="en-US"/>
          </a:p>
        </p:txBody>
      </p:sp>
      <p:sp>
        <p:nvSpPr>
          <p:cNvPr id="7233538" name="Rectangle 2"/>
          <p:cNvSpPr>
            <a:spLocks noChangeArrowheads="1" noTextEdit="1"/>
          </p:cNvSpPr>
          <p:nvPr>
            <p:ph type="sldImg"/>
          </p:nvPr>
        </p:nvSpPr>
        <p:spPr>
          <a:ln/>
        </p:spPr>
      </p:sp>
      <p:sp>
        <p:nvSpPr>
          <p:cNvPr id="7233539" name="Rectangle 3"/>
          <p:cNvSpPr>
            <a:spLocks noGrp="1" noChangeArrowheads="1"/>
          </p:cNvSpPr>
          <p:nvPr>
            <p:ph type="body" idx="1"/>
          </p:nvPr>
        </p:nvSpPr>
        <p:spPr/>
        <p:txBody>
          <a:bodyPr/>
          <a:lstStyle/>
          <a:p>
            <a:endParaRPr lang="en-GB"/>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5E39F0A-7962-4FD1-888C-80A9A49E9AC4}" type="slidenum">
              <a:rPr lang="en-US"/>
              <a:pPr/>
              <a:t>16</a:t>
            </a:fld>
            <a:endParaRPr lang="en-US"/>
          </a:p>
        </p:txBody>
      </p:sp>
      <p:sp>
        <p:nvSpPr>
          <p:cNvPr id="7317506" name="Rectangle 2"/>
          <p:cNvSpPr>
            <a:spLocks noChangeArrowheads="1" noTextEdit="1"/>
          </p:cNvSpPr>
          <p:nvPr>
            <p:ph type="sldImg"/>
          </p:nvPr>
        </p:nvSpPr>
        <p:spPr>
          <a:ln/>
        </p:spPr>
      </p:sp>
      <p:sp>
        <p:nvSpPr>
          <p:cNvPr id="7317507" name="Rectangle 3"/>
          <p:cNvSpPr>
            <a:spLocks noGrp="1" noChangeArrowheads="1"/>
          </p:cNvSpPr>
          <p:nvPr>
            <p:ph type="body" idx="1"/>
          </p:nvPr>
        </p:nvSpPr>
        <p:spPr/>
        <p:txBody>
          <a:bodyPr/>
          <a:lstStyle/>
          <a:p>
            <a:endParaRPr lang="en-GB"/>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7EE0C2A-A6FE-4C81-97D9-7D47430FE67D}" type="slidenum">
              <a:rPr lang="en-US"/>
              <a:pPr/>
              <a:t>17</a:t>
            </a:fld>
            <a:endParaRPr lang="en-US"/>
          </a:p>
        </p:txBody>
      </p:sp>
      <p:sp>
        <p:nvSpPr>
          <p:cNvPr id="7319554" name="Rectangle 2"/>
          <p:cNvSpPr>
            <a:spLocks noChangeArrowheads="1" noTextEdit="1"/>
          </p:cNvSpPr>
          <p:nvPr>
            <p:ph type="sldImg"/>
          </p:nvPr>
        </p:nvSpPr>
        <p:spPr>
          <a:ln/>
        </p:spPr>
      </p:sp>
      <p:sp>
        <p:nvSpPr>
          <p:cNvPr id="7319555" name="Rectangle 3"/>
          <p:cNvSpPr>
            <a:spLocks noGrp="1" noChangeArrowheads="1"/>
          </p:cNvSpPr>
          <p:nvPr>
            <p:ph type="body" idx="1"/>
          </p:nvPr>
        </p:nvSpPr>
        <p:spPr/>
        <p:txBody>
          <a:bodyPr/>
          <a:lstStyle/>
          <a:p>
            <a:endParaRPr lang="en-GB"/>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827CD0AF-E27A-463A-8BC2-462F92DBAA28}" type="slidenum">
              <a:rPr lang="en-US"/>
              <a:pPr/>
              <a:t>18</a:t>
            </a:fld>
            <a:endParaRPr lang="en-US"/>
          </a:p>
        </p:txBody>
      </p:sp>
      <p:sp>
        <p:nvSpPr>
          <p:cNvPr id="7321602" name="Rectangle 2"/>
          <p:cNvSpPr>
            <a:spLocks noChangeArrowheads="1" noTextEdit="1"/>
          </p:cNvSpPr>
          <p:nvPr>
            <p:ph type="sldImg"/>
          </p:nvPr>
        </p:nvSpPr>
        <p:spPr>
          <a:ln/>
        </p:spPr>
      </p:sp>
      <p:sp>
        <p:nvSpPr>
          <p:cNvPr id="7321603" name="Rectangle 3"/>
          <p:cNvSpPr>
            <a:spLocks noGrp="1" noChangeArrowheads="1"/>
          </p:cNvSpPr>
          <p:nvPr>
            <p:ph type="body" idx="1"/>
          </p:nvPr>
        </p:nvSpPr>
        <p:spPr/>
        <p:txBody>
          <a:bodyPr/>
          <a:lstStyle/>
          <a:p>
            <a:endParaRPr lang="en-GB"/>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1A5903E-0566-4ADC-B0C9-1153456DB3A7}" type="slidenum">
              <a:rPr lang="en-US"/>
              <a:pPr/>
              <a:t>29</a:t>
            </a:fld>
            <a:endParaRPr lang="en-US"/>
          </a:p>
        </p:txBody>
      </p:sp>
      <p:sp>
        <p:nvSpPr>
          <p:cNvPr id="7333890" name="Rectangle 2"/>
          <p:cNvSpPr>
            <a:spLocks noChangeArrowheads="1" noTextEdit="1"/>
          </p:cNvSpPr>
          <p:nvPr>
            <p:ph type="sldImg"/>
          </p:nvPr>
        </p:nvSpPr>
        <p:spPr>
          <a:ln/>
        </p:spPr>
      </p:sp>
      <p:sp>
        <p:nvSpPr>
          <p:cNvPr id="7333891" name="Rectangle 3"/>
          <p:cNvSpPr>
            <a:spLocks noGrp="1" noChangeArrowheads="1"/>
          </p:cNvSpPr>
          <p:nvPr>
            <p:ph type="body" idx="1"/>
          </p:nvPr>
        </p:nvSpPr>
        <p:spPr/>
        <p:txBody>
          <a:bodyPr/>
          <a:lstStyle/>
          <a:p>
            <a:endParaRPr lang="en-GB"/>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26CEBD2-522D-4332-A390-32D4EDA22D3A}" type="slidenum">
              <a:rPr lang="en-US"/>
              <a:pPr/>
              <a:t>30</a:t>
            </a:fld>
            <a:endParaRPr lang="en-US"/>
          </a:p>
        </p:txBody>
      </p:sp>
      <p:sp>
        <p:nvSpPr>
          <p:cNvPr id="7335938" name="Rectangle 2"/>
          <p:cNvSpPr>
            <a:spLocks noChangeArrowheads="1" noTextEdit="1"/>
          </p:cNvSpPr>
          <p:nvPr>
            <p:ph type="sldImg"/>
          </p:nvPr>
        </p:nvSpPr>
        <p:spPr>
          <a:ln/>
        </p:spPr>
      </p:sp>
      <p:sp>
        <p:nvSpPr>
          <p:cNvPr id="7335939" name="Rectangle 3"/>
          <p:cNvSpPr>
            <a:spLocks noGrp="1" noChangeArrowheads="1"/>
          </p:cNvSpPr>
          <p:nvPr>
            <p:ph type="body" idx="1"/>
          </p:nvPr>
        </p:nvSpPr>
        <p:spPr/>
        <p:txBody>
          <a:bodyPr/>
          <a:lstStyle/>
          <a:p>
            <a:endParaRPr lang="en-GB"/>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856940C-5B93-4330-A60E-0C3008BDCBBE}" type="slidenum">
              <a:rPr lang="en-US"/>
              <a:pPr/>
              <a:t>32</a:t>
            </a:fld>
            <a:endParaRPr lang="en-US"/>
          </a:p>
        </p:txBody>
      </p:sp>
      <p:sp>
        <p:nvSpPr>
          <p:cNvPr id="7339010" name="Rectangle 2"/>
          <p:cNvSpPr>
            <a:spLocks noChangeArrowheads="1" noTextEdit="1"/>
          </p:cNvSpPr>
          <p:nvPr>
            <p:ph type="sldImg"/>
          </p:nvPr>
        </p:nvSpPr>
        <p:spPr>
          <a:ln/>
        </p:spPr>
      </p:sp>
      <p:sp>
        <p:nvSpPr>
          <p:cNvPr id="7339011" name="Rectangle 3"/>
          <p:cNvSpPr>
            <a:spLocks noGrp="1" noChangeArrowheads="1"/>
          </p:cNvSpPr>
          <p:nvPr>
            <p:ph type="body" idx="1"/>
          </p:nvPr>
        </p:nvSpPr>
        <p:spPr/>
        <p:txBody>
          <a:bodyPr/>
          <a:lstStyle/>
          <a:p>
            <a:endParaRPr lang="en-GB"/>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tellysbilde">
    <p:spTree>
      <p:nvGrpSpPr>
        <p:cNvPr id="1" name=""/>
        <p:cNvGrpSpPr/>
        <p:nvPr/>
      </p:nvGrpSpPr>
      <p:grpSpPr>
        <a:xfrm>
          <a:off x="0" y="0"/>
          <a:ext cx="0" cy="0"/>
          <a:chOff x="0" y="0"/>
          <a:chExt cx="0" cy="0"/>
        </a:xfrm>
      </p:grpSpPr>
      <p:sp>
        <p:nvSpPr>
          <p:cNvPr id="2" name="Tittel 1"/>
          <p:cNvSpPr>
            <a:spLocks noGrp="1"/>
          </p:cNvSpPr>
          <p:nvPr>
            <p:ph type="ctrTitle"/>
          </p:nvPr>
        </p:nvSpPr>
        <p:spPr>
          <a:xfrm>
            <a:off x="685800" y="2130425"/>
            <a:ext cx="7772400" cy="1470025"/>
          </a:xfrm>
        </p:spPr>
        <p:txBody>
          <a:bodyPr/>
          <a:lstStyle/>
          <a:p>
            <a:r>
              <a:rPr lang="nb-NO" smtClean="0"/>
              <a:t>Klikk for å redigere tittelstil</a:t>
            </a:r>
            <a:endParaRPr lang="nb-NO"/>
          </a:p>
        </p:txBody>
      </p:sp>
      <p:sp>
        <p:nvSpPr>
          <p:cNvPr id="3" name="Undertittel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nb-NO" smtClean="0"/>
              <a:t>Klikk for å redigere undertittelstil i malen</a:t>
            </a:r>
            <a:endParaRPr lang="nb-NO"/>
          </a:p>
        </p:txBody>
      </p:sp>
      <p:sp>
        <p:nvSpPr>
          <p:cNvPr id="4" name="Plassholder for dato 3"/>
          <p:cNvSpPr>
            <a:spLocks noGrp="1"/>
          </p:cNvSpPr>
          <p:nvPr>
            <p:ph type="dt" sz="half" idx="10"/>
          </p:nvPr>
        </p:nvSpPr>
        <p:spPr/>
        <p:txBody>
          <a:bodyPr/>
          <a:lstStyle>
            <a:lvl1pPr>
              <a:defRPr/>
            </a:lvl1pPr>
          </a:lstStyle>
          <a:p>
            <a:endParaRPr lang="en-US"/>
          </a:p>
        </p:txBody>
      </p:sp>
      <p:sp>
        <p:nvSpPr>
          <p:cNvPr id="5" name="Plassholder for bunntekst 4"/>
          <p:cNvSpPr>
            <a:spLocks noGrp="1"/>
          </p:cNvSpPr>
          <p:nvPr>
            <p:ph type="ftr" sz="quarter" idx="11"/>
          </p:nvPr>
        </p:nvSpPr>
        <p:spPr/>
        <p:txBody>
          <a:bodyPr/>
          <a:lstStyle>
            <a:lvl1pPr>
              <a:defRPr/>
            </a:lvl1pPr>
          </a:lstStyle>
          <a:p>
            <a:endParaRPr lang="en-US"/>
          </a:p>
        </p:txBody>
      </p:sp>
      <p:sp>
        <p:nvSpPr>
          <p:cNvPr id="6" name="Plassholder for lysbildenummer 5"/>
          <p:cNvSpPr>
            <a:spLocks noGrp="1"/>
          </p:cNvSpPr>
          <p:nvPr>
            <p:ph type="sldNum" sz="quarter" idx="12"/>
          </p:nvPr>
        </p:nvSpPr>
        <p:spPr/>
        <p:txBody>
          <a:bodyPr/>
          <a:lstStyle>
            <a:lvl1pPr>
              <a:defRPr/>
            </a:lvl1pPr>
          </a:lstStyle>
          <a:p>
            <a:fld id="{CEFA26C9-A520-4D53-9F7E-5F6D519A21FC}" type="slidenum">
              <a:rPr lang="en-US"/>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Loddrett tekst">
    <p:spTree>
      <p:nvGrpSpPr>
        <p:cNvPr id="1" name=""/>
        <p:cNvGrpSpPr/>
        <p:nvPr/>
      </p:nvGrpSpPr>
      <p:grpSpPr>
        <a:xfrm>
          <a:off x="0" y="0"/>
          <a:ext cx="0" cy="0"/>
          <a:chOff x="0" y="0"/>
          <a:chExt cx="0" cy="0"/>
        </a:xfrm>
      </p:grpSpPr>
      <p:sp>
        <p:nvSpPr>
          <p:cNvPr id="2" name="Tittel 1"/>
          <p:cNvSpPr>
            <a:spLocks noGrp="1"/>
          </p:cNvSpPr>
          <p:nvPr>
            <p:ph type="title"/>
          </p:nvPr>
        </p:nvSpPr>
        <p:spPr/>
        <p:txBody>
          <a:bodyPr/>
          <a:lstStyle/>
          <a:p>
            <a:r>
              <a:rPr lang="nb-NO" smtClean="0"/>
              <a:t>Klikk for å redigere tittelstil</a:t>
            </a:r>
            <a:endParaRPr lang="nb-NO"/>
          </a:p>
        </p:txBody>
      </p:sp>
      <p:sp>
        <p:nvSpPr>
          <p:cNvPr id="3" name="Plassholder for loddrett tekst 2"/>
          <p:cNvSpPr>
            <a:spLocks noGrp="1"/>
          </p:cNvSpPr>
          <p:nvPr>
            <p:ph type="body" orient="vert" idx="1"/>
          </p:nvPr>
        </p:nvSpPr>
        <p:spPr/>
        <p:txBody>
          <a:bodyPr vert="eaVert"/>
          <a:lstStyle/>
          <a:p>
            <a:pPr lvl="0"/>
            <a:r>
              <a:rPr lang="nb-NO" smtClean="0"/>
              <a:t>Klikk for å redigere tekststiler i malen</a:t>
            </a:r>
          </a:p>
          <a:p>
            <a:pPr lvl="1"/>
            <a:r>
              <a:rPr lang="nb-NO" smtClean="0"/>
              <a:t>Andre nivå</a:t>
            </a:r>
          </a:p>
          <a:p>
            <a:pPr lvl="2"/>
            <a:r>
              <a:rPr lang="nb-NO" smtClean="0"/>
              <a:t>Tredje nivå</a:t>
            </a:r>
          </a:p>
          <a:p>
            <a:pPr lvl="3"/>
            <a:r>
              <a:rPr lang="nb-NO" smtClean="0"/>
              <a:t>Fjerde nivå</a:t>
            </a:r>
          </a:p>
          <a:p>
            <a:pPr lvl="4"/>
            <a:r>
              <a:rPr lang="nb-NO" smtClean="0"/>
              <a:t>Femte nivå</a:t>
            </a:r>
            <a:endParaRPr lang="nb-NO"/>
          </a:p>
        </p:txBody>
      </p:sp>
      <p:sp>
        <p:nvSpPr>
          <p:cNvPr id="4" name="Plassholder for dato 3"/>
          <p:cNvSpPr>
            <a:spLocks noGrp="1"/>
          </p:cNvSpPr>
          <p:nvPr>
            <p:ph type="dt" sz="half" idx="10"/>
          </p:nvPr>
        </p:nvSpPr>
        <p:spPr/>
        <p:txBody>
          <a:bodyPr/>
          <a:lstStyle>
            <a:lvl1pPr>
              <a:defRPr/>
            </a:lvl1pPr>
          </a:lstStyle>
          <a:p>
            <a:endParaRPr lang="en-US"/>
          </a:p>
        </p:txBody>
      </p:sp>
      <p:sp>
        <p:nvSpPr>
          <p:cNvPr id="5" name="Plassholder for bunntekst 4"/>
          <p:cNvSpPr>
            <a:spLocks noGrp="1"/>
          </p:cNvSpPr>
          <p:nvPr>
            <p:ph type="ftr" sz="quarter" idx="11"/>
          </p:nvPr>
        </p:nvSpPr>
        <p:spPr/>
        <p:txBody>
          <a:bodyPr/>
          <a:lstStyle>
            <a:lvl1pPr>
              <a:defRPr/>
            </a:lvl1pPr>
          </a:lstStyle>
          <a:p>
            <a:endParaRPr lang="en-US"/>
          </a:p>
        </p:txBody>
      </p:sp>
      <p:sp>
        <p:nvSpPr>
          <p:cNvPr id="6" name="Plassholder for lysbildenummer 5"/>
          <p:cNvSpPr>
            <a:spLocks noGrp="1"/>
          </p:cNvSpPr>
          <p:nvPr>
            <p:ph type="sldNum" sz="quarter" idx="12"/>
          </p:nvPr>
        </p:nvSpPr>
        <p:spPr/>
        <p:txBody>
          <a:bodyPr/>
          <a:lstStyle>
            <a:lvl1pPr>
              <a:defRPr/>
            </a:lvl1pPr>
          </a:lstStyle>
          <a:p>
            <a:fld id="{95957A6F-5311-47C9-BD98-36B64A88323C}" type="slidenum">
              <a:rPr lang="en-US"/>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Loddrett tittel og tekst">
    <p:spTree>
      <p:nvGrpSpPr>
        <p:cNvPr id="1" name=""/>
        <p:cNvGrpSpPr/>
        <p:nvPr/>
      </p:nvGrpSpPr>
      <p:grpSpPr>
        <a:xfrm>
          <a:off x="0" y="0"/>
          <a:ext cx="0" cy="0"/>
          <a:chOff x="0" y="0"/>
          <a:chExt cx="0" cy="0"/>
        </a:xfrm>
      </p:grpSpPr>
      <p:sp>
        <p:nvSpPr>
          <p:cNvPr id="2" name="Loddrett tittel 1"/>
          <p:cNvSpPr>
            <a:spLocks noGrp="1"/>
          </p:cNvSpPr>
          <p:nvPr>
            <p:ph type="title" orient="vert"/>
          </p:nvPr>
        </p:nvSpPr>
        <p:spPr>
          <a:xfrm>
            <a:off x="6515100" y="609600"/>
            <a:ext cx="1943100" cy="5486400"/>
          </a:xfrm>
        </p:spPr>
        <p:txBody>
          <a:bodyPr vert="eaVert"/>
          <a:lstStyle/>
          <a:p>
            <a:r>
              <a:rPr lang="nb-NO" smtClean="0"/>
              <a:t>Klikk for å redigere tittelstil</a:t>
            </a:r>
            <a:endParaRPr lang="nb-NO"/>
          </a:p>
        </p:txBody>
      </p:sp>
      <p:sp>
        <p:nvSpPr>
          <p:cNvPr id="3" name="Plassholder for loddrett tekst 2"/>
          <p:cNvSpPr>
            <a:spLocks noGrp="1"/>
          </p:cNvSpPr>
          <p:nvPr>
            <p:ph type="body" orient="vert" idx="1"/>
          </p:nvPr>
        </p:nvSpPr>
        <p:spPr>
          <a:xfrm>
            <a:off x="685800" y="609600"/>
            <a:ext cx="5676900" cy="5486400"/>
          </a:xfrm>
        </p:spPr>
        <p:txBody>
          <a:bodyPr vert="eaVert"/>
          <a:lstStyle/>
          <a:p>
            <a:pPr lvl="0"/>
            <a:r>
              <a:rPr lang="nb-NO" smtClean="0"/>
              <a:t>Klikk for å redigere tekststiler i malen</a:t>
            </a:r>
          </a:p>
          <a:p>
            <a:pPr lvl="1"/>
            <a:r>
              <a:rPr lang="nb-NO" smtClean="0"/>
              <a:t>Andre nivå</a:t>
            </a:r>
          </a:p>
          <a:p>
            <a:pPr lvl="2"/>
            <a:r>
              <a:rPr lang="nb-NO" smtClean="0"/>
              <a:t>Tredje nivå</a:t>
            </a:r>
          </a:p>
          <a:p>
            <a:pPr lvl="3"/>
            <a:r>
              <a:rPr lang="nb-NO" smtClean="0"/>
              <a:t>Fjerde nivå</a:t>
            </a:r>
          </a:p>
          <a:p>
            <a:pPr lvl="4"/>
            <a:r>
              <a:rPr lang="nb-NO" smtClean="0"/>
              <a:t>Femte nivå</a:t>
            </a:r>
            <a:endParaRPr lang="nb-NO"/>
          </a:p>
        </p:txBody>
      </p:sp>
      <p:sp>
        <p:nvSpPr>
          <p:cNvPr id="4" name="Plassholder for dato 3"/>
          <p:cNvSpPr>
            <a:spLocks noGrp="1"/>
          </p:cNvSpPr>
          <p:nvPr>
            <p:ph type="dt" sz="half" idx="10"/>
          </p:nvPr>
        </p:nvSpPr>
        <p:spPr/>
        <p:txBody>
          <a:bodyPr/>
          <a:lstStyle>
            <a:lvl1pPr>
              <a:defRPr/>
            </a:lvl1pPr>
          </a:lstStyle>
          <a:p>
            <a:endParaRPr lang="en-US"/>
          </a:p>
        </p:txBody>
      </p:sp>
      <p:sp>
        <p:nvSpPr>
          <p:cNvPr id="5" name="Plassholder for bunntekst 4"/>
          <p:cNvSpPr>
            <a:spLocks noGrp="1"/>
          </p:cNvSpPr>
          <p:nvPr>
            <p:ph type="ftr" sz="quarter" idx="11"/>
          </p:nvPr>
        </p:nvSpPr>
        <p:spPr/>
        <p:txBody>
          <a:bodyPr/>
          <a:lstStyle>
            <a:lvl1pPr>
              <a:defRPr/>
            </a:lvl1pPr>
          </a:lstStyle>
          <a:p>
            <a:endParaRPr lang="en-US"/>
          </a:p>
        </p:txBody>
      </p:sp>
      <p:sp>
        <p:nvSpPr>
          <p:cNvPr id="6" name="Plassholder for lysbildenummer 5"/>
          <p:cNvSpPr>
            <a:spLocks noGrp="1"/>
          </p:cNvSpPr>
          <p:nvPr>
            <p:ph type="sldNum" sz="quarter" idx="12"/>
          </p:nvPr>
        </p:nvSpPr>
        <p:spPr/>
        <p:txBody>
          <a:bodyPr/>
          <a:lstStyle>
            <a:lvl1pPr>
              <a:defRPr/>
            </a:lvl1pPr>
          </a:lstStyle>
          <a:p>
            <a:fld id="{EA9CA8BA-D42B-4998-8BD0-52418EDD8349}" type="slidenum">
              <a:rPr lang="en-US"/>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TwoObj" preserve="1">
  <p:cSld name="Tittel, tekst og to innholdsdeler">
    <p:spTree>
      <p:nvGrpSpPr>
        <p:cNvPr id="1" name=""/>
        <p:cNvGrpSpPr/>
        <p:nvPr/>
      </p:nvGrpSpPr>
      <p:grpSpPr>
        <a:xfrm>
          <a:off x="0" y="0"/>
          <a:ext cx="0" cy="0"/>
          <a:chOff x="0" y="0"/>
          <a:chExt cx="0" cy="0"/>
        </a:xfrm>
      </p:grpSpPr>
      <p:sp>
        <p:nvSpPr>
          <p:cNvPr id="2" name="Tittel 1"/>
          <p:cNvSpPr>
            <a:spLocks noGrp="1"/>
          </p:cNvSpPr>
          <p:nvPr>
            <p:ph type="title"/>
          </p:nvPr>
        </p:nvSpPr>
        <p:spPr>
          <a:xfrm>
            <a:off x="685800" y="609600"/>
            <a:ext cx="7772400" cy="1143000"/>
          </a:xfrm>
        </p:spPr>
        <p:txBody>
          <a:bodyPr/>
          <a:lstStyle/>
          <a:p>
            <a:r>
              <a:rPr lang="nb-NO" smtClean="0"/>
              <a:t>Klikk for å redigere tittelstil</a:t>
            </a:r>
            <a:endParaRPr lang="nb-NO"/>
          </a:p>
        </p:txBody>
      </p:sp>
      <p:sp>
        <p:nvSpPr>
          <p:cNvPr id="3" name="Plassholder for tekst 2"/>
          <p:cNvSpPr>
            <a:spLocks noGrp="1"/>
          </p:cNvSpPr>
          <p:nvPr>
            <p:ph type="body" sz="half" idx="1"/>
          </p:nvPr>
        </p:nvSpPr>
        <p:spPr>
          <a:xfrm>
            <a:off x="685800" y="1981200"/>
            <a:ext cx="3810000" cy="4114800"/>
          </a:xfrm>
        </p:spPr>
        <p:txBody>
          <a:bodyPr/>
          <a:lstStyle/>
          <a:p>
            <a:pPr lvl="0"/>
            <a:r>
              <a:rPr lang="nb-NO" smtClean="0"/>
              <a:t>Klikk for å redigere tekststiler i malen</a:t>
            </a:r>
          </a:p>
          <a:p>
            <a:pPr lvl="1"/>
            <a:r>
              <a:rPr lang="nb-NO" smtClean="0"/>
              <a:t>Andre nivå</a:t>
            </a:r>
          </a:p>
          <a:p>
            <a:pPr lvl="2"/>
            <a:r>
              <a:rPr lang="nb-NO" smtClean="0"/>
              <a:t>Tredje nivå</a:t>
            </a:r>
          </a:p>
          <a:p>
            <a:pPr lvl="3"/>
            <a:r>
              <a:rPr lang="nb-NO" smtClean="0"/>
              <a:t>Fjerde nivå</a:t>
            </a:r>
          </a:p>
          <a:p>
            <a:pPr lvl="4"/>
            <a:r>
              <a:rPr lang="nb-NO" smtClean="0"/>
              <a:t>Femte nivå</a:t>
            </a:r>
            <a:endParaRPr lang="nb-NO"/>
          </a:p>
        </p:txBody>
      </p:sp>
      <p:sp>
        <p:nvSpPr>
          <p:cNvPr id="4" name="Plassholder for innhold 3"/>
          <p:cNvSpPr>
            <a:spLocks noGrp="1"/>
          </p:cNvSpPr>
          <p:nvPr>
            <p:ph sz="quarter" idx="2"/>
          </p:nvPr>
        </p:nvSpPr>
        <p:spPr>
          <a:xfrm>
            <a:off x="4648200" y="1981200"/>
            <a:ext cx="3810000" cy="1981200"/>
          </a:xfrm>
        </p:spPr>
        <p:txBody>
          <a:bodyPr/>
          <a:lstStyle/>
          <a:p>
            <a:pPr lvl="0"/>
            <a:r>
              <a:rPr lang="nb-NO" smtClean="0"/>
              <a:t>Klikk for å redigere tekststiler i malen</a:t>
            </a:r>
          </a:p>
          <a:p>
            <a:pPr lvl="1"/>
            <a:r>
              <a:rPr lang="nb-NO" smtClean="0"/>
              <a:t>Andre nivå</a:t>
            </a:r>
          </a:p>
          <a:p>
            <a:pPr lvl="2"/>
            <a:r>
              <a:rPr lang="nb-NO" smtClean="0"/>
              <a:t>Tredje nivå</a:t>
            </a:r>
          </a:p>
          <a:p>
            <a:pPr lvl="3"/>
            <a:r>
              <a:rPr lang="nb-NO" smtClean="0"/>
              <a:t>Fjerde nivå</a:t>
            </a:r>
          </a:p>
          <a:p>
            <a:pPr lvl="4"/>
            <a:r>
              <a:rPr lang="nb-NO" smtClean="0"/>
              <a:t>Femte nivå</a:t>
            </a:r>
            <a:endParaRPr lang="nb-NO"/>
          </a:p>
        </p:txBody>
      </p:sp>
      <p:sp>
        <p:nvSpPr>
          <p:cNvPr id="5" name="Plassholder for innhold 4"/>
          <p:cNvSpPr>
            <a:spLocks noGrp="1"/>
          </p:cNvSpPr>
          <p:nvPr>
            <p:ph sz="quarter" idx="3"/>
          </p:nvPr>
        </p:nvSpPr>
        <p:spPr>
          <a:xfrm>
            <a:off x="4648200" y="4114800"/>
            <a:ext cx="3810000" cy="1981200"/>
          </a:xfrm>
        </p:spPr>
        <p:txBody>
          <a:bodyPr/>
          <a:lstStyle/>
          <a:p>
            <a:pPr lvl="0"/>
            <a:r>
              <a:rPr lang="nb-NO" smtClean="0"/>
              <a:t>Klikk for å redigere tekststiler i malen</a:t>
            </a:r>
          </a:p>
          <a:p>
            <a:pPr lvl="1"/>
            <a:r>
              <a:rPr lang="nb-NO" smtClean="0"/>
              <a:t>Andre nivå</a:t>
            </a:r>
          </a:p>
          <a:p>
            <a:pPr lvl="2"/>
            <a:r>
              <a:rPr lang="nb-NO" smtClean="0"/>
              <a:t>Tredje nivå</a:t>
            </a:r>
          </a:p>
          <a:p>
            <a:pPr lvl="3"/>
            <a:r>
              <a:rPr lang="nb-NO" smtClean="0"/>
              <a:t>Fjerde nivå</a:t>
            </a:r>
          </a:p>
          <a:p>
            <a:pPr lvl="4"/>
            <a:r>
              <a:rPr lang="nb-NO" smtClean="0"/>
              <a:t>Femte nivå</a:t>
            </a:r>
            <a:endParaRPr lang="nb-NO"/>
          </a:p>
        </p:txBody>
      </p:sp>
      <p:sp>
        <p:nvSpPr>
          <p:cNvPr id="6" name="Plassholder for dato 5"/>
          <p:cNvSpPr>
            <a:spLocks noGrp="1"/>
          </p:cNvSpPr>
          <p:nvPr>
            <p:ph type="dt" sz="half" idx="10"/>
          </p:nvPr>
        </p:nvSpPr>
        <p:spPr>
          <a:xfrm>
            <a:off x="685800" y="6248400"/>
            <a:ext cx="1905000" cy="457200"/>
          </a:xfrm>
        </p:spPr>
        <p:txBody>
          <a:bodyPr/>
          <a:lstStyle>
            <a:lvl1pPr>
              <a:defRPr/>
            </a:lvl1pPr>
          </a:lstStyle>
          <a:p>
            <a:endParaRPr lang="en-US"/>
          </a:p>
        </p:txBody>
      </p:sp>
      <p:sp>
        <p:nvSpPr>
          <p:cNvPr id="7" name="Plassholder for bunntekst 6"/>
          <p:cNvSpPr>
            <a:spLocks noGrp="1"/>
          </p:cNvSpPr>
          <p:nvPr>
            <p:ph type="ftr" sz="quarter" idx="11"/>
          </p:nvPr>
        </p:nvSpPr>
        <p:spPr>
          <a:xfrm>
            <a:off x="3124200" y="6248400"/>
            <a:ext cx="2895600" cy="457200"/>
          </a:xfrm>
        </p:spPr>
        <p:txBody>
          <a:bodyPr/>
          <a:lstStyle>
            <a:lvl1pPr>
              <a:defRPr/>
            </a:lvl1pPr>
          </a:lstStyle>
          <a:p>
            <a:endParaRPr lang="en-US"/>
          </a:p>
        </p:txBody>
      </p:sp>
      <p:sp>
        <p:nvSpPr>
          <p:cNvPr id="8" name="Plassholder for lysbildenummer 7"/>
          <p:cNvSpPr>
            <a:spLocks noGrp="1"/>
          </p:cNvSpPr>
          <p:nvPr>
            <p:ph type="sldNum" sz="quarter" idx="12"/>
          </p:nvPr>
        </p:nvSpPr>
        <p:spPr>
          <a:xfrm>
            <a:off x="6553200" y="6248400"/>
            <a:ext cx="1905000" cy="457200"/>
          </a:xfrm>
        </p:spPr>
        <p:txBody>
          <a:bodyPr/>
          <a:lstStyle>
            <a:lvl1pPr>
              <a:defRPr/>
            </a:lvl1pPr>
          </a:lstStyle>
          <a:p>
            <a:fld id="{F9D8E0C4-F02C-4474-A14A-D51020954500}" type="slidenum">
              <a:rPr lang="en-US"/>
              <a:pPr/>
              <a:t>‹#›</a:t>
            </a:fld>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reserve="1">
  <p:cSld name="Tittel, tekst og innhold">
    <p:spTree>
      <p:nvGrpSpPr>
        <p:cNvPr id="1" name=""/>
        <p:cNvGrpSpPr/>
        <p:nvPr/>
      </p:nvGrpSpPr>
      <p:grpSpPr>
        <a:xfrm>
          <a:off x="0" y="0"/>
          <a:ext cx="0" cy="0"/>
          <a:chOff x="0" y="0"/>
          <a:chExt cx="0" cy="0"/>
        </a:xfrm>
      </p:grpSpPr>
      <p:sp>
        <p:nvSpPr>
          <p:cNvPr id="2" name="Tittel 1"/>
          <p:cNvSpPr>
            <a:spLocks noGrp="1"/>
          </p:cNvSpPr>
          <p:nvPr>
            <p:ph type="title"/>
          </p:nvPr>
        </p:nvSpPr>
        <p:spPr>
          <a:xfrm>
            <a:off x="685800" y="609600"/>
            <a:ext cx="7772400" cy="1143000"/>
          </a:xfrm>
        </p:spPr>
        <p:txBody>
          <a:bodyPr/>
          <a:lstStyle/>
          <a:p>
            <a:r>
              <a:rPr lang="nb-NO" smtClean="0"/>
              <a:t>Klikk for å redigere tittelstil</a:t>
            </a:r>
            <a:endParaRPr lang="nb-NO"/>
          </a:p>
        </p:txBody>
      </p:sp>
      <p:sp>
        <p:nvSpPr>
          <p:cNvPr id="3" name="Plassholder for tekst 2"/>
          <p:cNvSpPr>
            <a:spLocks noGrp="1"/>
          </p:cNvSpPr>
          <p:nvPr>
            <p:ph type="body" sz="half" idx="1"/>
          </p:nvPr>
        </p:nvSpPr>
        <p:spPr>
          <a:xfrm>
            <a:off x="685800" y="1981200"/>
            <a:ext cx="3810000" cy="4114800"/>
          </a:xfrm>
        </p:spPr>
        <p:txBody>
          <a:bodyPr/>
          <a:lstStyle/>
          <a:p>
            <a:pPr lvl="0"/>
            <a:r>
              <a:rPr lang="nb-NO" smtClean="0"/>
              <a:t>Klikk for å redigere tekststiler i malen</a:t>
            </a:r>
          </a:p>
          <a:p>
            <a:pPr lvl="1"/>
            <a:r>
              <a:rPr lang="nb-NO" smtClean="0"/>
              <a:t>Andre nivå</a:t>
            </a:r>
          </a:p>
          <a:p>
            <a:pPr lvl="2"/>
            <a:r>
              <a:rPr lang="nb-NO" smtClean="0"/>
              <a:t>Tredje nivå</a:t>
            </a:r>
          </a:p>
          <a:p>
            <a:pPr lvl="3"/>
            <a:r>
              <a:rPr lang="nb-NO" smtClean="0"/>
              <a:t>Fjerde nivå</a:t>
            </a:r>
          </a:p>
          <a:p>
            <a:pPr lvl="4"/>
            <a:r>
              <a:rPr lang="nb-NO" smtClean="0"/>
              <a:t>Femte nivå</a:t>
            </a:r>
            <a:endParaRPr lang="nb-NO"/>
          </a:p>
        </p:txBody>
      </p:sp>
      <p:sp>
        <p:nvSpPr>
          <p:cNvPr id="4" name="Plassholder for innhold 3"/>
          <p:cNvSpPr>
            <a:spLocks noGrp="1"/>
          </p:cNvSpPr>
          <p:nvPr>
            <p:ph sz="half" idx="2"/>
          </p:nvPr>
        </p:nvSpPr>
        <p:spPr>
          <a:xfrm>
            <a:off x="4648200" y="1981200"/>
            <a:ext cx="3810000" cy="4114800"/>
          </a:xfrm>
        </p:spPr>
        <p:txBody>
          <a:bodyPr/>
          <a:lstStyle/>
          <a:p>
            <a:pPr lvl="0"/>
            <a:r>
              <a:rPr lang="nb-NO" smtClean="0"/>
              <a:t>Klikk for å redigere tekststiler i malen</a:t>
            </a:r>
          </a:p>
          <a:p>
            <a:pPr lvl="1"/>
            <a:r>
              <a:rPr lang="nb-NO" smtClean="0"/>
              <a:t>Andre nivå</a:t>
            </a:r>
          </a:p>
          <a:p>
            <a:pPr lvl="2"/>
            <a:r>
              <a:rPr lang="nb-NO" smtClean="0"/>
              <a:t>Tredje nivå</a:t>
            </a:r>
          </a:p>
          <a:p>
            <a:pPr lvl="3"/>
            <a:r>
              <a:rPr lang="nb-NO" smtClean="0"/>
              <a:t>Fjerde nivå</a:t>
            </a:r>
          </a:p>
          <a:p>
            <a:pPr lvl="4"/>
            <a:r>
              <a:rPr lang="nb-NO" smtClean="0"/>
              <a:t>Femte nivå</a:t>
            </a:r>
            <a:endParaRPr lang="nb-NO"/>
          </a:p>
        </p:txBody>
      </p:sp>
      <p:sp>
        <p:nvSpPr>
          <p:cNvPr id="5" name="Plassholder for dato 4"/>
          <p:cNvSpPr>
            <a:spLocks noGrp="1"/>
          </p:cNvSpPr>
          <p:nvPr>
            <p:ph type="dt" sz="half" idx="10"/>
          </p:nvPr>
        </p:nvSpPr>
        <p:spPr>
          <a:xfrm>
            <a:off x="685800" y="6248400"/>
            <a:ext cx="1905000" cy="457200"/>
          </a:xfrm>
        </p:spPr>
        <p:txBody>
          <a:bodyPr/>
          <a:lstStyle>
            <a:lvl1pPr>
              <a:defRPr/>
            </a:lvl1pPr>
          </a:lstStyle>
          <a:p>
            <a:endParaRPr lang="en-US"/>
          </a:p>
        </p:txBody>
      </p:sp>
      <p:sp>
        <p:nvSpPr>
          <p:cNvPr id="6" name="Plassholder for bunntekst 5"/>
          <p:cNvSpPr>
            <a:spLocks noGrp="1"/>
          </p:cNvSpPr>
          <p:nvPr>
            <p:ph type="ftr" sz="quarter" idx="11"/>
          </p:nvPr>
        </p:nvSpPr>
        <p:spPr>
          <a:xfrm>
            <a:off x="3124200" y="6248400"/>
            <a:ext cx="2895600" cy="457200"/>
          </a:xfrm>
        </p:spPr>
        <p:txBody>
          <a:bodyPr/>
          <a:lstStyle>
            <a:lvl1pPr>
              <a:defRPr/>
            </a:lvl1pPr>
          </a:lstStyle>
          <a:p>
            <a:endParaRPr lang="en-US"/>
          </a:p>
        </p:txBody>
      </p:sp>
      <p:sp>
        <p:nvSpPr>
          <p:cNvPr id="7" name="Plassholder for lysbildenummer 6"/>
          <p:cNvSpPr>
            <a:spLocks noGrp="1"/>
          </p:cNvSpPr>
          <p:nvPr>
            <p:ph type="sldNum" sz="quarter" idx="12"/>
          </p:nvPr>
        </p:nvSpPr>
        <p:spPr>
          <a:xfrm>
            <a:off x="6553200" y="6248400"/>
            <a:ext cx="1905000" cy="457200"/>
          </a:xfrm>
        </p:spPr>
        <p:txBody>
          <a:bodyPr/>
          <a:lstStyle>
            <a:lvl1pPr>
              <a:defRPr/>
            </a:lvl1pPr>
          </a:lstStyle>
          <a:p>
            <a:fld id="{82AF8F07-EB94-4FFE-AE21-F9C40A762E5D}" type="slidenum">
              <a:rPr lang="en-US"/>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tel og innhold">
    <p:spTree>
      <p:nvGrpSpPr>
        <p:cNvPr id="1" name=""/>
        <p:cNvGrpSpPr/>
        <p:nvPr/>
      </p:nvGrpSpPr>
      <p:grpSpPr>
        <a:xfrm>
          <a:off x="0" y="0"/>
          <a:ext cx="0" cy="0"/>
          <a:chOff x="0" y="0"/>
          <a:chExt cx="0" cy="0"/>
        </a:xfrm>
      </p:grpSpPr>
      <p:sp>
        <p:nvSpPr>
          <p:cNvPr id="2" name="Tittel 1"/>
          <p:cNvSpPr>
            <a:spLocks noGrp="1"/>
          </p:cNvSpPr>
          <p:nvPr>
            <p:ph type="title"/>
          </p:nvPr>
        </p:nvSpPr>
        <p:spPr/>
        <p:txBody>
          <a:bodyPr/>
          <a:lstStyle/>
          <a:p>
            <a:r>
              <a:rPr lang="nb-NO" smtClean="0"/>
              <a:t>Klikk for å redigere tittelstil</a:t>
            </a:r>
            <a:endParaRPr lang="nb-NO"/>
          </a:p>
        </p:txBody>
      </p:sp>
      <p:sp>
        <p:nvSpPr>
          <p:cNvPr id="3" name="Plassholder for innhold 2"/>
          <p:cNvSpPr>
            <a:spLocks noGrp="1"/>
          </p:cNvSpPr>
          <p:nvPr>
            <p:ph idx="1"/>
          </p:nvPr>
        </p:nvSpPr>
        <p:spPr/>
        <p:txBody>
          <a:bodyPr/>
          <a:lstStyle/>
          <a:p>
            <a:pPr lvl="0"/>
            <a:r>
              <a:rPr lang="nb-NO" smtClean="0"/>
              <a:t>Klikk for å redigere tekststiler i malen</a:t>
            </a:r>
          </a:p>
          <a:p>
            <a:pPr lvl="1"/>
            <a:r>
              <a:rPr lang="nb-NO" smtClean="0"/>
              <a:t>Andre nivå</a:t>
            </a:r>
          </a:p>
          <a:p>
            <a:pPr lvl="2"/>
            <a:r>
              <a:rPr lang="nb-NO" smtClean="0"/>
              <a:t>Tredje nivå</a:t>
            </a:r>
          </a:p>
          <a:p>
            <a:pPr lvl="3"/>
            <a:r>
              <a:rPr lang="nb-NO" smtClean="0"/>
              <a:t>Fjerde nivå</a:t>
            </a:r>
          </a:p>
          <a:p>
            <a:pPr lvl="4"/>
            <a:r>
              <a:rPr lang="nb-NO" smtClean="0"/>
              <a:t>Femte nivå</a:t>
            </a:r>
            <a:endParaRPr lang="nb-NO"/>
          </a:p>
        </p:txBody>
      </p:sp>
      <p:sp>
        <p:nvSpPr>
          <p:cNvPr id="4" name="Plassholder for dato 3"/>
          <p:cNvSpPr>
            <a:spLocks noGrp="1"/>
          </p:cNvSpPr>
          <p:nvPr>
            <p:ph type="dt" sz="half" idx="10"/>
          </p:nvPr>
        </p:nvSpPr>
        <p:spPr/>
        <p:txBody>
          <a:bodyPr/>
          <a:lstStyle>
            <a:lvl1pPr>
              <a:defRPr/>
            </a:lvl1pPr>
          </a:lstStyle>
          <a:p>
            <a:endParaRPr lang="en-US"/>
          </a:p>
        </p:txBody>
      </p:sp>
      <p:sp>
        <p:nvSpPr>
          <p:cNvPr id="5" name="Plassholder for bunntekst 4"/>
          <p:cNvSpPr>
            <a:spLocks noGrp="1"/>
          </p:cNvSpPr>
          <p:nvPr>
            <p:ph type="ftr" sz="quarter" idx="11"/>
          </p:nvPr>
        </p:nvSpPr>
        <p:spPr/>
        <p:txBody>
          <a:bodyPr/>
          <a:lstStyle>
            <a:lvl1pPr>
              <a:defRPr/>
            </a:lvl1pPr>
          </a:lstStyle>
          <a:p>
            <a:endParaRPr lang="en-US"/>
          </a:p>
        </p:txBody>
      </p:sp>
      <p:sp>
        <p:nvSpPr>
          <p:cNvPr id="6" name="Plassholder for lysbildenummer 5"/>
          <p:cNvSpPr>
            <a:spLocks noGrp="1"/>
          </p:cNvSpPr>
          <p:nvPr>
            <p:ph type="sldNum" sz="quarter" idx="12"/>
          </p:nvPr>
        </p:nvSpPr>
        <p:spPr/>
        <p:txBody>
          <a:bodyPr/>
          <a:lstStyle>
            <a:lvl1pPr>
              <a:defRPr/>
            </a:lvl1pPr>
          </a:lstStyle>
          <a:p>
            <a:fld id="{D0333A29-1C6A-4330-8C52-03FBA6EE9B14}" type="slidenum">
              <a:rPr lang="en-US"/>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Inndelingsoverskrift">
    <p:spTree>
      <p:nvGrpSpPr>
        <p:cNvPr id="1" name=""/>
        <p:cNvGrpSpPr/>
        <p:nvPr/>
      </p:nvGrpSpPr>
      <p:grpSpPr>
        <a:xfrm>
          <a:off x="0" y="0"/>
          <a:ext cx="0" cy="0"/>
          <a:chOff x="0" y="0"/>
          <a:chExt cx="0" cy="0"/>
        </a:xfrm>
      </p:grpSpPr>
      <p:sp>
        <p:nvSpPr>
          <p:cNvPr id="2" name="Tittel 1"/>
          <p:cNvSpPr>
            <a:spLocks noGrp="1"/>
          </p:cNvSpPr>
          <p:nvPr>
            <p:ph type="title"/>
          </p:nvPr>
        </p:nvSpPr>
        <p:spPr>
          <a:xfrm>
            <a:off x="722313" y="4406900"/>
            <a:ext cx="7772400" cy="1362075"/>
          </a:xfrm>
        </p:spPr>
        <p:txBody>
          <a:bodyPr anchor="t"/>
          <a:lstStyle>
            <a:lvl1pPr algn="l">
              <a:defRPr sz="4000" b="1" cap="all"/>
            </a:lvl1pPr>
          </a:lstStyle>
          <a:p>
            <a:r>
              <a:rPr lang="nb-NO" smtClean="0"/>
              <a:t>Klikk for å redigere tittelstil</a:t>
            </a:r>
            <a:endParaRPr lang="nb-NO"/>
          </a:p>
        </p:txBody>
      </p:sp>
      <p:sp>
        <p:nvSpPr>
          <p:cNvPr id="3" name="Plassholder for tekst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nb-NO" smtClean="0"/>
              <a:t>Klikk for å redigere tekststiler i malen</a:t>
            </a:r>
          </a:p>
        </p:txBody>
      </p:sp>
      <p:sp>
        <p:nvSpPr>
          <p:cNvPr id="4" name="Plassholder for dato 3"/>
          <p:cNvSpPr>
            <a:spLocks noGrp="1"/>
          </p:cNvSpPr>
          <p:nvPr>
            <p:ph type="dt" sz="half" idx="10"/>
          </p:nvPr>
        </p:nvSpPr>
        <p:spPr/>
        <p:txBody>
          <a:bodyPr/>
          <a:lstStyle>
            <a:lvl1pPr>
              <a:defRPr/>
            </a:lvl1pPr>
          </a:lstStyle>
          <a:p>
            <a:endParaRPr lang="en-US"/>
          </a:p>
        </p:txBody>
      </p:sp>
      <p:sp>
        <p:nvSpPr>
          <p:cNvPr id="5" name="Plassholder for bunntekst 4"/>
          <p:cNvSpPr>
            <a:spLocks noGrp="1"/>
          </p:cNvSpPr>
          <p:nvPr>
            <p:ph type="ftr" sz="quarter" idx="11"/>
          </p:nvPr>
        </p:nvSpPr>
        <p:spPr/>
        <p:txBody>
          <a:bodyPr/>
          <a:lstStyle>
            <a:lvl1pPr>
              <a:defRPr/>
            </a:lvl1pPr>
          </a:lstStyle>
          <a:p>
            <a:endParaRPr lang="en-US"/>
          </a:p>
        </p:txBody>
      </p:sp>
      <p:sp>
        <p:nvSpPr>
          <p:cNvPr id="6" name="Plassholder for lysbildenummer 5"/>
          <p:cNvSpPr>
            <a:spLocks noGrp="1"/>
          </p:cNvSpPr>
          <p:nvPr>
            <p:ph type="sldNum" sz="quarter" idx="12"/>
          </p:nvPr>
        </p:nvSpPr>
        <p:spPr/>
        <p:txBody>
          <a:bodyPr/>
          <a:lstStyle>
            <a:lvl1pPr>
              <a:defRPr/>
            </a:lvl1pPr>
          </a:lstStyle>
          <a:p>
            <a:fld id="{E323EC2B-DECC-4216-B08F-A404899E74FA}" type="slidenum">
              <a:rPr lang="en-US"/>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o innholdsdeler">
    <p:spTree>
      <p:nvGrpSpPr>
        <p:cNvPr id="1" name=""/>
        <p:cNvGrpSpPr/>
        <p:nvPr/>
      </p:nvGrpSpPr>
      <p:grpSpPr>
        <a:xfrm>
          <a:off x="0" y="0"/>
          <a:ext cx="0" cy="0"/>
          <a:chOff x="0" y="0"/>
          <a:chExt cx="0" cy="0"/>
        </a:xfrm>
      </p:grpSpPr>
      <p:sp>
        <p:nvSpPr>
          <p:cNvPr id="2" name="Tittel 1"/>
          <p:cNvSpPr>
            <a:spLocks noGrp="1"/>
          </p:cNvSpPr>
          <p:nvPr>
            <p:ph type="title"/>
          </p:nvPr>
        </p:nvSpPr>
        <p:spPr/>
        <p:txBody>
          <a:bodyPr/>
          <a:lstStyle/>
          <a:p>
            <a:r>
              <a:rPr lang="nb-NO" smtClean="0"/>
              <a:t>Klikk for å redigere tittelstil</a:t>
            </a:r>
            <a:endParaRPr lang="nb-NO"/>
          </a:p>
        </p:txBody>
      </p:sp>
      <p:sp>
        <p:nvSpPr>
          <p:cNvPr id="3" name="Plassholder for innhold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nb-NO" smtClean="0"/>
              <a:t>Klikk for å redigere tekststiler i malen</a:t>
            </a:r>
          </a:p>
          <a:p>
            <a:pPr lvl="1"/>
            <a:r>
              <a:rPr lang="nb-NO" smtClean="0"/>
              <a:t>Andre nivå</a:t>
            </a:r>
          </a:p>
          <a:p>
            <a:pPr lvl="2"/>
            <a:r>
              <a:rPr lang="nb-NO" smtClean="0"/>
              <a:t>Tredje nivå</a:t>
            </a:r>
          </a:p>
          <a:p>
            <a:pPr lvl="3"/>
            <a:r>
              <a:rPr lang="nb-NO" smtClean="0"/>
              <a:t>Fjerde nivå</a:t>
            </a:r>
          </a:p>
          <a:p>
            <a:pPr lvl="4"/>
            <a:r>
              <a:rPr lang="nb-NO" smtClean="0"/>
              <a:t>Femte nivå</a:t>
            </a:r>
            <a:endParaRPr lang="nb-NO"/>
          </a:p>
        </p:txBody>
      </p:sp>
      <p:sp>
        <p:nvSpPr>
          <p:cNvPr id="4" name="Plassholder for innhold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nb-NO" smtClean="0"/>
              <a:t>Klikk for å redigere tekststiler i malen</a:t>
            </a:r>
          </a:p>
          <a:p>
            <a:pPr lvl="1"/>
            <a:r>
              <a:rPr lang="nb-NO" smtClean="0"/>
              <a:t>Andre nivå</a:t>
            </a:r>
          </a:p>
          <a:p>
            <a:pPr lvl="2"/>
            <a:r>
              <a:rPr lang="nb-NO" smtClean="0"/>
              <a:t>Tredje nivå</a:t>
            </a:r>
          </a:p>
          <a:p>
            <a:pPr lvl="3"/>
            <a:r>
              <a:rPr lang="nb-NO" smtClean="0"/>
              <a:t>Fjerde nivå</a:t>
            </a:r>
          </a:p>
          <a:p>
            <a:pPr lvl="4"/>
            <a:r>
              <a:rPr lang="nb-NO" smtClean="0"/>
              <a:t>Femte nivå</a:t>
            </a:r>
            <a:endParaRPr lang="nb-NO"/>
          </a:p>
        </p:txBody>
      </p:sp>
      <p:sp>
        <p:nvSpPr>
          <p:cNvPr id="5" name="Plassholder for dato 4"/>
          <p:cNvSpPr>
            <a:spLocks noGrp="1"/>
          </p:cNvSpPr>
          <p:nvPr>
            <p:ph type="dt" sz="half" idx="10"/>
          </p:nvPr>
        </p:nvSpPr>
        <p:spPr/>
        <p:txBody>
          <a:bodyPr/>
          <a:lstStyle>
            <a:lvl1pPr>
              <a:defRPr/>
            </a:lvl1pPr>
          </a:lstStyle>
          <a:p>
            <a:endParaRPr lang="en-US"/>
          </a:p>
        </p:txBody>
      </p:sp>
      <p:sp>
        <p:nvSpPr>
          <p:cNvPr id="6" name="Plassholder for bunntekst 5"/>
          <p:cNvSpPr>
            <a:spLocks noGrp="1"/>
          </p:cNvSpPr>
          <p:nvPr>
            <p:ph type="ftr" sz="quarter" idx="11"/>
          </p:nvPr>
        </p:nvSpPr>
        <p:spPr/>
        <p:txBody>
          <a:bodyPr/>
          <a:lstStyle>
            <a:lvl1pPr>
              <a:defRPr/>
            </a:lvl1pPr>
          </a:lstStyle>
          <a:p>
            <a:endParaRPr lang="en-US"/>
          </a:p>
        </p:txBody>
      </p:sp>
      <p:sp>
        <p:nvSpPr>
          <p:cNvPr id="7" name="Plassholder for lysbildenummer 6"/>
          <p:cNvSpPr>
            <a:spLocks noGrp="1"/>
          </p:cNvSpPr>
          <p:nvPr>
            <p:ph type="sldNum" sz="quarter" idx="12"/>
          </p:nvPr>
        </p:nvSpPr>
        <p:spPr/>
        <p:txBody>
          <a:bodyPr/>
          <a:lstStyle>
            <a:lvl1pPr>
              <a:defRPr/>
            </a:lvl1pPr>
          </a:lstStyle>
          <a:p>
            <a:fld id="{168DB26D-44E3-4205-A20A-48A9601BE8A8}" type="slidenum">
              <a:rPr lang="en-US"/>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Sammenligning">
    <p:spTree>
      <p:nvGrpSpPr>
        <p:cNvPr id="1" name=""/>
        <p:cNvGrpSpPr/>
        <p:nvPr/>
      </p:nvGrpSpPr>
      <p:grpSpPr>
        <a:xfrm>
          <a:off x="0" y="0"/>
          <a:ext cx="0" cy="0"/>
          <a:chOff x="0" y="0"/>
          <a:chExt cx="0" cy="0"/>
        </a:xfrm>
      </p:grpSpPr>
      <p:sp>
        <p:nvSpPr>
          <p:cNvPr id="2" name="Tittel 1"/>
          <p:cNvSpPr>
            <a:spLocks noGrp="1"/>
          </p:cNvSpPr>
          <p:nvPr>
            <p:ph type="title"/>
          </p:nvPr>
        </p:nvSpPr>
        <p:spPr>
          <a:xfrm>
            <a:off x="457200" y="274638"/>
            <a:ext cx="8229600" cy="1143000"/>
          </a:xfrm>
        </p:spPr>
        <p:txBody>
          <a:bodyPr/>
          <a:lstStyle>
            <a:lvl1pPr>
              <a:defRPr/>
            </a:lvl1pPr>
          </a:lstStyle>
          <a:p>
            <a:r>
              <a:rPr lang="nb-NO" smtClean="0"/>
              <a:t>Klikk for å redigere tittelstil</a:t>
            </a:r>
            <a:endParaRPr lang="nb-NO"/>
          </a:p>
        </p:txBody>
      </p:sp>
      <p:sp>
        <p:nvSpPr>
          <p:cNvPr id="3" name="Plassholder for tekst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b-NO" smtClean="0"/>
              <a:t>Klikk for å redigere tekststiler i malen</a:t>
            </a:r>
          </a:p>
        </p:txBody>
      </p:sp>
      <p:sp>
        <p:nvSpPr>
          <p:cNvPr id="4" name="Plassholder for innhold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nb-NO" smtClean="0"/>
              <a:t>Klikk for å redigere tekststiler i malen</a:t>
            </a:r>
          </a:p>
          <a:p>
            <a:pPr lvl="1"/>
            <a:r>
              <a:rPr lang="nb-NO" smtClean="0"/>
              <a:t>Andre nivå</a:t>
            </a:r>
          </a:p>
          <a:p>
            <a:pPr lvl="2"/>
            <a:r>
              <a:rPr lang="nb-NO" smtClean="0"/>
              <a:t>Tredje nivå</a:t>
            </a:r>
          </a:p>
          <a:p>
            <a:pPr lvl="3"/>
            <a:r>
              <a:rPr lang="nb-NO" smtClean="0"/>
              <a:t>Fjerde nivå</a:t>
            </a:r>
          </a:p>
          <a:p>
            <a:pPr lvl="4"/>
            <a:r>
              <a:rPr lang="nb-NO" smtClean="0"/>
              <a:t>Femte nivå</a:t>
            </a:r>
            <a:endParaRPr lang="nb-NO"/>
          </a:p>
        </p:txBody>
      </p:sp>
      <p:sp>
        <p:nvSpPr>
          <p:cNvPr id="5" name="Plassholder for tekst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b-NO" smtClean="0"/>
              <a:t>Klikk for å redigere tekststiler i malen</a:t>
            </a:r>
          </a:p>
        </p:txBody>
      </p:sp>
      <p:sp>
        <p:nvSpPr>
          <p:cNvPr id="6" name="Plassholder for innhold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nb-NO" smtClean="0"/>
              <a:t>Klikk for å redigere tekststiler i malen</a:t>
            </a:r>
          </a:p>
          <a:p>
            <a:pPr lvl="1"/>
            <a:r>
              <a:rPr lang="nb-NO" smtClean="0"/>
              <a:t>Andre nivå</a:t>
            </a:r>
          </a:p>
          <a:p>
            <a:pPr lvl="2"/>
            <a:r>
              <a:rPr lang="nb-NO" smtClean="0"/>
              <a:t>Tredje nivå</a:t>
            </a:r>
          </a:p>
          <a:p>
            <a:pPr lvl="3"/>
            <a:r>
              <a:rPr lang="nb-NO" smtClean="0"/>
              <a:t>Fjerde nivå</a:t>
            </a:r>
          </a:p>
          <a:p>
            <a:pPr lvl="4"/>
            <a:r>
              <a:rPr lang="nb-NO" smtClean="0"/>
              <a:t>Femte nivå</a:t>
            </a:r>
            <a:endParaRPr lang="nb-NO"/>
          </a:p>
        </p:txBody>
      </p:sp>
      <p:sp>
        <p:nvSpPr>
          <p:cNvPr id="7" name="Plassholder for dato 6"/>
          <p:cNvSpPr>
            <a:spLocks noGrp="1"/>
          </p:cNvSpPr>
          <p:nvPr>
            <p:ph type="dt" sz="half" idx="10"/>
          </p:nvPr>
        </p:nvSpPr>
        <p:spPr/>
        <p:txBody>
          <a:bodyPr/>
          <a:lstStyle>
            <a:lvl1pPr>
              <a:defRPr/>
            </a:lvl1pPr>
          </a:lstStyle>
          <a:p>
            <a:endParaRPr lang="en-US"/>
          </a:p>
        </p:txBody>
      </p:sp>
      <p:sp>
        <p:nvSpPr>
          <p:cNvPr id="8" name="Plassholder for bunntekst 7"/>
          <p:cNvSpPr>
            <a:spLocks noGrp="1"/>
          </p:cNvSpPr>
          <p:nvPr>
            <p:ph type="ftr" sz="quarter" idx="11"/>
          </p:nvPr>
        </p:nvSpPr>
        <p:spPr/>
        <p:txBody>
          <a:bodyPr/>
          <a:lstStyle>
            <a:lvl1pPr>
              <a:defRPr/>
            </a:lvl1pPr>
          </a:lstStyle>
          <a:p>
            <a:endParaRPr lang="en-US"/>
          </a:p>
        </p:txBody>
      </p:sp>
      <p:sp>
        <p:nvSpPr>
          <p:cNvPr id="9" name="Plassholder for lysbildenummer 8"/>
          <p:cNvSpPr>
            <a:spLocks noGrp="1"/>
          </p:cNvSpPr>
          <p:nvPr>
            <p:ph type="sldNum" sz="quarter" idx="12"/>
          </p:nvPr>
        </p:nvSpPr>
        <p:spPr/>
        <p:txBody>
          <a:bodyPr/>
          <a:lstStyle>
            <a:lvl1pPr>
              <a:defRPr/>
            </a:lvl1pPr>
          </a:lstStyle>
          <a:p>
            <a:fld id="{1A9AB60B-EFBE-4B54-ABC2-E805EBE231CF}" type="slidenum">
              <a:rPr lang="en-US"/>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Bare tittel">
    <p:spTree>
      <p:nvGrpSpPr>
        <p:cNvPr id="1" name=""/>
        <p:cNvGrpSpPr/>
        <p:nvPr/>
      </p:nvGrpSpPr>
      <p:grpSpPr>
        <a:xfrm>
          <a:off x="0" y="0"/>
          <a:ext cx="0" cy="0"/>
          <a:chOff x="0" y="0"/>
          <a:chExt cx="0" cy="0"/>
        </a:xfrm>
      </p:grpSpPr>
      <p:sp>
        <p:nvSpPr>
          <p:cNvPr id="2" name="Tittel 1"/>
          <p:cNvSpPr>
            <a:spLocks noGrp="1"/>
          </p:cNvSpPr>
          <p:nvPr>
            <p:ph type="title"/>
          </p:nvPr>
        </p:nvSpPr>
        <p:spPr/>
        <p:txBody>
          <a:bodyPr/>
          <a:lstStyle/>
          <a:p>
            <a:r>
              <a:rPr lang="nb-NO" smtClean="0"/>
              <a:t>Klikk for å redigere tittelstil</a:t>
            </a:r>
            <a:endParaRPr lang="nb-NO"/>
          </a:p>
        </p:txBody>
      </p:sp>
      <p:sp>
        <p:nvSpPr>
          <p:cNvPr id="3" name="Plassholder for dato 2"/>
          <p:cNvSpPr>
            <a:spLocks noGrp="1"/>
          </p:cNvSpPr>
          <p:nvPr>
            <p:ph type="dt" sz="half" idx="10"/>
          </p:nvPr>
        </p:nvSpPr>
        <p:spPr/>
        <p:txBody>
          <a:bodyPr/>
          <a:lstStyle>
            <a:lvl1pPr>
              <a:defRPr/>
            </a:lvl1pPr>
          </a:lstStyle>
          <a:p>
            <a:endParaRPr lang="en-US"/>
          </a:p>
        </p:txBody>
      </p:sp>
      <p:sp>
        <p:nvSpPr>
          <p:cNvPr id="4" name="Plassholder for bunntekst 3"/>
          <p:cNvSpPr>
            <a:spLocks noGrp="1"/>
          </p:cNvSpPr>
          <p:nvPr>
            <p:ph type="ftr" sz="quarter" idx="11"/>
          </p:nvPr>
        </p:nvSpPr>
        <p:spPr/>
        <p:txBody>
          <a:bodyPr/>
          <a:lstStyle>
            <a:lvl1pPr>
              <a:defRPr/>
            </a:lvl1pPr>
          </a:lstStyle>
          <a:p>
            <a:endParaRPr lang="en-US"/>
          </a:p>
        </p:txBody>
      </p:sp>
      <p:sp>
        <p:nvSpPr>
          <p:cNvPr id="5" name="Plassholder for lysbildenummer 4"/>
          <p:cNvSpPr>
            <a:spLocks noGrp="1"/>
          </p:cNvSpPr>
          <p:nvPr>
            <p:ph type="sldNum" sz="quarter" idx="12"/>
          </p:nvPr>
        </p:nvSpPr>
        <p:spPr/>
        <p:txBody>
          <a:bodyPr/>
          <a:lstStyle>
            <a:lvl1pPr>
              <a:defRPr/>
            </a:lvl1pPr>
          </a:lstStyle>
          <a:p>
            <a:fld id="{E3FEC3EA-89A7-44AD-8111-D061072CDDED}" type="slidenum">
              <a:rPr lang="en-US"/>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Tomt">
    <p:spTree>
      <p:nvGrpSpPr>
        <p:cNvPr id="1" name=""/>
        <p:cNvGrpSpPr/>
        <p:nvPr/>
      </p:nvGrpSpPr>
      <p:grpSpPr>
        <a:xfrm>
          <a:off x="0" y="0"/>
          <a:ext cx="0" cy="0"/>
          <a:chOff x="0" y="0"/>
          <a:chExt cx="0" cy="0"/>
        </a:xfrm>
      </p:grpSpPr>
      <p:sp>
        <p:nvSpPr>
          <p:cNvPr id="2" name="Plassholder for dato 1"/>
          <p:cNvSpPr>
            <a:spLocks noGrp="1"/>
          </p:cNvSpPr>
          <p:nvPr>
            <p:ph type="dt" sz="half" idx="10"/>
          </p:nvPr>
        </p:nvSpPr>
        <p:spPr/>
        <p:txBody>
          <a:bodyPr/>
          <a:lstStyle>
            <a:lvl1pPr>
              <a:defRPr/>
            </a:lvl1pPr>
          </a:lstStyle>
          <a:p>
            <a:endParaRPr lang="en-US"/>
          </a:p>
        </p:txBody>
      </p:sp>
      <p:sp>
        <p:nvSpPr>
          <p:cNvPr id="3" name="Plassholder for bunntekst 2"/>
          <p:cNvSpPr>
            <a:spLocks noGrp="1"/>
          </p:cNvSpPr>
          <p:nvPr>
            <p:ph type="ftr" sz="quarter" idx="11"/>
          </p:nvPr>
        </p:nvSpPr>
        <p:spPr/>
        <p:txBody>
          <a:bodyPr/>
          <a:lstStyle>
            <a:lvl1pPr>
              <a:defRPr/>
            </a:lvl1pPr>
          </a:lstStyle>
          <a:p>
            <a:endParaRPr lang="en-US"/>
          </a:p>
        </p:txBody>
      </p:sp>
      <p:sp>
        <p:nvSpPr>
          <p:cNvPr id="4" name="Plassholder for lysbildenummer 3"/>
          <p:cNvSpPr>
            <a:spLocks noGrp="1"/>
          </p:cNvSpPr>
          <p:nvPr>
            <p:ph type="sldNum" sz="quarter" idx="12"/>
          </p:nvPr>
        </p:nvSpPr>
        <p:spPr/>
        <p:txBody>
          <a:bodyPr/>
          <a:lstStyle>
            <a:lvl1pPr>
              <a:defRPr/>
            </a:lvl1pPr>
          </a:lstStyle>
          <a:p>
            <a:fld id="{B9972C29-91E7-4943-AF4F-280AD29EA326}" type="slidenum">
              <a:rPr lang="en-US"/>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nhold med tekst">
    <p:spTree>
      <p:nvGrpSpPr>
        <p:cNvPr id="1" name=""/>
        <p:cNvGrpSpPr/>
        <p:nvPr/>
      </p:nvGrpSpPr>
      <p:grpSpPr>
        <a:xfrm>
          <a:off x="0" y="0"/>
          <a:ext cx="0" cy="0"/>
          <a:chOff x="0" y="0"/>
          <a:chExt cx="0" cy="0"/>
        </a:xfrm>
      </p:grpSpPr>
      <p:sp>
        <p:nvSpPr>
          <p:cNvPr id="2" name="Tittel 1"/>
          <p:cNvSpPr>
            <a:spLocks noGrp="1"/>
          </p:cNvSpPr>
          <p:nvPr>
            <p:ph type="title"/>
          </p:nvPr>
        </p:nvSpPr>
        <p:spPr>
          <a:xfrm>
            <a:off x="457200" y="273050"/>
            <a:ext cx="3008313" cy="1162050"/>
          </a:xfrm>
        </p:spPr>
        <p:txBody>
          <a:bodyPr anchor="b"/>
          <a:lstStyle>
            <a:lvl1pPr algn="l">
              <a:defRPr sz="2000" b="1"/>
            </a:lvl1pPr>
          </a:lstStyle>
          <a:p>
            <a:r>
              <a:rPr lang="nb-NO" smtClean="0"/>
              <a:t>Klikk for å redigere tittelstil</a:t>
            </a:r>
            <a:endParaRPr lang="nb-NO"/>
          </a:p>
        </p:txBody>
      </p:sp>
      <p:sp>
        <p:nvSpPr>
          <p:cNvPr id="3" name="Plassholder for innhold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nb-NO" smtClean="0"/>
              <a:t>Klikk for å redigere tekststiler i malen</a:t>
            </a:r>
          </a:p>
          <a:p>
            <a:pPr lvl="1"/>
            <a:r>
              <a:rPr lang="nb-NO" smtClean="0"/>
              <a:t>Andre nivå</a:t>
            </a:r>
          </a:p>
          <a:p>
            <a:pPr lvl="2"/>
            <a:r>
              <a:rPr lang="nb-NO" smtClean="0"/>
              <a:t>Tredje nivå</a:t>
            </a:r>
          </a:p>
          <a:p>
            <a:pPr lvl="3"/>
            <a:r>
              <a:rPr lang="nb-NO" smtClean="0"/>
              <a:t>Fjerde nivå</a:t>
            </a:r>
          </a:p>
          <a:p>
            <a:pPr lvl="4"/>
            <a:r>
              <a:rPr lang="nb-NO" smtClean="0"/>
              <a:t>Femte nivå</a:t>
            </a:r>
            <a:endParaRPr lang="nb-NO"/>
          </a:p>
        </p:txBody>
      </p:sp>
      <p:sp>
        <p:nvSpPr>
          <p:cNvPr id="4" name="Plassholder for tekst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nb-NO" smtClean="0"/>
              <a:t>Klikk for å redigere tekststiler i malen</a:t>
            </a:r>
          </a:p>
        </p:txBody>
      </p:sp>
      <p:sp>
        <p:nvSpPr>
          <p:cNvPr id="5" name="Plassholder for dato 4"/>
          <p:cNvSpPr>
            <a:spLocks noGrp="1"/>
          </p:cNvSpPr>
          <p:nvPr>
            <p:ph type="dt" sz="half" idx="10"/>
          </p:nvPr>
        </p:nvSpPr>
        <p:spPr/>
        <p:txBody>
          <a:bodyPr/>
          <a:lstStyle>
            <a:lvl1pPr>
              <a:defRPr/>
            </a:lvl1pPr>
          </a:lstStyle>
          <a:p>
            <a:endParaRPr lang="en-US"/>
          </a:p>
        </p:txBody>
      </p:sp>
      <p:sp>
        <p:nvSpPr>
          <p:cNvPr id="6" name="Plassholder for bunntekst 5"/>
          <p:cNvSpPr>
            <a:spLocks noGrp="1"/>
          </p:cNvSpPr>
          <p:nvPr>
            <p:ph type="ftr" sz="quarter" idx="11"/>
          </p:nvPr>
        </p:nvSpPr>
        <p:spPr/>
        <p:txBody>
          <a:bodyPr/>
          <a:lstStyle>
            <a:lvl1pPr>
              <a:defRPr/>
            </a:lvl1pPr>
          </a:lstStyle>
          <a:p>
            <a:endParaRPr lang="en-US"/>
          </a:p>
        </p:txBody>
      </p:sp>
      <p:sp>
        <p:nvSpPr>
          <p:cNvPr id="7" name="Plassholder for lysbildenummer 6"/>
          <p:cNvSpPr>
            <a:spLocks noGrp="1"/>
          </p:cNvSpPr>
          <p:nvPr>
            <p:ph type="sldNum" sz="quarter" idx="12"/>
          </p:nvPr>
        </p:nvSpPr>
        <p:spPr/>
        <p:txBody>
          <a:bodyPr/>
          <a:lstStyle>
            <a:lvl1pPr>
              <a:defRPr/>
            </a:lvl1pPr>
          </a:lstStyle>
          <a:p>
            <a:fld id="{C8FCEA83-B42E-4E41-8AD5-CB87FD5EC37A}" type="slidenum">
              <a:rPr lang="en-US"/>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ilde med tekst">
    <p:spTree>
      <p:nvGrpSpPr>
        <p:cNvPr id="1" name=""/>
        <p:cNvGrpSpPr/>
        <p:nvPr/>
      </p:nvGrpSpPr>
      <p:grpSpPr>
        <a:xfrm>
          <a:off x="0" y="0"/>
          <a:ext cx="0" cy="0"/>
          <a:chOff x="0" y="0"/>
          <a:chExt cx="0" cy="0"/>
        </a:xfrm>
      </p:grpSpPr>
      <p:sp>
        <p:nvSpPr>
          <p:cNvPr id="2" name="Tittel 1"/>
          <p:cNvSpPr>
            <a:spLocks noGrp="1"/>
          </p:cNvSpPr>
          <p:nvPr>
            <p:ph type="title"/>
          </p:nvPr>
        </p:nvSpPr>
        <p:spPr>
          <a:xfrm>
            <a:off x="1792288" y="4800600"/>
            <a:ext cx="5486400" cy="566738"/>
          </a:xfrm>
        </p:spPr>
        <p:txBody>
          <a:bodyPr anchor="b"/>
          <a:lstStyle>
            <a:lvl1pPr algn="l">
              <a:defRPr sz="2000" b="1"/>
            </a:lvl1pPr>
          </a:lstStyle>
          <a:p>
            <a:r>
              <a:rPr lang="nb-NO" smtClean="0"/>
              <a:t>Klikk for å redigere tittelstil</a:t>
            </a:r>
            <a:endParaRPr lang="nb-NO"/>
          </a:p>
        </p:txBody>
      </p:sp>
      <p:sp>
        <p:nvSpPr>
          <p:cNvPr id="3" name="Plassholder for bilde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nb-NO"/>
          </a:p>
        </p:txBody>
      </p:sp>
      <p:sp>
        <p:nvSpPr>
          <p:cNvPr id="4" name="Plassholder for tekst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nb-NO" smtClean="0"/>
              <a:t>Klikk for å redigere tekststiler i malen</a:t>
            </a:r>
          </a:p>
        </p:txBody>
      </p:sp>
      <p:sp>
        <p:nvSpPr>
          <p:cNvPr id="5" name="Plassholder for dato 4"/>
          <p:cNvSpPr>
            <a:spLocks noGrp="1"/>
          </p:cNvSpPr>
          <p:nvPr>
            <p:ph type="dt" sz="half" idx="10"/>
          </p:nvPr>
        </p:nvSpPr>
        <p:spPr/>
        <p:txBody>
          <a:bodyPr/>
          <a:lstStyle>
            <a:lvl1pPr>
              <a:defRPr/>
            </a:lvl1pPr>
          </a:lstStyle>
          <a:p>
            <a:endParaRPr lang="en-US"/>
          </a:p>
        </p:txBody>
      </p:sp>
      <p:sp>
        <p:nvSpPr>
          <p:cNvPr id="6" name="Plassholder for bunntekst 5"/>
          <p:cNvSpPr>
            <a:spLocks noGrp="1"/>
          </p:cNvSpPr>
          <p:nvPr>
            <p:ph type="ftr" sz="quarter" idx="11"/>
          </p:nvPr>
        </p:nvSpPr>
        <p:spPr/>
        <p:txBody>
          <a:bodyPr/>
          <a:lstStyle>
            <a:lvl1pPr>
              <a:defRPr/>
            </a:lvl1pPr>
          </a:lstStyle>
          <a:p>
            <a:endParaRPr lang="en-US"/>
          </a:p>
        </p:txBody>
      </p:sp>
      <p:sp>
        <p:nvSpPr>
          <p:cNvPr id="7" name="Plassholder for lysbildenummer 6"/>
          <p:cNvSpPr>
            <a:spLocks noGrp="1"/>
          </p:cNvSpPr>
          <p:nvPr>
            <p:ph type="sldNum" sz="quarter" idx="12"/>
          </p:nvPr>
        </p:nvSpPr>
        <p:spPr/>
        <p:txBody>
          <a:bodyPr/>
          <a:lstStyle>
            <a:lvl1pPr>
              <a:defRPr/>
            </a:lvl1pPr>
          </a:lstStyle>
          <a:p>
            <a:fld id="{6D1F90EB-F56C-4D5E-86DC-899FB372C23C}" type="slidenum">
              <a:rPr lang="en-US"/>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85800" y="609600"/>
            <a:ext cx="7772400" cy="11430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685800" y="1981200"/>
            <a:ext cx="7772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4"/>
          <p:cNvSpPr>
            <a:spLocks noGrp="1" noChangeArrowheads="1"/>
          </p:cNvSpPr>
          <p:nvPr>
            <p:ph type="dt" sz="half" idx="2"/>
          </p:nvPr>
        </p:nvSpPr>
        <p:spPr bwMode="auto">
          <a:xfrm>
            <a:off x="6858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vl1pPr>
          </a:lstStyle>
          <a:p>
            <a:endParaRPr lang="en-US"/>
          </a:p>
        </p:txBody>
      </p:sp>
      <p:sp>
        <p:nvSpPr>
          <p:cNvPr id="1029" name="Rectangle 5"/>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vl1pPr>
          </a:lstStyle>
          <a:p>
            <a:endParaRPr lang="en-US"/>
          </a:p>
        </p:txBody>
      </p:sp>
      <p:sp>
        <p:nvSpPr>
          <p:cNvPr id="1030" name="Rectangle 6"/>
          <p:cNvSpPr>
            <a:spLocks noGrp="1" noChangeArrowheads="1"/>
          </p:cNvSpPr>
          <p:nvPr>
            <p:ph type="sldNum" sz="quarter" idx="4"/>
          </p:nvPr>
        </p:nvSpPr>
        <p:spPr bwMode="auto">
          <a:xfrm>
            <a:off x="65532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vl1pPr>
          </a:lstStyle>
          <a:p>
            <a:fld id="{6B41F01D-48A2-4C86-9C6F-DDECB1589ADA}" type="slidenum">
              <a:rPr lang="en-US"/>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xStyles>
    <p:title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Times New Roman" pitchFamily="18" charset="0"/>
        </a:defRPr>
      </a:lvl2pPr>
      <a:lvl3pPr algn="ctr" rtl="0" fontAlgn="base">
        <a:spcBef>
          <a:spcPct val="0"/>
        </a:spcBef>
        <a:spcAft>
          <a:spcPct val="0"/>
        </a:spcAft>
        <a:defRPr sz="4400">
          <a:solidFill>
            <a:schemeClr val="tx2"/>
          </a:solidFill>
          <a:latin typeface="Times New Roman" pitchFamily="18" charset="0"/>
        </a:defRPr>
      </a:lvl3pPr>
      <a:lvl4pPr algn="ctr" rtl="0" fontAlgn="base">
        <a:spcBef>
          <a:spcPct val="0"/>
        </a:spcBef>
        <a:spcAft>
          <a:spcPct val="0"/>
        </a:spcAft>
        <a:defRPr sz="4400">
          <a:solidFill>
            <a:schemeClr val="tx2"/>
          </a:solidFill>
          <a:latin typeface="Times New Roman" pitchFamily="18" charset="0"/>
        </a:defRPr>
      </a:lvl4pPr>
      <a:lvl5pPr algn="ctr" rtl="0" fontAlgn="base">
        <a:spcBef>
          <a:spcPct val="0"/>
        </a:spcBef>
        <a:spcAft>
          <a:spcPct val="0"/>
        </a:spcAft>
        <a:defRPr sz="4400">
          <a:solidFill>
            <a:schemeClr val="tx2"/>
          </a:solidFill>
          <a:latin typeface="Times New Roman" pitchFamily="18" charset="0"/>
        </a:defRPr>
      </a:lvl5pPr>
      <a:lvl6pPr marL="457200" algn="ctr" rtl="0" fontAlgn="base">
        <a:spcBef>
          <a:spcPct val="0"/>
        </a:spcBef>
        <a:spcAft>
          <a:spcPct val="0"/>
        </a:spcAft>
        <a:defRPr sz="4400">
          <a:solidFill>
            <a:schemeClr val="tx2"/>
          </a:solidFill>
          <a:latin typeface="Times New Roman" pitchFamily="18" charset="0"/>
        </a:defRPr>
      </a:lvl6pPr>
      <a:lvl7pPr marL="914400" algn="ctr" rtl="0" fontAlgn="base">
        <a:spcBef>
          <a:spcPct val="0"/>
        </a:spcBef>
        <a:spcAft>
          <a:spcPct val="0"/>
        </a:spcAft>
        <a:defRPr sz="4400">
          <a:solidFill>
            <a:schemeClr val="tx2"/>
          </a:solidFill>
          <a:latin typeface="Times New Roman" pitchFamily="18" charset="0"/>
        </a:defRPr>
      </a:lvl7pPr>
      <a:lvl8pPr marL="1371600" algn="ctr" rtl="0" fontAlgn="base">
        <a:spcBef>
          <a:spcPct val="0"/>
        </a:spcBef>
        <a:spcAft>
          <a:spcPct val="0"/>
        </a:spcAft>
        <a:defRPr sz="4400">
          <a:solidFill>
            <a:schemeClr val="tx2"/>
          </a:solidFill>
          <a:latin typeface="Times New Roman" pitchFamily="18" charset="0"/>
        </a:defRPr>
      </a:lvl8pPr>
      <a:lvl9pPr marL="1828800" algn="ctr" rtl="0" fontAlgn="base">
        <a:spcBef>
          <a:spcPct val="0"/>
        </a:spcBef>
        <a:spcAft>
          <a:spcPct val="0"/>
        </a:spcAft>
        <a:defRPr sz="4400">
          <a:solidFill>
            <a:schemeClr val="tx2"/>
          </a:solidFill>
          <a:latin typeface="Times New Roman" pitchFamily="18" charset="0"/>
        </a:defRPr>
      </a:lvl9pPr>
    </p:titleStyle>
    <p:body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defRPr>
      </a:lvl2pPr>
      <a:lvl3pPr marL="1143000" indent="-228600" algn="l" rtl="0" fontAlgn="base">
        <a:spcBef>
          <a:spcPct val="20000"/>
        </a:spcBef>
        <a:spcAft>
          <a:spcPct val="0"/>
        </a:spcAft>
        <a:buChar char="•"/>
        <a:defRPr sz="2400">
          <a:solidFill>
            <a:schemeClr val="tx1"/>
          </a:solidFill>
          <a:latin typeface="+mn-lt"/>
        </a:defRPr>
      </a:lvl3pPr>
      <a:lvl4pPr marL="1600200" indent="-228600" algn="l" rtl="0" fontAlgn="base">
        <a:spcBef>
          <a:spcPct val="20000"/>
        </a:spcBef>
        <a:spcAft>
          <a:spcPct val="0"/>
        </a:spcAft>
        <a:buChar char="–"/>
        <a:defRPr sz="2000">
          <a:solidFill>
            <a:schemeClr val="tx1"/>
          </a:solidFill>
          <a:latin typeface="+mn-lt"/>
        </a:defRPr>
      </a:lvl4pPr>
      <a:lvl5pPr marL="2057400" indent="-228600" algn="l" rtl="0" fontAlgn="base">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nb-N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1.xml"/><Relationship Id="rId4" Type="http://schemas.openxmlformats.org/officeDocument/2006/relationships/image" Target="../media/image13.jpeg"/></Relationships>
</file>

<file path=ppt/slides/_rels/slide16.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jpe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8" Type="http://schemas.openxmlformats.org/officeDocument/2006/relationships/image" Target="../media/image29.jpeg"/><Relationship Id="rId3" Type="http://schemas.openxmlformats.org/officeDocument/2006/relationships/image" Target="../media/image24.jpeg"/><Relationship Id="rId7" Type="http://schemas.openxmlformats.org/officeDocument/2006/relationships/image" Target="../media/image28.jpeg"/><Relationship Id="rId2" Type="http://schemas.openxmlformats.org/officeDocument/2006/relationships/notesSlide" Target="../notesSlides/notesSlide7.xml"/><Relationship Id="rId1" Type="http://schemas.openxmlformats.org/officeDocument/2006/relationships/slideLayout" Target="../slideLayouts/slideLayout12.xml"/><Relationship Id="rId6" Type="http://schemas.openxmlformats.org/officeDocument/2006/relationships/image" Target="../media/image27.jpeg"/><Relationship Id="rId5" Type="http://schemas.openxmlformats.org/officeDocument/2006/relationships/image" Target="../media/image26.jpeg"/><Relationship Id="rId4" Type="http://schemas.openxmlformats.org/officeDocument/2006/relationships/image" Target="../media/image25.jpe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8" Type="http://schemas.openxmlformats.org/officeDocument/2006/relationships/image" Target="../media/image35.jpeg"/><Relationship Id="rId3" Type="http://schemas.openxmlformats.org/officeDocument/2006/relationships/image" Target="../media/image30.jpeg"/><Relationship Id="rId7" Type="http://schemas.openxmlformats.org/officeDocument/2006/relationships/image" Target="../media/image34.jpeg"/><Relationship Id="rId2" Type="http://schemas.openxmlformats.org/officeDocument/2006/relationships/notesSlide" Target="../notesSlides/notesSlide8.xml"/><Relationship Id="rId1" Type="http://schemas.openxmlformats.org/officeDocument/2006/relationships/slideLayout" Target="../slideLayouts/slideLayout7.xml"/><Relationship Id="rId6" Type="http://schemas.openxmlformats.org/officeDocument/2006/relationships/image" Target="../media/image33.jpeg"/><Relationship Id="rId5" Type="http://schemas.openxmlformats.org/officeDocument/2006/relationships/image" Target="../media/image32.jpeg"/><Relationship Id="rId4" Type="http://schemas.openxmlformats.org/officeDocument/2006/relationships/image" Target="../media/image31.jpeg"/></Relationships>
</file>

<file path=ppt/slides/_rels/slide31.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9.xml"/><Relationship Id="rId1" Type="http://schemas.openxmlformats.org/officeDocument/2006/relationships/slideLayout" Target="../slideLayouts/slideLayout7.xml"/><Relationship Id="rId4" Type="http://schemas.openxmlformats.org/officeDocument/2006/relationships/image" Target="../media/image38.jpeg"/></Relationships>
</file>

<file path=ppt/slides/_rels/slide33.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image" Target="../media/image40.jpeg"/><Relationship Id="rId1" Type="http://schemas.openxmlformats.org/officeDocument/2006/relationships/slideLayout" Target="../slideLayouts/slideLayout1.xml"/><Relationship Id="rId6" Type="http://schemas.openxmlformats.org/officeDocument/2006/relationships/image" Target="../media/image44.jpeg"/><Relationship Id="rId5" Type="http://schemas.openxmlformats.org/officeDocument/2006/relationships/image" Target="../media/image43.jpeg"/><Relationship Id="rId4" Type="http://schemas.openxmlformats.org/officeDocument/2006/relationships/image" Target="../media/image42.jpe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notesSlide" Target="../notesSlides/notesSlide10.xml"/><Relationship Id="rId1" Type="http://schemas.openxmlformats.org/officeDocument/2006/relationships/slideLayout" Target="../slideLayouts/slideLayout13.xml"/></Relationships>
</file>

<file path=ppt/slides/_rels/slide38.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39.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2" Type="http://schemas.openxmlformats.org/officeDocument/2006/relationships/image" Target="../media/image48.jpeg"/><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image" Target="../media/image49.jpeg"/><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2" Type="http://schemas.openxmlformats.org/officeDocument/2006/relationships/image" Target="../media/image51.jpeg"/><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image" Target="../media/image52.jpeg"/><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2" Type="http://schemas.openxmlformats.org/officeDocument/2006/relationships/image" Target="../media/image54.jpeg"/><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2" Type="http://schemas.openxmlformats.org/officeDocument/2006/relationships/image" Target="../media/image55.jpeg"/><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3" Type="http://schemas.openxmlformats.org/officeDocument/2006/relationships/image" Target="../media/image56.jpeg"/><Relationship Id="rId2" Type="http://schemas.openxmlformats.org/officeDocument/2006/relationships/notesSlide" Target="../notesSlides/notesSlide13.xml"/><Relationship Id="rId1" Type="http://schemas.openxmlformats.org/officeDocument/2006/relationships/slideLayout" Target="../slideLayouts/slideLayout7.xml"/><Relationship Id="rId4" Type="http://schemas.openxmlformats.org/officeDocument/2006/relationships/image" Target="../media/image57.jpeg"/></Relationships>
</file>

<file path=ppt/slides/_rels/slide47.xml.rels><?xml version="1.0" encoding="UTF-8" standalone="yes"?>
<Relationships xmlns="http://schemas.openxmlformats.org/package/2006/relationships"><Relationship Id="rId3" Type="http://schemas.openxmlformats.org/officeDocument/2006/relationships/image" Target="../media/image58.jpeg"/><Relationship Id="rId2" Type="http://schemas.openxmlformats.org/officeDocument/2006/relationships/notesSlide" Target="../notesSlides/notesSlide14.xml"/><Relationship Id="rId1" Type="http://schemas.openxmlformats.org/officeDocument/2006/relationships/slideLayout" Target="../slideLayouts/slideLayout7.xml"/><Relationship Id="rId5" Type="http://schemas.openxmlformats.org/officeDocument/2006/relationships/image" Target="../media/image60.jpeg"/><Relationship Id="rId4" Type="http://schemas.openxmlformats.org/officeDocument/2006/relationships/image" Target="../media/image59.jpeg"/></Relationships>
</file>

<file path=ppt/slides/_rels/slide48.xml.rels><?xml version="1.0" encoding="UTF-8" standalone="yes"?>
<Relationships xmlns="http://schemas.openxmlformats.org/package/2006/relationships"><Relationship Id="rId3" Type="http://schemas.openxmlformats.org/officeDocument/2006/relationships/image" Target="../media/image61.jpeg"/><Relationship Id="rId2" Type="http://schemas.openxmlformats.org/officeDocument/2006/relationships/notesSlide" Target="../notesSlides/notesSlide15.xml"/><Relationship Id="rId1" Type="http://schemas.openxmlformats.org/officeDocument/2006/relationships/slideLayout" Target="../slideLayouts/slideLayout7.xml"/><Relationship Id="rId4" Type="http://schemas.openxmlformats.org/officeDocument/2006/relationships/image" Target="../media/image62.jpeg"/></Relationships>
</file>

<file path=ppt/slides/_rels/slide49.xml.rels><?xml version="1.0" encoding="UTF-8" standalone="yes"?>
<Relationships xmlns="http://schemas.openxmlformats.org/package/2006/relationships"><Relationship Id="rId3" Type="http://schemas.openxmlformats.org/officeDocument/2006/relationships/image" Target="../media/image64.jpeg"/><Relationship Id="rId2" Type="http://schemas.openxmlformats.org/officeDocument/2006/relationships/image" Target="../media/image63.jpe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3" Type="http://schemas.openxmlformats.org/officeDocument/2006/relationships/image" Target="../media/image65.jpeg"/><Relationship Id="rId2" Type="http://schemas.openxmlformats.org/officeDocument/2006/relationships/notesSlide" Target="../notesSlides/notesSlide16.xml"/><Relationship Id="rId1" Type="http://schemas.openxmlformats.org/officeDocument/2006/relationships/slideLayout" Target="../slideLayouts/slideLayout6.xml"/></Relationships>
</file>

<file path=ppt/slides/_rels/slide51.xml.rels><?xml version="1.0" encoding="UTF-8" standalone="yes"?>
<Relationships xmlns="http://schemas.openxmlformats.org/package/2006/relationships"><Relationship Id="rId2" Type="http://schemas.openxmlformats.org/officeDocument/2006/relationships/image" Target="../media/image66.jpeg"/><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3" Type="http://schemas.openxmlformats.org/officeDocument/2006/relationships/image" Target="../media/image67.jpeg"/><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3" Type="http://schemas.openxmlformats.org/officeDocument/2006/relationships/image" Target="../media/image68.jpeg"/><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3" Type="http://schemas.openxmlformats.org/officeDocument/2006/relationships/image" Target="../media/image69.jpeg"/><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2" Type="http://schemas.openxmlformats.org/officeDocument/2006/relationships/image" Target="../media/image70.jpeg"/><Relationship Id="rId1" Type="http://schemas.openxmlformats.org/officeDocument/2006/relationships/slideLayout" Target="../slideLayouts/slideLayout1.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hlink"/>
        </a:solidFill>
        <a:effectLst/>
      </p:bgPr>
    </p:bg>
    <p:spTree>
      <p:nvGrpSpPr>
        <p:cNvPr id="1" name=""/>
        <p:cNvGrpSpPr/>
        <p:nvPr/>
      </p:nvGrpSpPr>
      <p:grpSpPr>
        <a:xfrm>
          <a:off x="0" y="0"/>
          <a:ext cx="0" cy="0"/>
          <a:chOff x="0" y="0"/>
          <a:chExt cx="0" cy="0"/>
        </a:xfrm>
      </p:grpSpPr>
      <p:sp>
        <p:nvSpPr>
          <p:cNvPr id="4581378" name="Rectangle 2"/>
          <p:cNvSpPr>
            <a:spLocks noGrp="1" noChangeArrowheads="1"/>
          </p:cNvSpPr>
          <p:nvPr>
            <p:ph type="title"/>
          </p:nvPr>
        </p:nvSpPr>
        <p:spPr>
          <a:xfrm>
            <a:off x="0" y="188913"/>
            <a:ext cx="9144000" cy="3646487"/>
          </a:xfrm>
        </p:spPr>
        <p:txBody>
          <a:bodyPr/>
          <a:lstStyle/>
          <a:p>
            <a:r>
              <a:rPr lang="en-US" sz="6000" b="1">
                <a:solidFill>
                  <a:schemeClr val="bg1"/>
                </a:solidFill>
                <a:latin typeface="Georgia" pitchFamily="18" charset="0"/>
              </a:rPr>
              <a:t>B</a:t>
            </a:r>
            <a:r>
              <a:rPr lang="en-US" sz="4800" b="1">
                <a:solidFill>
                  <a:schemeClr val="bg1"/>
                </a:solidFill>
                <a:latin typeface="Georgia" pitchFamily="18" charset="0"/>
              </a:rPr>
              <a:t>ROCK</a:t>
            </a:r>
            <a:r>
              <a:rPr lang="en-US" sz="4800">
                <a:solidFill>
                  <a:srgbClr val="0000FF"/>
                </a:solidFill>
                <a:latin typeface="Georgia" pitchFamily="18" charset="0"/>
              </a:rPr>
              <a:t/>
            </a:r>
            <a:br>
              <a:rPr lang="en-US" sz="4800">
                <a:solidFill>
                  <a:srgbClr val="0000FF"/>
                </a:solidFill>
                <a:latin typeface="Georgia" pitchFamily="18" charset="0"/>
              </a:rPr>
            </a:br>
            <a:r>
              <a:rPr lang="en-US" sz="6000" b="1">
                <a:solidFill>
                  <a:srgbClr val="0000FF"/>
                </a:solidFill>
                <a:latin typeface="Georgia" pitchFamily="18" charset="0"/>
              </a:rPr>
              <a:t>B</a:t>
            </a:r>
            <a:r>
              <a:rPr lang="en-US" sz="4800" b="1">
                <a:solidFill>
                  <a:srgbClr val="0000FF"/>
                </a:solidFill>
                <a:latin typeface="Georgia" pitchFamily="18" charset="0"/>
              </a:rPr>
              <a:t>IOLOGY OF</a:t>
            </a:r>
            <a:br>
              <a:rPr lang="en-US" sz="4800" b="1">
                <a:solidFill>
                  <a:srgbClr val="0000FF"/>
                </a:solidFill>
                <a:latin typeface="Georgia" pitchFamily="18" charset="0"/>
              </a:rPr>
            </a:br>
            <a:r>
              <a:rPr lang="en-US" sz="6000" b="1">
                <a:solidFill>
                  <a:srgbClr val="0000FF"/>
                </a:solidFill>
                <a:latin typeface="Georgia" pitchFamily="18" charset="0"/>
              </a:rPr>
              <a:t>M</a:t>
            </a:r>
            <a:r>
              <a:rPr lang="en-US" sz="4800" b="1">
                <a:solidFill>
                  <a:srgbClr val="0000FF"/>
                </a:solidFill>
                <a:latin typeface="Georgia" pitchFamily="18" charset="0"/>
              </a:rPr>
              <a:t>ICROORGANISMS</a:t>
            </a:r>
            <a:r>
              <a:rPr lang="en-US" sz="4000" b="1">
                <a:solidFill>
                  <a:srgbClr val="0000FF"/>
                </a:solidFill>
                <a:latin typeface="Century Gothic" pitchFamily="34" charset="0"/>
              </a:rPr>
              <a:t/>
            </a:r>
            <a:br>
              <a:rPr lang="en-US" sz="4000" b="1">
                <a:solidFill>
                  <a:srgbClr val="0000FF"/>
                </a:solidFill>
                <a:latin typeface="Century Gothic" pitchFamily="34" charset="0"/>
              </a:rPr>
            </a:br>
            <a:r>
              <a:rPr lang="en-US" sz="2000" b="1">
                <a:solidFill>
                  <a:srgbClr val="000099"/>
                </a:solidFill>
                <a:latin typeface="Georgia" pitchFamily="18" charset="0"/>
              </a:rPr>
              <a:t>13. EDITION</a:t>
            </a:r>
            <a:r>
              <a:rPr lang="en-US" sz="1800" b="1">
                <a:solidFill>
                  <a:srgbClr val="0000FF"/>
                </a:solidFill>
                <a:latin typeface="Georgia" pitchFamily="18" charset="0"/>
              </a:rPr>
              <a:t> </a:t>
            </a:r>
            <a:r>
              <a:rPr lang="en-US" sz="3000" b="1">
                <a:solidFill>
                  <a:srgbClr val="0000FF"/>
                </a:solidFill>
                <a:latin typeface="Georgia" pitchFamily="18" charset="0"/>
              </a:rPr>
              <a:t/>
            </a:r>
            <a:br>
              <a:rPr lang="en-US" sz="3000" b="1">
                <a:solidFill>
                  <a:srgbClr val="0000FF"/>
                </a:solidFill>
                <a:latin typeface="Georgia" pitchFamily="18" charset="0"/>
              </a:rPr>
            </a:br>
            <a:r>
              <a:rPr lang="en-US" sz="2400" b="1">
                <a:solidFill>
                  <a:srgbClr val="FFFF00"/>
                </a:solidFill>
                <a:latin typeface="Georgia" pitchFamily="18" charset="0"/>
              </a:rPr>
              <a:t>MICHAEL T. MADIGAN </a:t>
            </a:r>
            <a:r>
              <a:rPr lang="en-US" sz="2400" b="1">
                <a:solidFill>
                  <a:srgbClr val="FFFF00"/>
                </a:solidFill>
                <a:latin typeface="Symbol" pitchFamily="18" charset="2"/>
              </a:rPr>
              <a:t>        </a:t>
            </a:r>
            <a:r>
              <a:rPr lang="en-US" sz="2400" b="1">
                <a:solidFill>
                  <a:srgbClr val="FFFF00"/>
                </a:solidFill>
                <a:latin typeface="Georgia" pitchFamily="18" charset="0"/>
              </a:rPr>
              <a:t>JOHN M. MARTINKO</a:t>
            </a:r>
          </a:p>
        </p:txBody>
      </p:sp>
      <p:sp>
        <p:nvSpPr>
          <p:cNvPr id="4581380" name="Text Box 4"/>
          <p:cNvSpPr txBox="1">
            <a:spLocks noChangeArrowheads="1"/>
          </p:cNvSpPr>
          <p:nvPr/>
        </p:nvSpPr>
        <p:spPr bwMode="auto">
          <a:xfrm>
            <a:off x="152400" y="6324600"/>
            <a:ext cx="5029200" cy="274638"/>
          </a:xfrm>
          <a:prstGeom prst="rect">
            <a:avLst/>
          </a:prstGeom>
          <a:noFill/>
          <a:ln w="9525">
            <a:noFill/>
            <a:miter lim="800000"/>
            <a:headEnd/>
            <a:tailEnd/>
          </a:ln>
          <a:effectLst/>
        </p:spPr>
        <p:txBody>
          <a:bodyPr>
            <a:spAutoFit/>
          </a:bodyPr>
          <a:lstStyle/>
          <a:p>
            <a:pPr eaLnBrk="0" hangingPunct="0"/>
            <a:r>
              <a:rPr lang="en-US" sz="1200" b="1">
                <a:latin typeface="Verdana" pitchFamily="34" charset="0"/>
              </a:rPr>
              <a:t>Copyright © 2006 Pearson Prentice Hall, Inc</a:t>
            </a:r>
            <a:r>
              <a:rPr lang="en-US" sz="1200" b="1">
                <a:solidFill>
                  <a:srgbClr val="FFFF00"/>
                </a:solidFill>
                <a:latin typeface="Verdana" pitchFamily="34" charset="0"/>
              </a:rPr>
              <a:t>.</a:t>
            </a:r>
          </a:p>
        </p:txBody>
      </p:sp>
      <p:pic>
        <p:nvPicPr>
          <p:cNvPr id="4581382" name="Picture 6"/>
          <p:cNvPicPr>
            <a:picLocks noChangeAspect="1" noChangeArrowheads="1"/>
          </p:cNvPicPr>
          <p:nvPr/>
        </p:nvPicPr>
        <p:blipFill>
          <a:blip r:embed="rId2" cstate="print"/>
          <a:srcRect/>
          <a:stretch>
            <a:fillRect/>
          </a:stretch>
        </p:blipFill>
        <p:spPr bwMode="auto">
          <a:xfrm>
            <a:off x="8153400" y="6019800"/>
            <a:ext cx="838200" cy="635000"/>
          </a:xfrm>
          <a:prstGeom prst="rect">
            <a:avLst/>
          </a:prstGeom>
          <a:noFill/>
        </p:spPr>
      </p:pic>
      <p:sp>
        <p:nvSpPr>
          <p:cNvPr id="7181321" name="Text Box 2057"/>
          <p:cNvSpPr txBox="1">
            <a:spLocks noChangeArrowheads="1"/>
          </p:cNvSpPr>
          <p:nvPr/>
        </p:nvSpPr>
        <p:spPr bwMode="auto">
          <a:xfrm>
            <a:off x="1763713" y="4292600"/>
            <a:ext cx="6216650" cy="457200"/>
          </a:xfrm>
          <a:prstGeom prst="rect">
            <a:avLst/>
          </a:prstGeom>
          <a:noFill/>
          <a:ln w="9525">
            <a:noFill/>
            <a:miter lim="800000"/>
            <a:headEnd/>
            <a:tailEnd/>
          </a:ln>
          <a:effectLst/>
        </p:spPr>
        <p:txBody>
          <a:bodyPr wrap="none">
            <a:spAutoFit/>
          </a:bodyPr>
          <a:lstStyle/>
          <a:p>
            <a:r>
              <a:rPr lang="nb-NO"/>
              <a:t>Our version:</a:t>
            </a:r>
            <a:r>
              <a:rPr lang="nb-NO" i="1"/>
              <a:t> A crash course intro to Micobiology</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93602" name="Rectangle 2"/>
          <p:cNvSpPr>
            <a:spLocks noGrp="1" noChangeArrowheads="1"/>
          </p:cNvSpPr>
          <p:nvPr>
            <p:ph type="ctrTitle"/>
          </p:nvPr>
        </p:nvSpPr>
        <p:spPr>
          <a:xfrm>
            <a:off x="685800" y="188913"/>
            <a:ext cx="7772400" cy="647700"/>
          </a:xfrm>
        </p:spPr>
        <p:txBody>
          <a:bodyPr/>
          <a:lstStyle/>
          <a:p>
            <a:r>
              <a:rPr lang="en-GB" sz="4000">
                <a:solidFill>
                  <a:schemeClr val="tx1"/>
                </a:solidFill>
              </a:rPr>
              <a:t>Cell function and the environment</a:t>
            </a:r>
          </a:p>
        </p:txBody>
      </p:sp>
      <p:sp>
        <p:nvSpPr>
          <p:cNvPr id="7193603" name="Rectangle 3"/>
          <p:cNvSpPr>
            <a:spLocks noGrp="1" noChangeArrowheads="1"/>
          </p:cNvSpPr>
          <p:nvPr>
            <p:ph type="subTitle" idx="1"/>
          </p:nvPr>
        </p:nvSpPr>
        <p:spPr>
          <a:xfrm>
            <a:off x="250825" y="1196975"/>
            <a:ext cx="4321175" cy="5400675"/>
          </a:xfrm>
        </p:spPr>
        <p:txBody>
          <a:bodyPr/>
          <a:lstStyle/>
          <a:p>
            <a:pPr algn="l">
              <a:lnSpc>
                <a:spcPct val="80000"/>
              </a:lnSpc>
              <a:spcAft>
                <a:spcPct val="40000"/>
              </a:spcAft>
              <a:buFontTx/>
              <a:buChar char="•"/>
            </a:pPr>
            <a:r>
              <a:rPr lang="en-US" sz="2400" dirty="0">
                <a:cs typeface="Times New Roman" pitchFamily="18" charset="0"/>
              </a:rPr>
              <a:t> Cells can be considered </a:t>
            </a:r>
            <a:r>
              <a:rPr lang="en-US" sz="2400" u="sng" dirty="0">
                <a:cs typeface="Times New Roman" pitchFamily="18" charset="0"/>
              </a:rPr>
              <a:t>machines</a:t>
            </a:r>
            <a:r>
              <a:rPr lang="en-US" sz="2400" dirty="0">
                <a:cs typeface="Times New Roman" pitchFamily="18" charset="0"/>
              </a:rPr>
              <a:t> that carry out </a:t>
            </a:r>
            <a:r>
              <a:rPr lang="en-US" sz="2400" u="sng" dirty="0">
                <a:cs typeface="Times New Roman" pitchFamily="18" charset="0"/>
              </a:rPr>
              <a:t>chemical transformation</a:t>
            </a:r>
            <a:r>
              <a:rPr lang="en-US" sz="2400" dirty="0">
                <a:cs typeface="Times New Roman" pitchFamily="18" charset="0"/>
              </a:rPr>
              <a:t>. </a:t>
            </a:r>
            <a:r>
              <a:rPr lang="en-US" sz="2400" b="1" dirty="0">
                <a:cs typeface="Times New Roman" pitchFamily="18" charset="0"/>
              </a:rPr>
              <a:t>Enzymes</a:t>
            </a:r>
            <a:r>
              <a:rPr lang="en-US" sz="2400" dirty="0">
                <a:cs typeface="Times New Roman" pitchFamily="18" charset="0"/>
              </a:rPr>
              <a:t> are the catalysts of this chemical machine, greatly accelerating the rate of chemical reactions.</a:t>
            </a:r>
          </a:p>
          <a:p>
            <a:pPr algn="l">
              <a:lnSpc>
                <a:spcPct val="80000"/>
              </a:lnSpc>
              <a:spcAft>
                <a:spcPct val="40000"/>
              </a:spcAft>
              <a:buFontTx/>
              <a:buChar char="•"/>
            </a:pPr>
            <a:r>
              <a:rPr lang="en-US" sz="2400" dirty="0">
                <a:cs typeface="Times New Roman" pitchFamily="18" charset="0"/>
              </a:rPr>
              <a:t> Cells can also be considered </a:t>
            </a:r>
            <a:r>
              <a:rPr lang="en-US" sz="2400" u="sng" dirty="0">
                <a:cs typeface="Times New Roman" pitchFamily="18" charset="0"/>
              </a:rPr>
              <a:t>coding devices </a:t>
            </a:r>
            <a:r>
              <a:rPr lang="en-US" sz="2400" dirty="0">
                <a:cs typeface="Times New Roman" pitchFamily="18" charset="0"/>
              </a:rPr>
              <a:t>that store and process information that is eventually passed on to offspring during reproduction through </a:t>
            </a:r>
            <a:r>
              <a:rPr lang="en-US" sz="2400" b="1" dirty="0">
                <a:cs typeface="Times New Roman" pitchFamily="18" charset="0"/>
              </a:rPr>
              <a:t>DNA (deoxyribonucleic acid)</a:t>
            </a:r>
            <a:r>
              <a:rPr lang="en-US" sz="2400" dirty="0">
                <a:cs typeface="Times New Roman" pitchFamily="18" charset="0"/>
              </a:rPr>
              <a:t> and evolution. </a:t>
            </a:r>
          </a:p>
          <a:p>
            <a:pPr algn="l">
              <a:lnSpc>
                <a:spcPct val="80000"/>
              </a:lnSpc>
              <a:spcAft>
                <a:spcPct val="40000"/>
              </a:spcAft>
              <a:buFontTx/>
              <a:buChar char="•"/>
            </a:pPr>
            <a:r>
              <a:rPr lang="en-US" sz="2400" dirty="0">
                <a:cs typeface="Times New Roman" pitchFamily="18" charset="0"/>
              </a:rPr>
              <a:t>The link between cells as machines and cells as coding devices is growth.</a:t>
            </a:r>
          </a:p>
        </p:txBody>
      </p:sp>
      <p:pic>
        <p:nvPicPr>
          <p:cNvPr id="7193604" name="Picture 4" descr="figure 1-4"/>
          <p:cNvPicPr>
            <a:picLocks noChangeAspect="1" noChangeArrowheads="1"/>
          </p:cNvPicPr>
          <p:nvPr/>
        </p:nvPicPr>
        <p:blipFill>
          <a:blip r:embed="rId2" cstate="print"/>
          <a:srcRect/>
          <a:stretch>
            <a:fillRect/>
          </a:stretch>
        </p:blipFill>
        <p:spPr bwMode="auto">
          <a:xfrm>
            <a:off x="4614863" y="1268413"/>
            <a:ext cx="4529137" cy="5329237"/>
          </a:xfrm>
          <a:prstGeom prst="rect">
            <a:avLst/>
          </a:prstGeom>
          <a:noFill/>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06914" name="Rectangle 2"/>
          <p:cNvSpPr>
            <a:spLocks noGrp="1" noChangeArrowheads="1"/>
          </p:cNvSpPr>
          <p:nvPr>
            <p:ph type="ctrTitle"/>
          </p:nvPr>
        </p:nvSpPr>
        <p:spPr>
          <a:xfrm>
            <a:off x="250825" y="260350"/>
            <a:ext cx="8642350" cy="647700"/>
          </a:xfrm>
        </p:spPr>
        <p:txBody>
          <a:bodyPr/>
          <a:lstStyle/>
          <a:p>
            <a:r>
              <a:rPr lang="en-US" sz="3200" b="1">
                <a:cs typeface="Times New Roman" pitchFamily="18" charset="0"/>
              </a:rPr>
              <a:t>Microorganisms and Their Natural Environments</a:t>
            </a:r>
          </a:p>
        </p:txBody>
      </p:sp>
      <p:sp>
        <p:nvSpPr>
          <p:cNvPr id="7206915" name="Rectangle 3"/>
          <p:cNvSpPr>
            <a:spLocks noGrp="1" noChangeArrowheads="1"/>
          </p:cNvSpPr>
          <p:nvPr>
            <p:ph type="subTitle" idx="1"/>
          </p:nvPr>
        </p:nvSpPr>
        <p:spPr>
          <a:xfrm>
            <a:off x="323850" y="1268413"/>
            <a:ext cx="5976938" cy="5589587"/>
          </a:xfrm>
        </p:spPr>
        <p:txBody>
          <a:bodyPr/>
          <a:lstStyle/>
          <a:p>
            <a:pPr algn="l">
              <a:lnSpc>
                <a:spcPct val="80000"/>
              </a:lnSpc>
              <a:spcAft>
                <a:spcPct val="30000"/>
              </a:spcAft>
              <a:buFontTx/>
              <a:buChar char="•"/>
            </a:pPr>
            <a:r>
              <a:rPr lang="en-US" sz="2400">
                <a:cs typeface="Times New Roman" pitchFamily="18" charset="0"/>
              </a:rPr>
              <a:t> Estimates of the total number of microbial cells on Earth is on the order of 5 </a:t>
            </a:r>
            <a:r>
              <a:rPr lang="en-US" sz="2400">
                <a:cs typeface="Times New Roman" pitchFamily="18" charset="0"/>
                <a:sym typeface="Symbol" pitchFamily="18" charset="2"/>
              </a:rPr>
              <a:t></a:t>
            </a:r>
            <a:r>
              <a:rPr lang="en-US" sz="2400">
                <a:cs typeface="Times New Roman" pitchFamily="18" charset="0"/>
              </a:rPr>
              <a:t> 10</a:t>
            </a:r>
            <a:r>
              <a:rPr lang="en-US" sz="2400" baseline="30000">
                <a:cs typeface="Times New Roman" pitchFamily="18" charset="0"/>
              </a:rPr>
              <a:t>30</a:t>
            </a:r>
            <a:r>
              <a:rPr lang="en-US" sz="2400">
                <a:cs typeface="Times New Roman" pitchFamily="18" charset="0"/>
              </a:rPr>
              <a:t> cells.</a:t>
            </a:r>
          </a:p>
          <a:p>
            <a:pPr algn="l">
              <a:lnSpc>
                <a:spcPct val="80000"/>
              </a:lnSpc>
              <a:spcAft>
                <a:spcPct val="30000"/>
              </a:spcAft>
              <a:buFontTx/>
              <a:buChar char="•"/>
            </a:pPr>
            <a:r>
              <a:rPr lang="en-US" sz="2400">
                <a:cs typeface="Times New Roman" pitchFamily="18" charset="0"/>
              </a:rPr>
              <a:t> The total amount of carbon present in this very large number of very small cells equals that of all plants on Earth (and plant carbon far surpasses animal carbon). Most prokaryotic cells reside underground; in the oceanic and terrestrial subsurfaces.</a:t>
            </a:r>
            <a:endParaRPr lang="en-US" sz="2400">
              <a:solidFill>
                <a:srgbClr val="000000"/>
              </a:solidFill>
              <a:cs typeface="Times New Roman" pitchFamily="18" charset="0"/>
            </a:endParaRPr>
          </a:p>
          <a:p>
            <a:pPr algn="l">
              <a:lnSpc>
                <a:spcPct val="80000"/>
              </a:lnSpc>
              <a:spcAft>
                <a:spcPct val="30000"/>
              </a:spcAft>
              <a:buFontTx/>
              <a:buChar char="•"/>
            </a:pPr>
            <a:r>
              <a:rPr lang="en-US" sz="2400">
                <a:cs typeface="Times New Roman" pitchFamily="18" charset="0"/>
              </a:rPr>
              <a:t> Microorganisms exist in nature in </a:t>
            </a:r>
            <a:r>
              <a:rPr lang="en-US" sz="2400" b="1">
                <a:cs typeface="Times New Roman" pitchFamily="18" charset="0"/>
              </a:rPr>
              <a:t>populations</a:t>
            </a:r>
            <a:r>
              <a:rPr lang="en-US" sz="2400">
                <a:cs typeface="Times New Roman" pitchFamily="18" charset="0"/>
              </a:rPr>
              <a:t> that </a:t>
            </a:r>
            <a:r>
              <a:rPr lang="en-US" sz="2400" u="sng">
                <a:cs typeface="Times New Roman" pitchFamily="18" charset="0"/>
              </a:rPr>
              <a:t>interact</a:t>
            </a:r>
            <a:r>
              <a:rPr lang="en-US" sz="2400">
                <a:cs typeface="Times New Roman" pitchFamily="18" charset="0"/>
              </a:rPr>
              <a:t> with other populations in microbial </a:t>
            </a:r>
            <a:r>
              <a:rPr lang="en-US" sz="2400" b="1">
                <a:cs typeface="Times New Roman" pitchFamily="18" charset="0"/>
              </a:rPr>
              <a:t>communities</a:t>
            </a:r>
            <a:r>
              <a:rPr lang="en-US" sz="2400">
                <a:cs typeface="Times New Roman" pitchFamily="18" charset="0"/>
              </a:rPr>
              <a:t>. The activities of microbial communities can greatly affect the chemical and physical properties of their habitats. </a:t>
            </a:r>
          </a:p>
          <a:p>
            <a:pPr algn="l">
              <a:lnSpc>
                <a:spcPct val="80000"/>
              </a:lnSpc>
              <a:spcAft>
                <a:spcPct val="30000"/>
              </a:spcAft>
              <a:buFontTx/>
              <a:buChar char="•"/>
            </a:pPr>
            <a:r>
              <a:rPr lang="en-US" sz="2400">
                <a:cs typeface="Times New Roman" pitchFamily="18" charset="0"/>
              </a:rPr>
              <a:t> A microbial </a:t>
            </a:r>
            <a:r>
              <a:rPr lang="en-US" sz="2400" b="1">
                <a:cs typeface="Times New Roman" pitchFamily="18" charset="0"/>
              </a:rPr>
              <a:t>habitat</a:t>
            </a:r>
            <a:r>
              <a:rPr lang="en-US" sz="2400">
                <a:cs typeface="Times New Roman" pitchFamily="18" charset="0"/>
              </a:rPr>
              <a:t> is the location in an environment where a microbial population lives.</a:t>
            </a:r>
          </a:p>
          <a:p>
            <a:pPr algn="l">
              <a:lnSpc>
                <a:spcPct val="80000"/>
              </a:lnSpc>
              <a:spcAft>
                <a:spcPct val="30000"/>
              </a:spcAft>
              <a:buFontTx/>
              <a:buChar char="•"/>
            </a:pPr>
            <a:endParaRPr lang="en-US" sz="2400">
              <a:cs typeface="Times New Roman" pitchFamily="18" charset="0"/>
            </a:endParaRPr>
          </a:p>
        </p:txBody>
      </p:sp>
      <p:pic>
        <p:nvPicPr>
          <p:cNvPr id="7215109" name="Picture 5" descr="01_F05"/>
          <p:cNvPicPr>
            <a:picLocks noChangeAspect="1" noChangeArrowheads="1"/>
          </p:cNvPicPr>
          <p:nvPr/>
        </p:nvPicPr>
        <p:blipFill>
          <a:blip r:embed="rId2" cstate="print"/>
          <a:srcRect r="50000"/>
          <a:stretch>
            <a:fillRect/>
          </a:stretch>
        </p:blipFill>
        <p:spPr bwMode="auto">
          <a:xfrm>
            <a:off x="6300788" y="1773238"/>
            <a:ext cx="2847975" cy="4800600"/>
          </a:xfrm>
          <a:prstGeom prst="rect">
            <a:avLst/>
          </a:prstGeom>
          <a:noFill/>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89507" name="Rectangle 3"/>
          <p:cNvSpPr>
            <a:spLocks noGrp="1" noChangeArrowheads="1"/>
          </p:cNvSpPr>
          <p:nvPr>
            <p:ph type="subTitle" idx="1"/>
          </p:nvPr>
        </p:nvSpPr>
        <p:spPr>
          <a:xfrm>
            <a:off x="250825" y="260350"/>
            <a:ext cx="4897438" cy="6408738"/>
          </a:xfrm>
        </p:spPr>
        <p:txBody>
          <a:bodyPr/>
          <a:lstStyle/>
          <a:p>
            <a:pPr algn="l">
              <a:lnSpc>
                <a:spcPct val="90000"/>
              </a:lnSpc>
              <a:buFontTx/>
              <a:buChar char="•"/>
            </a:pPr>
            <a:r>
              <a:rPr lang="en-US" sz="2400">
                <a:cs typeface="Times New Roman" pitchFamily="18" charset="0"/>
              </a:rPr>
              <a:t> Populations in microbial communities </a:t>
            </a:r>
            <a:r>
              <a:rPr lang="en-US" sz="2400" b="1">
                <a:cs typeface="Times New Roman" pitchFamily="18" charset="0"/>
              </a:rPr>
              <a:t>interact</a:t>
            </a:r>
            <a:r>
              <a:rPr lang="en-US" sz="2400">
                <a:cs typeface="Times New Roman" pitchFamily="18" charset="0"/>
              </a:rPr>
              <a:t> in various ways, both harmful and beneficial. In many cases, microbial populations interact and cooperate. Organisms in a habitat also interact with their physical and chemical environment. </a:t>
            </a:r>
          </a:p>
          <a:p>
            <a:pPr algn="l">
              <a:lnSpc>
                <a:spcPct val="90000"/>
              </a:lnSpc>
              <a:buFontTx/>
              <a:buChar char="•"/>
            </a:pPr>
            <a:r>
              <a:rPr lang="en-US" sz="2400">
                <a:cs typeface="Times New Roman" pitchFamily="18" charset="0"/>
              </a:rPr>
              <a:t> An </a:t>
            </a:r>
            <a:r>
              <a:rPr lang="en-US" sz="2400" b="1">
                <a:cs typeface="Times New Roman" pitchFamily="18" charset="0"/>
              </a:rPr>
              <a:t>ecosystem</a:t>
            </a:r>
            <a:r>
              <a:rPr lang="en-US" sz="2400">
                <a:cs typeface="Times New Roman" pitchFamily="18" charset="0"/>
              </a:rPr>
              <a:t> includes living organisms together with the physical and chemical constituents of their environment.</a:t>
            </a:r>
          </a:p>
          <a:p>
            <a:pPr algn="l">
              <a:lnSpc>
                <a:spcPct val="90000"/>
              </a:lnSpc>
              <a:buFontTx/>
              <a:buChar char="•"/>
            </a:pPr>
            <a:r>
              <a:rPr lang="en-US" sz="2400">
                <a:cs typeface="Times New Roman" pitchFamily="18" charset="0"/>
              </a:rPr>
              <a:t> Microorganisms change the chemical and physical properties of their habitats through such activities as the removal of nutrients from the environment and the excretion of waste products.</a:t>
            </a:r>
          </a:p>
        </p:txBody>
      </p:sp>
      <p:pic>
        <p:nvPicPr>
          <p:cNvPr id="7198725" name="Picture 1029" descr="01_F00"/>
          <p:cNvPicPr>
            <a:picLocks noChangeAspect="1" noChangeArrowheads="1"/>
          </p:cNvPicPr>
          <p:nvPr/>
        </p:nvPicPr>
        <p:blipFill>
          <a:blip r:embed="rId2" cstate="print"/>
          <a:srcRect/>
          <a:stretch>
            <a:fillRect/>
          </a:stretch>
        </p:blipFill>
        <p:spPr bwMode="auto">
          <a:xfrm>
            <a:off x="5262563" y="620713"/>
            <a:ext cx="3881437" cy="6237287"/>
          </a:xfrm>
          <a:prstGeom prst="rect">
            <a:avLst/>
          </a:prstGeom>
          <a:noFill/>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07938" name="Rectangle 2"/>
          <p:cNvSpPr>
            <a:spLocks noGrp="1" noChangeArrowheads="1"/>
          </p:cNvSpPr>
          <p:nvPr>
            <p:ph type="ctrTitle"/>
          </p:nvPr>
        </p:nvSpPr>
        <p:spPr>
          <a:xfrm>
            <a:off x="323850" y="333375"/>
            <a:ext cx="8305800" cy="523875"/>
          </a:xfrm>
        </p:spPr>
        <p:txBody>
          <a:bodyPr/>
          <a:lstStyle/>
          <a:p>
            <a:r>
              <a:rPr lang="en-US" sz="3200" b="1">
                <a:cs typeface="Times New Roman" pitchFamily="18" charset="0"/>
              </a:rPr>
              <a:t>The Impact of Microorganisms on Humans</a:t>
            </a:r>
          </a:p>
        </p:txBody>
      </p:sp>
      <p:sp>
        <p:nvSpPr>
          <p:cNvPr id="7207939" name="Rectangle 3"/>
          <p:cNvSpPr>
            <a:spLocks noGrp="1" noChangeArrowheads="1"/>
          </p:cNvSpPr>
          <p:nvPr>
            <p:ph type="subTitle" idx="1"/>
          </p:nvPr>
        </p:nvSpPr>
        <p:spPr>
          <a:xfrm>
            <a:off x="250825" y="1557338"/>
            <a:ext cx="4608513" cy="5111750"/>
          </a:xfrm>
        </p:spPr>
        <p:txBody>
          <a:bodyPr/>
          <a:lstStyle/>
          <a:p>
            <a:pPr algn="l">
              <a:spcAft>
                <a:spcPct val="50000"/>
              </a:spcAft>
              <a:buFontTx/>
              <a:buChar char="•"/>
            </a:pPr>
            <a:r>
              <a:rPr lang="en-US" sz="2400">
                <a:cs typeface="Times New Roman" pitchFamily="18" charset="0"/>
              </a:rPr>
              <a:t> Microorganisms can be both beneficial and harmful to humans. We tend to emphasize harmful microorganisms (infectious disease agents, or </a:t>
            </a:r>
            <a:r>
              <a:rPr lang="en-US" sz="2400" b="1">
                <a:cs typeface="Times New Roman" pitchFamily="18" charset="0"/>
              </a:rPr>
              <a:t>pathogens</a:t>
            </a:r>
            <a:r>
              <a:rPr lang="en-US" sz="2400">
                <a:cs typeface="Times New Roman" pitchFamily="18" charset="0"/>
              </a:rPr>
              <a:t>), but many more microorganisms in nature are beneficial than are harmful.</a:t>
            </a:r>
          </a:p>
          <a:p>
            <a:pPr algn="l">
              <a:spcAft>
                <a:spcPct val="50000"/>
              </a:spcAft>
              <a:buFontTx/>
              <a:buChar char="•"/>
            </a:pPr>
            <a:r>
              <a:rPr lang="en-US" sz="2400">
                <a:cs typeface="Times New Roman" pitchFamily="18" charset="0"/>
              </a:rPr>
              <a:t> Biotechnology is the use of microorganisms in industrial biosynthesis, typically by microorganisms that have been genetically modified to synthesize products of high commercial value.</a:t>
            </a:r>
          </a:p>
          <a:p>
            <a:pPr algn="l">
              <a:spcAft>
                <a:spcPct val="50000"/>
              </a:spcAft>
            </a:pPr>
            <a:endParaRPr lang="en-US" sz="2400">
              <a:cs typeface="Times New Roman" pitchFamily="18" charset="0"/>
            </a:endParaRPr>
          </a:p>
        </p:txBody>
      </p:sp>
      <p:pic>
        <p:nvPicPr>
          <p:cNvPr id="7216135" name="Picture 7" descr="01_F06"/>
          <p:cNvPicPr>
            <a:picLocks noChangeAspect="1" noChangeArrowheads="1"/>
          </p:cNvPicPr>
          <p:nvPr/>
        </p:nvPicPr>
        <p:blipFill>
          <a:blip r:embed="rId2" cstate="print"/>
          <a:srcRect/>
          <a:stretch>
            <a:fillRect/>
          </a:stretch>
        </p:blipFill>
        <p:spPr bwMode="auto">
          <a:xfrm>
            <a:off x="5076825" y="1196975"/>
            <a:ext cx="3816350" cy="5661025"/>
          </a:xfrm>
          <a:prstGeom prst="rect">
            <a:avLst/>
          </a:prstGeom>
          <a:noFill/>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14434" name="Rectangle 2"/>
          <p:cNvSpPr>
            <a:spLocks noGrp="1" noChangeArrowheads="1"/>
          </p:cNvSpPr>
          <p:nvPr>
            <p:ph type="body" sz="half" idx="1"/>
          </p:nvPr>
        </p:nvSpPr>
        <p:spPr>
          <a:xfrm>
            <a:off x="323850" y="304800"/>
            <a:ext cx="8496300" cy="6324600"/>
          </a:xfrm>
        </p:spPr>
        <p:txBody>
          <a:bodyPr/>
          <a:lstStyle/>
          <a:p>
            <a:pPr marL="457200" indent="-457200" algn="ctr">
              <a:lnSpc>
                <a:spcPct val="80000"/>
              </a:lnSpc>
              <a:buFontTx/>
              <a:buNone/>
            </a:pPr>
            <a:r>
              <a:rPr lang="en-US" sz="2800" b="1" dirty="0"/>
              <a:t>Chapter 2</a:t>
            </a:r>
          </a:p>
          <a:p>
            <a:pPr marL="457200" indent="-457200" algn="ctr" eaLnBrk="0" hangingPunct="0">
              <a:spcBef>
                <a:spcPct val="0"/>
              </a:spcBef>
              <a:buFontTx/>
              <a:buNone/>
            </a:pPr>
            <a:r>
              <a:rPr lang="en-US" sz="2800" b="1" dirty="0" smtClean="0">
                <a:cs typeface="Times New Roman" pitchFamily="18" charset="0"/>
              </a:rPr>
              <a:t>A Brief Journey to the Microbial World</a:t>
            </a:r>
            <a:endParaRPr lang="en-US" sz="2800" b="1" dirty="0"/>
          </a:p>
          <a:p>
            <a:pPr marL="457200" indent="-457200" algn="ctr" eaLnBrk="0" hangingPunct="0">
              <a:spcBef>
                <a:spcPct val="0"/>
              </a:spcBef>
              <a:buFontTx/>
              <a:buNone/>
            </a:pPr>
            <a:endParaRPr lang="en-US" sz="2800" b="1" dirty="0"/>
          </a:p>
          <a:p>
            <a:pPr marL="457200" indent="-457200">
              <a:buFontTx/>
              <a:buNone/>
            </a:pPr>
            <a:r>
              <a:rPr lang="en-US" sz="2800" b="1" dirty="0">
                <a:solidFill>
                  <a:srgbClr val="000000"/>
                </a:solidFill>
                <a:cs typeface="Times New Roman" pitchFamily="18" charset="0"/>
              </a:rPr>
              <a:t>PART I Cell Structure and Evolutionary History</a:t>
            </a:r>
            <a:endParaRPr lang="en-US" sz="2800" dirty="0">
              <a:latin typeface="Verdana" pitchFamily="34" charset="0"/>
              <a:cs typeface="Times New Roman" pitchFamily="18" charset="0"/>
            </a:endParaRPr>
          </a:p>
          <a:p>
            <a:pPr marL="457200" indent="-457200">
              <a:buFontTx/>
              <a:buNone/>
            </a:pPr>
            <a:r>
              <a:rPr lang="en-US" sz="2800" b="1" dirty="0">
                <a:cs typeface="Times New Roman" pitchFamily="18" charset="0"/>
              </a:rPr>
              <a:t>2.1 Elements of Cell and Viral Structure, p. 22</a:t>
            </a:r>
          </a:p>
          <a:p>
            <a:pPr marL="457200" indent="-457200">
              <a:buFontTx/>
              <a:buNone/>
            </a:pPr>
            <a:r>
              <a:rPr lang="en-US" sz="2800" b="1" dirty="0">
                <a:cs typeface="Times New Roman" pitchFamily="18" charset="0"/>
              </a:rPr>
              <a:t>2.2 Arrangement of DNA in Microbial Cells, p. 24</a:t>
            </a:r>
          </a:p>
          <a:p>
            <a:pPr marL="457200" indent="-457200">
              <a:buFontTx/>
              <a:buNone/>
            </a:pPr>
            <a:r>
              <a:rPr lang="en-US" sz="2800" b="1" dirty="0">
                <a:cs typeface="Times New Roman" pitchFamily="18" charset="0"/>
              </a:rPr>
              <a:t>2.3 The Tree of Life, p. 26</a:t>
            </a:r>
          </a:p>
          <a:p>
            <a:pPr marL="457200" indent="-457200">
              <a:buFontTx/>
              <a:buNone/>
            </a:pPr>
            <a:endParaRPr lang="en-US" sz="2800" b="1" dirty="0">
              <a:cs typeface="Times New Roman" pitchFamily="18" charset="0"/>
            </a:endParaRPr>
          </a:p>
          <a:p>
            <a:pPr marL="457200" indent="-457200">
              <a:buFontTx/>
              <a:buNone/>
            </a:pPr>
            <a:r>
              <a:rPr lang="en-US" sz="2800" b="1" dirty="0">
                <a:cs typeface="Times New Roman" pitchFamily="18" charset="0"/>
              </a:rPr>
              <a:t>PART II Microbial Diversity</a:t>
            </a:r>
          </a:p>
          <a:p>
            <a:pPr marL="457200" indent="-457200">
              <a:buFontTx/>
              <a:buNone/>
            </a:pPr>
            <a:r>
              <a:rPr lang="en-US" sz="2800" b="1" dirty="0">
                <a:cs typeface="Times New Roman" pitchFamily="18" charset="0"/>
              </a:rPr>
              <a:t>2.4 Physiological Diversity of Microorganisms, p. 28 </a:t>
            </a:r>
          </a:p>
          <a:p>
            <a:pPr marL="457200" indent="-457200">
              <a:buFontTx/>
              <a:buNone/>
            </a:pPr>
            <a:r>
              <a:rPr lang="en-US" sz="2800" b="1" dirty="0">
                <a:cs typeface="Times New Roman" pitchFamily="18" charset="0"/>
              </a:rPr>
              <a:t>2.5 Prokaryotic Diversity, p. 30 </a:t>
            </a:r>
          </a:p>
          <a:p>
            <a:pPr marL="457200" indent="-457200">
              <a:buFontTx/>
              <a:buNone/>
            </a:pPr>
            <a:r>
              <a:rPr lang="en-US" sz="2800" b="1" dirty="0">
                <a:cs typeface="Times New Roman" pitchFamily="18" charset="0"/>
              </a:rPr>
              <a:t>2.6 Eukaryotic Microorganisms, p. 35 </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15458" name="Rectangle 2"/>
          <p:cNvSpPr>
            <a:spLocks noGrp="1" noChangeArrowheads="1"/>
          </p:cNvSpPr>
          <p:nvPr>
            <p:ph type="ctrTitle"/>
          </p:nvPr>
        </p:nvSpPr>
        <p:spPr>
          <a:xfrm>
            <a:off x="685800" y="314325"/>
            <a:ext cx="7772400" cy="234950"/>
          </a:xfrm>
        </p:spPr>
        <p:txBody>
          <a:bodyPr/>
          <a:lstStyle/>
          <a:p>
            <a:r>
              <a:rPr lang="en-GB" sz="4000">
                <a:solidFill>
                  <a:schemeClr val="tx1"/>
                </a:solidFill>
              </a:rPr>
              <a:t>Cell classes</a:t>
            </a:r>
          </a:p>
        </p:txBody>
      </p:sp>
      <p:sp>
        <p:nvSpPr>
          <p:cNvPr id="7315459" name="Rectangle 3"/>
          <p:cNvSpPr>
            <a:spLocks noGrp="1" noChangeArrowheads="1"/>
          </p:cNvSpPr>
          <p:nvPr>
            <p:ph type="subTitle" idx="1"/>
          </p:nvPr>
        </p:nvSpPr>
        <p:spPr>
          <a:xfrm>
            <a:off x="250825" y="1125538"/>
            <a:ext cx="4752975" cy="5472112"/>
          </a:xfrm>
        </p:spPr>
        <p:txBody>
          <a:bodyPr/>
          <a:lstStyle/>
          <a:p>
            <a:pPr algn="l">
              <a:lnSpc>
                <a:spcPct val="90000"/>
              </a:lnSpc>
              <a:spcAft>
                <a:spcPct val="50000"/>
              </a:spcAft>
              <a:buFontTx/>
              <a:buChar char="•"/>
            </a:pPr>
            <a:r>
              <a:rPr lang="en-US" sz="2400">
                <a:latin typeface="Arial" charset="0"/>
                <a:cs typeface="Times New Roman" pitchFamily="18" charset="0"/>
              </a:rPr>
              <a:t> All microbial cells share certain basic structures in common, such as </a:t>
            </a:r>
            <a:r>
              <a:rPr lang="en-US" sz="2400" b="1">
                <a:latin typeface="Arial" charset="0"/>
                <a:cs typeface="Times New Roman" pitchFamily="18" charset="0"/>
              </a:rPr>
              <a:t>cytoplasm</a:t>
            </a:r>
            <a:r>
              <a:rPr lang="en-US" sz="2400">
                <a:latin typeface="Arial" charset="0"/>
                <a:cs typeface="Times New Roman" pitchFamily="18" charset="0"/>
              </a:rPr>
              <a:t>, a </a:t>
            </a:r>
            <a:r>
              <a:rPr lang="en-US" sz="2400" b="1">
                <a:latin typeface="Arial" charset="0"/>
                <a:cs typeface="Times New Roman" pitchFamily="18" charset="0"/>
              </a:rPr>
              <a:t>cytoplasmic membrane</a:t>
            </a:r>
            <a:r>
              <a:rPr lang="en-US" sz="2400">
                <a:latin typeface="Arial" charset="0"/>
                <a:cs typeface="Times New Roman" pitchFamily="18" charset="0"/>
              </a:rPr>
              <a:t>, </a:t>
            </a:r>
            <a:r>
              <a:rPr lang="en-US" sz="2400" b="1">
                <a:latin typeface="Arial" charset="0"/>
                <a:cs typeface="Times New Roman" pitchFamily="18" charset="0"/>
              </a:rPr>
              <a:t>ribosomes</a:t>
            </a:r>
            <a:r>
              <a:rPr lang="en-US" sz="2400">
                <a:latin typeface="Arial" charset="0"/>
                <a:cs typeface="Times New Roman" pitchFamily="18" charset="0"/>
              </a:rPr>
              <a:t>, and (usually) a </a:t>
            </a:r>
            <a:r>
              <a:rPr lang="en-US" sz="2400" b="1">
                <a:latin typeface="Arial" charset="0"/>
                <a:cs typeface="Times New Roman" pitchFamily="18" charset="0"/>
              </a:rPr>
              <a:t>cell wall</a:t>
            </a:r>
            <a:r>
              <a:rPr lang="en-US" sz="2400">
                <a:latin typeface="Arial" charset="0"/>
                <a:cs typeface="Times New Roman" pitchFamily="18" charset="0"/>
              </a:rPr>
              <a:t>.</a:t>
            </a:r>
          </a:p>
          <a:p>
            <a:pPr algn="l">
              <a:lnSpc>
                <a:spcPct val="90000"/>
              </a:lnSpc>
              <a:spcAft>
                <a:spcPct val="50000"/>
              </a:spcAft>
              <a:buFontTx/>
              <a:buChar char="•"/>
            </a:pPr>
            <a:r>
              <a:rPr lang="en-US" sz="2400">
                <a:latin typeface="Arial" charset="0"/>
                <a:cs typeface="Times New Roman" pitchFamily="18" charset="0"/>
              </a:rPr>
              <a:t> Two structural types of cells are recognized: the </a:t>
            </a:r>
            <a:r>
              <a:rPr lang="en-US" sz="2400" b="1">
                <a:latin typeface="Arial" charset="0"/>
                <a:cs typeface="Times New Roman" pitchFamily="18" charset="0"/>
              </a:rPr>
              <a:t>prokaryote</a:t>
            </a:r>
            <a:r>
              <a:rPr lang="en-US" sz="2400">
                <a:latin typeface="Arial" charset="0"/>
                <a:cs typeface="Times New Roman" pitchFamily="18" charset="0"/>
              </a:rPr>
              <a:t> and the </a:t>
            </a:r>
            <a:r>
              <a:rPr lang="en-US" sz="2400" b="1">
                <a:latin typeface="Arial" charset="0"/>
                <a:cs typeface="Times New Roman" pitchFamily="18" charset="0"/>
              </a:rPr>
              <a:t>eukaryote</a:t>
            </a:r>
            <a:r>
              <a:rPr lang="en-US" sz="2400">
                <a:latin typeface="Arial" charset="0"/>
                <a:cs typeface="Times New Roman" pitchFamily="18" charset="0"/>
              </a:rPr>
              <a:t>. Prokaryotic cells have a simpler internal structure than eukaryotic cells, lacking membrane-enclosed organelles.</a:t>
            </a:r>
          </a:p>
          <a:p>
            <a:pPr algn="l">
              <a:lnSpc>
                <a:spcPct val="90000"/>
              </a:lnSpc>
              <a:spcAft>
                <a:spcPct val="50000"/>
              </a:spcAft>
              <a:buFontTx/>
              <a:buChar char="•"/>
            </a:pPr>
            <a:r>
              <a:rPr lang="en-US" sz="2400">
                <a:latin typeface="Arial" charset="0"/>
                <a:cs typeface="Times New Roman" pitchFamily="18" charset="0"/>
              </a:rPr>
              <a:t> Viruses are not cells but depend on cells for their replication</a:t>
            </a:r>
          </a:p>
        </p:txBody>
      </p:sp>
      <p:grpSp>
        <p:nvGrpSpPr>
          <p:cNvPr id="7315460" name="Group 4"/>
          <p:cNvGrpSpPr>
            <a:grpSpLocks/>
          </p:cNvGrpSpPr>
          <p:nvPr/>
        </p:nvGrpSpPr>
        <p:grpSpPr bwMode="auto">
          <a:xfrm>
            <a:off x="5432425" y="1125538"/>
            <a:ext cx="3171825" cy="2663825"/>
            <a:chOff x="3422" y="1026"/>
            <a:chExt cx="1998" cy="1678"/>
          </a:xfrm>
        </p:grpSpPr>
        <p:pic>
          <p:nvPicPr>
            <p:cNvPr id="7315461" name="Picture 5" descr="02_F02a"/>
            <p:cNvPicPr>
              <a:picLocks noChangeAspect="1" noChangeArrowheads="1"/>
            </p:cNvPicPr>
            <p:nvPr/>
          </p:nvPicPr>
          <p:blipFill>
            <a:blip r:embed="rId2" cstate="print"/>
            <a:srcRect/>
            <a:stretch>
              <a:fillRect/>
            </a:stretch>
          </p:blipFill>
          <p:spPr bwMode="auto">
            <a:xfrm>
              <a:off x="3422" y="1026"/>
              <a:ext cx="1182" cy="1678"/>
            </a:xfrm>
            <a:prstGeom prst="rect">
              <a:avLst/>
            </a:prstGeom>
            <a:noFill/>
          </p:spPr>
        </p:pic>
        <p:pic>
          <p:nvPicPr>
            <p:cNvPr id="7315462" name="Picture 6" descr="02_F02b"/>
            <p:cNvPicPr>
              <a:picLocks noChangeAspect="1" noChangeArrowheads="1"/>
            </p:cNvPicPr>
            <p:nvPr/>
          </p:nvPicPr>
          <p:blipFill>
            <a:blip r:embed="rId3" cstate="print"/>
            <a:srcRect/>
            <a:stretch>
              <a:fillRect/>
            </a:stretch>
          </p:blipFill>
          <p:spPr bwMode="auto">
            <a:xfrm>
              <a:off x="4651" y="1026"/>
              <a:ext cx="769" cy="1678"/>
            </a:xfrm>
            <a:prstGeom prst="rect">
              <a:avLst/>
            </a:prstGeom>
            <a:noFill/>
          </p:spPr>
        </p:pic>
      </p:grpSp>
      <p:pic>
        <p:nvPicPr>
          <p:cNvPr id="7315463" name="Picture 7" descr="02_F02c"/>
          <p:cNvPicPr>
            <a:picLocks noChangeAspect="1" noChangeArrowheads="1"/>
          </p:cNvPicPr>
          <p:nvPr/>
        </p:nvPicPr>
        <p:blipFill>
          <a:blip r:embed="rId4" cstate="print"/>
          <a:srcRect/>
          <a:stretch>
            <a:fillRect/>
          </a:stretch>
        </p:blipFill>
        <p:spPr bwMode="auto">
          <a:xfrm>
            <a:off x="5364163" y="3892550"/>
            <a:ext cx="3395662" cy="2965450"/>
          </a:xfrm>
          <a:prstGeom prst="rect">
            <a:avLst/>
          </a:prstGeom>
          <a:noFill/>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316482" name="Picture 2" descr="02_F03c"/>
          <p:cNvPicPr>
            <a:picLocks noChangeAspect="1" noChangeArrowheads="1"/>
          </p:cNvPicPr>
          <p:nvPr/>
        </p:nvPicPr>
        <p:blipFill>
          <a:blip r:embed="rId3" cstate="print"/>
          <a:srcRect/>
          <a:stretch>
            <a:fillRect/>
          </a:stretch>
        </p:blipFill>
        <p:spPr bwMode="auto">
          <a:xfrm>
            <a:off x="1079500" y="228600"/>
            <a:ext cx="6989763" cy="6399213"/>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318530" name="Picture 2" descr="02_F01a"/>
          <p:cNvPicPr>
            <a:picLocks noChangeAspect="1" noChangeArrowheads="1"/>
          </p:cNvPicPr>
          <p:nvPr/>
        </p:nvPicPr>
        <p:blipFill>
          <a:blip r:embed="rId3" cstate="print"/>
          <a:srcRect/>
          <a:stretch>
            <a:fillRect/>
          </a:stretch>
        </p:blipFill>
        <p:spPr bwMode="auto">
          <a:xfrm>
            <a:off x="323850" y="2133600"/>
            <a:ext cx="8531225" cy="3935413"/>
          </a:xfrm>
          <a:prstGeom prst="rect">
            <a:avLst/>
          </a:prstGeom>
          <a:noFill/>
          <a:ln w="9525">
            <a:noFill/>
            <a:miter lim="800000"/>
            <a:headEnd/>
            <a:tailEnd/>
          </a:ln>
          <a:effectLst/>
        </p:spPr>
      </p:pic>
      <p:sp>
        <p:nvSpPr>
          <p:cNvPr id="7318531" name="Rectangle 3"/>
          <p:cNvSpPr>
            <a:spLocks noGrp="1" noChangeArrowheads="1"/>
          </p:cNvSpPr>
          <p:nvPr>
            <p:ph type="title"/>
          </p:nvPr>
        </p:nvSpPr>
        <p:spPr>
          <a:xfrm>
            <a:off x="685800" y="404813"/>
            <a:ext cx="7772400" cy="503237"/>
          </a:xfrm>
        </p:spPr>
        <p:txBody>
          <a:bodyPr/>
          <a:lstStyle/>
          <a:p>
            <a:r>
              <a:rPr lang="en-GB" sz="4000"/>
              <a:t>The Prokaryote (the Bacteria)</a:t>
            </a: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320578" name="Picture 2" descr="02_F01b"/>
          <p:cNvPicPr>
            <a:picLocks noChangeAspect="1" noChangeArrowheads="1"/>
          </p:cNvPicPr>
          <p:nvPr/>
        </p:nvPicPr>
        <p:blipFill>
          <a:blip r:embed="rId3" cstate="print"/>
          <a:srcRect/>
          <a:stretch>
            <a:fillRect/>
          </a:stretch>
        </p:blipFill>
        <p:spPr bwMode="auto">
          <a:xfrm>
            <a:off x="936625" y="1449388"/>
            <a:ext cx="6443663" cy="5364162"/>
          </a:xfrm>
          <a:prstGeom prst="rect">
            <a:avLst/>
          </a:prstGeom>
          <a:noFill/>
          <a:ln w="9525">
            <a:noFill/>
            <a:miter lim="800000"/>
            <a:headEnd/>
            <a:tailEnd/>
          </a:ln>
          <a:effectLst/>
        </p:spPr>
      </p:pic>
      <p:sp>
        <p:nvSpPr>
          <p:cNvPr id="7320579" name="Rectangle 3"/>
          <p:cNvSpPr>
            <a:spLocks noGrp="1" noChangeArrowheads="1"/>
          </p:cNvSpPr>
          <p:nvPr>
            <p:ph type="title"/>
          </p:nvPr>
        </p:nvSpPr>
        <p:spPr>
          <a:xfrm>
            <a:off x="685800" y="404813"/>
            <a:ext cx="7772400" cy="431800"/>
          </a:xfrm>
          <a:noFill/>
          <a:ln/>
        </p:spPr>
        <p:txBody>
          <a:bodyPr/>
          <a:lstStyle/>
          <a:p>
            <a:r>
              <a:rPr lang="en-GB" sz="4000"/>
              <a:t>The Eukaryote</a:t>
            </a: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22626" name="Rectangle 2"/>
          <p:cNvSpPr>
            <a:spLocks noGrp="1" noChangeArrowheads="1"/>
          </p:cNvSpPr>
          <p:nvPr>
            <p:ph type="ctrTitle"/>
          </p:nvPr>
        </p:nvSpPr>
        <p:spPr>
          <a:xfrm>
            <a:off x="685800" y="457200"/>
            <a:ext cx="7772400" cy="307975"/>
          </a:xfrm>
        </p:spPr>
        <p:txBody>
          <a:bodyPr/>
          <a:lstStyle/>
          <a:p>
            <a:r>
              <a:rPr lang="en-GB" sz="3200">
                <a:solidFill>
                  <a:schemeClr val="tx1"/>
                </a:solidFill>
              </a:rPr>
              <a:t>Ribosomes</a:t>
            </a:r>
          </a:p>
        </p:txBody>
      </p:sp>
      <p:sp>
        <p:nvSpPr>
          <p:cNvPr id="7322627" name="Rectangle 3"/>
          <p:cNvSpPr>
            <a:spLocks noGrp="1" noChangeArrowheads="1"/>
          </p:cNvSpPr>
          <p:nvPr>
            <p:ph type="subTitle" idx="1"/>
          </p:nvPr>
        </p:nvSpPr>
        <p:spPr>
          <a:xfrm>
            <a:off x="323850" y="1125538"/>
            <a:ext cx="3816350" cy="5472112"/>
          </a:xfrm>
        </p:spPr>
        <p:txBody>
          <a:bodyPr/>
          <a:lstStyle/>
          <a:p>
            <a:pPr algn="l">
              <a:lnSpc>
                <a:spcPct val="80000"/>
              </a:lnSpc>
              <a:spcAft>
                <a:spcPct val="50000"/>
              </a:spcAft>
              <a:buFontTx/>
              <a:buChar char="•"/>
            </a:pPr>
            <a:r>
              <a:rPr lang="en-US" sz="2800">
                <a:cs typeface="Times New Roman" pitchFamily="18" charset="0"/>
              </a:rPr>
              <a:t> Ribosomes—the cell's protein-synthesizing factories—are particulate structures composed of RNA (ribonucleic acid) and various proteins suspended in the cytoplasm.</a:t>
            </a:r>
          </a:p>
          <a:p>
            <a:pPr algn="l">
              <a:lnSpc>
                <a:spcPct val="80000"/>
              </a:lnSpc>
              <a:spcAft>
                <a:spcPct val="50000"/>
              </a:spcAft>
              <a:buFontTx/>
              <a:buChar char="•"/>
            </a:pPr>
            <a:r>
              <a:rPr lang="en-US" sz="2800">
                <a:cs typeface="Times New Roman" pitchFamily="18" charset="0"/>
              </a:rPr>
              <a:t> Ribosomes interact with several cytoplasmic proteins and messenger and transfer RNAs in the key process of protein synthesis (translation).</a:t>
            </a:r>
          </a:p>
          <a:p>
            <a:pPr algn="l">
              <a:lnSpc>
                <a:spcPct val="80000"/>
              </a:lnSpc>
              <a:spcAft>
                <a:spcPct val="50000"/>
              </a:spcAft>
              <a:buFontTx/>
              <a:buChar char="•"/>
            </a:pPr>
            <a:endParaRPr lang="en-US" sz="2800">
              <a:cs typeface="Times New Roman" pitchFamily="18" charset="0"/>
            </a:endParaRPr>
          </a:p>
        </p:txBody>
      </p:sp>
      <p:pic>
        <p:nvPicPr>
          <p:cNvPr id="7322628" name="Picture 4" descr="figure 1-4"/>
          <p:cNvPicPr>
            <a:picLocks noChangeAspect="1" noChangeArrowheads="1"/>
          </p:cNvPicPr>
          <p:nvPr/>
        </p:nvPicPr>
        <p:blipFill>
          <a:blip r:embed="rId2" cstate="print"/>
          <a:srcRect/>
          <a:stretch>
            <a:fillRect/>
          </a:stretch>
        </p:blipFill>
        <p:spPr bwMode="auto">
          <a:xfrm>
            <a:off x="4614863" y="1268413"/>
            <a:ext cx="4529137" cy="5329237"/>
          </a:xfrm>
          <a:prstGeom prst="rect">
            <a:avLst/>
          </a:prstGeom>
          <a:noFill/>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11362" name="Rectangle 2"/>
          <p:cNvSpPr>
            <a:spLocks noGrp="1" noChangeArrowheads="1"/>
          </p:cNvSpPr>
          <p:nvPr>
            <p:ph type="title"/>
          </p:nvPr>
        </p:nvSpPr>
        <p:spPr/>
        <p:txBody>
          <a:bodyPr/>
          <a:lstStyle/>
          <a:p>
            <a:r>
              <a:rPr lang="nb-NO"/>
              <a:t>Microbiology</a:t>
            </a:r>
          </a:p>
        </p:txBody>
      </p:sp>
      <p:sp>
        <p:nvSpPr>
          <p:cNvPr id="7311363" name="Rectangle 3"/>
          <p:cNvSpPr>
            <a:spLocks noGrp="1" noChangeArrowheads="1"/>
          </p:cNvSpPr>
          <p:nvPr>
            <p:ph type="body" idx="1"/>
          </p:nvPr>
        </p:nvSpPr>
        <p:spPr/>
        <p:txBody>
          <a:bodyPr/>
          <a:lstStyle/>
          <a:p>
            <a:r>
              <a:rPr lang="nb-NO" sz="2800"/>
              <a:t>Microbiology is the study of microorganisms, organisms that exist as single cells or form cell clusters.</a:t>
            </a:r>
          </a:p>
          <a:p>
            <a:r>
              <a:rPr lang="nb-NO" sz="2800"/>
              <a:t>Why study microbiology?</a:t>
            </a:r>
          </a:p>
          <a:p>
            <a:pPr lvl="1"/>
            <a:r>
              <a:rPr lang="nb-NO" sz="2400"/>
              <a:t>Understand life.</a:t>
            </a:r>
          </a:p>
          <a:p>
            <a:pPr lvl="1"/>
            <a:r>
              <a:rPr lang="nb-NO" sz="2400"/>
              <a:t>Understand nature.</a:t>
            </a:r>
          </a:p>
          <a:p>
            <a:pPr lvl="1"/>
            <a:r>
              <a:rPr lang="nb-NO" sz="2400"/>
              <a:t>Exploitation: </a:t>
            </a:r>
          </a:p>
          <a:p>
            <a:pPr lvl="2"/>
            <a:r>
              <a:rPr lang="nb-NO" sz="2000"/>
              <a:t>Production: Human needs.</a:t>
            </a:r>
          </a:p>
          <a:p>
            <a:pPr lvl="2"/>
            <a:r>
              <a:rPr lang="nb-NO" sz="2000"/>
              <a:t>Remediation: Cover our tracks.</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24674" name="Rectangle 2"/>
          <p:cNvSpPr>
            <a:spLocks noGrp="1" noChangeArrowheads="1"/>
          </p:cNvSpPr>
          <p:nvPr>
            <p:ph type="ctrTitle"/>
          </p:nvPr>
        </p:nvSpPr>
        <p:spPr>
          <a:xfrm>
            <a:off x="609600" y="333375"/>
            <a:ext cx="8210550" cy="668338"/>
          </a:xfrm>
        </p:spPr>
        <p:txBody>
          <a:bodyPr/>
          <a:lstStyle/>
          <a:p>
            <a:r>
              <a:rPr lang="en-US" sz="3600" b="1">
                <a:cs typeface="Times New Roman" pitchFamily="18" charset="0"/>
              </a:rPr>
              <a:t>Arrangement of DNA in Microbial Cells</a:t>
            </a:r>
          </a:p>
        </p:txBody>
      </p:sp>
      <p:sp>
        <p:nvSpPr>
          <p:cNvPr id="7324675" name="Rectangle 3"/>
          <p:cNvSpPr>
            <a:spLocks noGrp="1" noChangeArrowheads="1"/>
          </p:cNvSpPr>
          <p:nvPr>
            <p:ph type="subTitle" idx="1"/>
          </p:nvPr>
        </p:nvSpPr>
        <p:spPr>
          <a:xfrm>
            <a:off x="250825" y="1196975"/>
            <a:ext cx="4537075" cy="4464050"/>
          </a:xfrm>
        </p:spPr>
        <p:txBody>
          <a:bodyPr/>
          <a:lstStyle/>
          <a:p>
            <a:pPr algn="l">
              <a:buFontTx/>
              <a:buChar char="•"/>
            </a:pPr>
            <a:r>
              <a:rPr lang="en-US" sz="2400">
                <a:solidFill>
                  <a:srgbClr val="000000"/>
                </a:solidFill>
                <a:cs typeface="Times New Roman" pitchFamily="18" charset="0"/>
              </a:rPr>
              <a:t> A </a:t>
            </a:r>
            <a:r>
              <a:rPr lang="en-US" sz="2400" b="1">
                <a:solidFill>
                  <a:srgbClr val="000000"/>
                </a:solidFill>
                <a:cs typeface="Times New Roman" pitchFamily="18" charset="0"/>
              </a:rPr>
              <a:t>gene</a:t>
            </a:r>
            <a:r>
              <a:rPr lang="en-US" sz="2400">
                <a:solidFill>
                  <a:srgbClr val="000000"/>
                </a:solidFill>
                <a:cs typeface="Times New Roman" pitchFamily="18" charset="0"/>
              </a:rPr>
              <a:t> is segment of DNA coding for a protein or an RNA. </a:t>
            </a:r>
          </a:p>
          <a:p>
            <a:pPr algn="l">
              <a:buFontTx/>
              <a:buChar char="•"/>
            </a:pPr>
            <a:r>
              <a:rPr lang="en-US" sz="2400">
                <a:cs typeface="Times New Roman" pitchFamily="18" charset="0"/>
              </a:rPr>
              <a:t> Genes govern the properties of cells, and a cell's complement of genes is called its </a:t>
            </a:r>
            <a:r>
              <a:rPr lang="en-US" sz="2400" b="1">
                <a:cs typeface="Times New Roman" pitchFamily="18" charset="0"/>
              </a:rPr>
              <a:t>genome</a:t>
            </a:r>
            <a:r>
              <a:rPr lang="en-US" sz="2400">
                <a:cs typeface="Times New Roman" pitchFamily="18" charset="0"/>
              </a:rPr>
              <a:t>. </a:t>
            </a:r>
          </a:p>
          <a:p>
            <a:pPr algn="l">
              <a:buFontTx/>
              <a:buChar char="•"/>
            </a:pPr>
            <a:r>
              <a:rPr lang="en-US" sz="2400">
                <a:cs typeface="Times New Roman" pitchFamily="18" charset="0"/>
              </a:rPr>
              <a:t> DNA is arranged in cells to form </a:t>
            </a:r>
            <a:r>
              <a:rPr lang="en-US" sz="2400" b="1">
                <a:cs typeface="Times New Roman" pitchFamily="18" charset="0"/>
              </a:rPr>
              <a:t>chromosomes</a:t>
            </a:r>
            <a:r>
              <a:rPr lang="en-US" sz="2400">
                <a:cs typeface="Times New Roman" pitchFamily="18" charset="0"/>
              </a:rPr>
              <a:t>. In prokaryotes, there is usually a single circular chromosome; whereas in eukaryotes, several linear chromosomes exist.</a:t>
            </a:r>
          </a:p>
        </p:txBody>
      </p:sp>
      <p:pic>
        <p:nvPicPr>
          <p:cNvPr id="7324676" name="Picture 4" descr="02_F04a"/>
          <p:cNvPicPr>
            <a:picLocks noChangeAspect="1" noChangeArrowheads="1"/>
          </p:cNvPicPr>
          <p:nvPr/>
        </p:nvPicPr>
        <p:blipFill>
          <a:blip r:embed="rId2" cstate="print"/>
          <a:srcRect/>
          <a:stretch>
            <a:fillRect/>
          </a:stretch>
        </p:blipFill>
        <p:spPr bwMode="auto">
          <a:xfrm>
            <a:off x="4787900" y="1125538"/>
            <a:ext cx="4356100" cy="2881312"/>
          </a:xfrm>
          <a:prstGeom prst="rect">
            <a:avLst/>
          </a:prstGeom>
          <a:noFill/>
          <a:ln w="9525">
            <a:noFill/>
            <a:miter lim="800000"/>
            <a:headEnd/>
            <a:tailEnd/>
          </a:ln>
          <a:effectLst/>
        </p:spPr>
      </p:pic>
      <p:pic>
        <p:nvPicPr>
          <p:cNvPr id="7324677" name="Picture 5" descr="02_F04b"/>
          <p:cNvPicPr>
            <a:picLocks noChangeAspect="1" noChangeArrowheads="1"/>
          </p:cNvPicPr>
          <p:nvPr/>
        </p:nvPicPr>
        <p:blipFill>
          <a:blip r:embed="rId3" cstate="print"/>
          <a:srcRect/>
          <a:stretch>
            <a:fillRect/>
          </a:stretch>
        </p:blipFill>
        <p:spPr bwMode="auto">
          <a:xfrm>
            <a:off x="4772025" y="3284538"/>
            <a:ext cx="4371975" cy="3573462"/>
          </a:xfrm>
          <a:prstGeom prst="rect">
            <a:avLst/>
          </a:prstGeom>
          <a:noFill/>
          <a:ln w="9525">
            <a:noFill/>
            <a:miter lim="800000"/>
            <a:headEnd/>
            <a:tailEnd/>
          </a:ln>
          <a:effectLst/>
        </p:spPr>
      </p:pic>
      <p:sp>
        <p:nvSpPr>
          <p:cNvPr id="7324678" name="Text Box 6"/>
          <p:cNvSpPr txBox="1">
            <a:spLocks noChangeArrowheads="1"/>
          </p:cNvSpPr>
          <p:nvPr/>
        </p:nvSpPr>
        <p:spPr bwMode="auto">
          <a:xfrm>
            <a:off x="1835150" y="5876925"/>
            <a:ext cx="2971800" cy="825500"/>
          </a:xfrm>
          <a:prstGeom prst="rect">
            <a:avLst/>
          </a:prstGeom>
          <a:noFill/>
          <a:ln w="9525">
            <a:noFill/>
            <a:miter lim="800000"/>
            <a:headEnd/>
            <a:tailEnd/>
          </a:ln>
          <a:effectLst/>
        </p:spPr>
        <p:txBody>
          <a:bodyPr>
            <a:spAutoFit/>
          </a:bodyPr>
          <a:lstStyle/>
          <a:p>
            <a:r>
              <a:rPr lang="en-GB" sz="1600"/>
              <a:t>Photomicrographs of E.Coli nucloids, and an electron-micrograph of the same nucleoid</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23650" name="Rectangle 2"/>
          <p:cNvSpPr>
            <a:spLocks noGrp="1" noChangeArrowheads="1"/>
          </p:cNvSpPr>
          <p:nvPr>
            <p:ph type="ctrTitle"/>
          </p:nvPr>
        </p:nvSpPr>
        <p:spPr>
          <a:xfrm>
            <a:off x="685800" y="457200"/>
            <a:ext cx="7772400" cy="595313"/>
          </a:xfrm>
        </p:spPr>
        <p:txBody>
          <a:bodyPr/>
          <a:lstStyle/>
          <a:p>
            <a:r>
              <a:rPr lang="en-GB" sz="4000">
                <a:solidFill>
                  <a:schemeClr val="tx1"/>
                </a:solidFill>
              </a:rPr>
              <a:t>DNA containing organelles</a:t>
            </a:r>
          </a:p>
        </p:txBody>
      </p:sp>
      <p:sp>
        <p:nvSpPr>
          <p:cNvPr id="7323651" name="Rectangle 3"/>
          <p:cNvSpPr>
            <a:spLocks noGrp="1" noChangeArrowheads="1"/>
          </p:cNvSpPr>
          <p:nvPr>
            <p:ph type="subTitle" idx="1"/>
          </p:nvPr>
        </p:nvSpPr>
        <p:spPr>
          <a:xfrm>
            <a:off x="685800" y="1676400"/>
            <a:ext cx="7772400" cy="4191000"/>
          </a:xfrm>
        </p:spPr>
        <p:txBody>
          <a:bodyPr/>
          <a:lstStyle/>
          <a:p>
            <a:pPr algn="l">
              <a:lnSpc>
                <a:spcPct val="90000"/>
              </a:lnSpc>
              <a:buFontTx/>
              <a:buChar char="•"/>
            </a:pPr>
            <a:r>
              <a:rPr lang="en-US">
                <a:cs typeface="Times New Roman" pitchFamily="18" charset="0"/>
              </a:rPr>
              <a:t>The </a:t>
            </a:r>
            <a:r>
              <a:rPr lang="en-US" b="1">
                <a:cs typeface="Times New Roman" pitchFamily="18" charset="0"/>
              </a:rPr>
              <a:t>nucleus</a:t>
            </a:r>
            <a:r>
              <a:rPr lang="en-US">
                <a:cs typeface="Times New Roman" pitchFamily="18" charset="0"/>
              </a:rPr>
              <a:t> is a membrane-enclosed structure that contains the chromosomes in eukaryotic cells. The </a:t>
            </a:r>
            <a:r>
              <a:rPr lang="en-US" b="1">
                <a:cs typeface="Times New Roman" pitchFamily="18" charset="0"/>
              </a:rPr>
              <a:t>nucleoid</a:t>
            </a:r>
            <a:r>
              <a:rPr lang="en-US">
                <a:cs typeface="Times New Roman" pitchFamily="18" charset="0"/>
              </a:rPr>
              <a:t>, in contrast, is the aggregated mass of DNA that constitutes the chromosome of cells of </a:t>
            </a:r>
            <a:r>
              <a:rPr lang="en-US" i="1">
                <a:cs typeface="Times New Roman" pitchFamily="18" charset="0"/>
              </a:rPr>
              <a:t>Bacteria</a:t>
            </a:r>
            <a:r>
              <a:rPr lang="en-US">
                <a:cs typeface="Times New Roman" pitchFamily="18" charset="0"/>
              </a:rPr>
              <a:t> and </a:t>
            </a:r>
            <a:r>
              <a:rPr lang="en-US" i="1">
                <a:cs typeface="Times New Roman" pitchFamily="18" charset="0"/>
              </a:rPr>
              <a:t>Archaea</a:t>
            </a:r>
            <a:r>
              <a:rPr lang="en-US">
                <a:cs typeface="Times New Roman" pitchFamily="18" charset="0"/>
              </a:rPr>
              <a:t>. </a:t>
            </a:r>
          </a:p>
          <a:p>
            <a:pPr algn="l">
              <a:lnSpc>
                <a:spcPct val="90000"/>
              </a:lnSpc>
              <a:buFontTx/>
              <a:buChar char="•"/>
            </a:pPr>
            <a:r>
              <a:rPr lang="en-US" b="1">
                <a:cs typeface="Times New Roman" pitchFamily="18" charset="0"/>
              </a:rPr>
              <a:t>Plasmids</a:t>
            </a:r>
            <a:r>
              <a:rPr lang="en-US">
                <a:cs typeface="Times New Roman" pitchFamily="18" charset="0"/>
              </a:rPr>
              <a:t> are circular extrachromosomal genetic elements (DNA), nonessential for growth, found in prokaryotes.</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25698" name="Rectangle 2"/>
          <p:cNvSpPr>
            <a:spLocks noGrp="1" noChangeArrowheads="1"/>
          </p:cNvSpPr>
          <p:nvPr>
            <p:ph type="ctrTitle"/>
          </p:nvPr>
        </p:nvSpPr>
        <p:spPr>
          <a:xfrm>
            <a:off x="685800" y="457200"/>
            <a:ext cx="7772400" cy="450850"/>
          </a:xfrm>
        </p:spPr>
        <p:txBody>
          <a:bodyPr/>
          <a:lstStyle/>
          <a:p>
            <a:r>
              <a:rPr lang="en-GB" sz="4000">
                <a:solidFill>
                  <a:schemeClr val="tx1"/>
                </a:solidFill>
              </a:rPr>
              <a:t>Evolution</a:t>
            </a:r>
          </a:p>
        </p:txBody>
      </p:sp>
      <p:sp>
        <p:nvSpPr>
          <p:cNvPr id="7325699" name="Rectangle 3"/>
          <p:cNvSpPr>
            <a:spLocks noGrp="1" noChangeArrowheads="1"/>
          </p:cNvSpPr>
          <p:nvPr>
            <p:ph type="subTitle" idx="1"/>
          </p:nvPr>
        </p:nvSpPr>
        <p:spPr>
          <a:xfrm>
            <a:off x="323850" y="1196975"/>
            <a:ext cx="8640763" cy="2689225"/>
          </a:xfrm>
        </p:spPr>
        <p:txBody>
          <a:bodyPr/>
          <a:lstStyle/>
          <a:p>
            <a:pPr algn="l">
              <a:lnSpc>
                <a:spcPct val="90000"/>
              </a:lnSpc>
              <a:buFontTx/>
              <a:buChar char="•"/>
            </a:pPr>
            <a:r>
              <a:rPr lang="en-US" sz="2400">
                <a:cs typeface="Times New Roman" pitchFamily="18" charset="0"/>
              </a:rPr>
              <a:t> </a:t>
            </a:r>
            <a:r>
              <a:rPr lang="en-US" sz="2400" b="1">
                <a:cs typeface="Times New Roman" pitchFamily="18" charset="0"/>
              </a:rPr>
              <a:t>Evolution</a:t>
            </a:r>
            <a:r>
              <a:rPr lang="en-US" sz="2400">
                <a:cs typeface="Times New Roman" pitchFamily="18" charset="0"/>
              </a:rPr>
              <a:t> is the change in a line of descent over time leading to new species or varieties. The evolutionary relationships between life forms are the subject of the science of </a:t>
            </a:r>
            <a:r>
              <a:rPr lang="en-US" sz="2400" b="1">
                <a:cs typeface="Times New Roman" pitchFamily="18" charset="0"/>
              </a:rPr>
              <a:t>phylogeny</a:t>
            </a:r>
            <a:r>
              <a:rPr lang="en-US" sz="2400">
                <a:cs typeface="Times New Roman" pitchFamily="18" charset="0"/>
              </a:rPr>
              <a:t>.</a:t>
            </a:r>
          </a:p>
          <a:p>
            <a:pPr algn="l">
              <a:lnSpc>
                <a:spcPct val="90000"/>
              </a:lnSpc>
              <a:buFontTx/>
              <a:buChar char="•"/>
            </a:pPr>
            <a:r>
              <a:rPr lang="en-US" sz="2400">
                <a:cs typeface="Times New Roman" pitchFamily="18" charset="0"/>
              </a:rPr>
              <a:t> </a:t>
            </a:r>
            <a:r>
              <a:rPr lang="en-US" sz="2400" u="sng">
                <a:cs typeface="Times New Roman" pitchFamily="18" charset="0"/>
              </a:rPr>
              <a:t>Comparative ribosomal RNA sequencing</a:t>
            </a:r>
            <a:r>
              <a:rPr lang="en-US" sz="2400">
                <a:cs typeface="Times New Roman" pitchFamily="18" charset="0"/>
              </a:rPr>
              <a:t> has defined the three </a:t>
            </a:r>
            <a:r>
              <a:rPr lang="en-US" sz="2400" b="1">
                <a:cs typeface="Times New Roman" pitchFamily="18" charset="0"/>
              </a:rPr>
              <a:t>domains</a:t>
            </a:r>
            <a:r>
              <a:rPr lang="en-US" sz="2400">
                <a:cs typeface="Times New Roman" pitchFamily="18" charset="0"/>
              </a:rPr>
              <a:t> of life: </a:t>
            </a:r>
            <a:r>
              <a:rPr lang="en-US" sz="2400" b="1" i="1">
                <a:cs typeface="Times New Roman" pitchFamily="18" charset="0"/>
              </a:rPr>
              <a:t>Bacteria</a:t>
            </a:r>
            <a:r>
              <a:rPr lang="en-US" sz="2400">
                <a:cs typeface="Times New Roman" pitchFamily="18" charset="0"/>
              </a:rPr>
              <a:t>, </a:t>
            </a:r>
            <a:r>
              <a:rPr lang="en-US" sz="2400" b="1" i="1">
                <a:cs typeface="Times New Roman" pitchFamily="18" charset="0"/>
              </a:rPr>
              <a:t>Archaea</a:t>
            </a:r>
            <a:r>
              <a:rPr lang="en-US" sz="2400">
                <a:cs typeface="Times New Roman" pitchFamily="18" charset="0"/>
              </a:rPr>
              <a:t>, and </a:t>
            </a:r>
            <a:r>
              <a:rPr lang="en-US" sz="2400" b="1" i="1">
                <a:cs typeface="Times New Roman" pitchFamily="18" charset="0"/>
              </a:rPr>
              <a:t>Eukarya</a:t>
            </a:r>
            <a:r>
              <a:rPr lang="en-US" sz="2400">
                <a:cs typeface="Times New Roman" pitchFamily="18" charset="0"/>
              </a:rPr>
              <a:t>.</a:t>
            </a:r>
          </a:p>
        </p:txBody>
      </p:sp>
      <p:pic>
        <p:nvPicPr>
          <p:cNvPr id="7325700" name="Picture 4" descr="02_F06"/>
          <p:cNvPicPr>
            <a:picLocks noChangeAspect="1" noChangeArrowheads="1"/>
          </p:cNvPicPr>
          <p:nvPr/>
        </p:nvPicPr>
        <p:blipFill>
          <a:blip r:embed="rId2" cstate="print"/>
          <a:srcRect/>
          <a:stretch>
            <a:fillRect/>
          </a:stretch>
        </p:blipFill>
        <p:spPr bwMode="auto">
          <a:xfrm>
            <a:off x="179388" y="3424238"/>
            <a:ext cx="8640762" cy="3375025"/>
          </a:xfrm>
          <a:prstGeom prst="rect">
            <a:avLst/>
          </a:prstGeom>
          <a:noFill/>
          <a:ln w="9525">
            <a:noFill/>
            <a:miter lim="800000"/>
            <a:headEnd/>
            <a:tailEnd/>
          </a:ln>
          <a:effectLst/>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26722" name="Rectangle 2"/>
          <p:cNvSpPr>
            <a:spLocks noGrp="1" noChangeArrowheads="1"/>
          </p:cNvSpPr>
          <p:nvPr>
            <p:ph type="ctrTitle"/>
          </p:nvPr>
        </p:nvSpPr>
        <p:spPr>
          <a:xfrm>
            <a:off x="609600" y="404813"/>
            <a:ext cx="7772400" cy="431800"/>
          </a:xfrm>
        </p:spPr>
        <p:txBody>
          <a:bodyPr/>
          <a:lstStyle/>
          <a:p>
            <a:r>
              <a:rPr lang="en-US" sz="3600" b="1">
                <a:cs typeface="Times New Roman" pitchFamily="18" charset="0"/>
              </a:rPr>
              <a:t>The Tree of Life</a:t>
            </a:r>
          </a:p>
        </p:txBody>
      </p:sp>
      <p:sp>
        <p:nvSpPr>
          <p:cNvPr id="7326723" name="Rectangle 3"/>
          <p:cNvSpPr>
            <a:spLocks noGrp="1" noChangeArrowheads="1"/>
          </p:cNvSpPr>
          <p:nvPr>
            <p:ph type="subTitle" idx="1"/>
          </p:nvPr>
        </p:nvSpPr>
        <p:spPr>
          <a:xfrm>
            <a:off x="323850" y="5707063"/>
            <a:ext cx="8569325" cy="1150937"/>
          </a:xfrm>
        </p:spPr>
        <p:txBody>
          <a:bodyPr/>
          <a:lstStyle/>
          <a:p>
            <a:pPr algn="l">
              <a:spcAft>
                <a:spcPct val="50000"/>
              </a:spcAft>
              <a:buFontTx/>
              <a:buChar char="•"/>
            </a:pPr>
            <a:r>
              <a:rPr lang="en-US" sz="2400">
                <a:cs typeface="Times New Roman" pitchFamily="18" charset="0"/>
              </a:rPr>
              <a:t> Although species of </a:t>
            </a:r>
            <a:r>
              <a:rPr lang="en-US" sz="2400" i="1">
                <a:cs typeface="Times New Roman" pitchFamily="18" charset="0"/>
              </a:rPr>
              <a:t>Bacteria</a:t>
            </a:r>
            <a:r>
              <a:rPr lang="en-US" sz="2400">
                <a:cs typeface="Times New Roman" pitchFamily="18" charset="0"/>
              </a:rPr>
              <a:t> and </a:t>
            </a:r>
            <a:r>
              <a:rPr lang="en-US" sz="2400" i="1">
                <a:cs typeface="Times New Roman" pitchFamily="18" charset="0"/>
              </a:rPr>
              <a:t>Archaea</a:t>
            </a:r>
            <a:r>
              <a:rPr lang="en-US" sz="2400">
                <a:cs typeface="Times New Roman" pitchFamily="18" charset="0"/>
              </a:rPr>
              <a:t> share a prokaryotic cell structure, they differ dramatically in their evolutionary history.</a:t>
            </a:r>
          </a:p>
          <a:p>
            <a:pPr algn="l"/>
            <a:endParaRPr lang="en-US" sz="2400">
              <a:cs typeface="Times New Roman" pitchFamily="18" charset="0"/>
            </a:endParaRPr>
          </a:p>
        </p:txBody>
      </p:sp>
      <p:pic>
        <p:nvPicPr>
          <p:cNvPr id="7326724" name="Picture 4" descr="02_F07"/>
          <p:cNvPicPr>
            <a:picLocks noChangeAspect="1" noChangeArrowheads="1"/>
          </p:cNvPicPr>
          <p:nvPr/>
        </p:nvPicPr>
        <p:blipFill>
          <a:blip r:embed="rId2" cstate="print"/>
          <a:srcRect/>
          <a:stretch>
            <a:fillRect/>
          </a:stretch>
        </p:blipFill>
        <p:spPr bwMode="auto">
          <a:xfrm>
            <a:off x="1331913" y="1341438"/>
            <a:ext cx="6643687" cy="4000500"/>
          </a:xfrm>
          <a:prstGeom prst="rect">
            <a:avLst/>
          </a:prstGeom>
          <a:noFill/>
          <a:ln w="9525">
            <a:noFill/>
            <a:miter lim="800000"/>
            <a:headEnd/>
            <a:tailEnd/>
          </a:ln>
          <a:effectLst/>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27746" name="Rectangle 2"/>
          <p:cNvSpPr>
            <a:spLocks noGrp="1" noChangeArrowheads="1"/>
          </p:cNvSpPr>
          <p:nvPr>
            <p:ph type="subTitle" idx="1"/>
          </p:nvPr>
        </p:nvSpPr>
        <p:spPr>
          <a:xfrm>
            <a:off x="684213" y="549275"/>
            <a:ext cx="7991475" cy="6048375"/>
          </a:xfrm>
        </p:spPr>
        <p:txBody>
          <a:bodyPr/>
          <a:lstStyle/>
          <a:p>
            <a:pPr marL="355600" indent="-355600" algn="l">
              <a:lnSpc>
                <a:spcPct val="80000"/>
              </a:lnSpc>
              <a:spcAft>
                <a:spcPct val="40000"/>
              </a:spcAft>
              <a:buFontTx/>
              <a:buChar char="•"/>
            </a:pPr>
            <a:r>
              <a:rPr lang="en-US" sz="2400">
                <a:latin typeface="Arial" charset="0"/>
                <a:cs typeface="Times New Roman" pitchFamily="18" charset="0"/>
              </a:rPr>
              <a:t> Molecular sequencing has also shown that the major organelles of </a:t>
            </a:r>
            <a:r>
              <a:rPr lang="en-US" sz="2400" i="1">
                <a:latin typeface="Arial" charset="0"/>
                <a:cs typeface="Times New Roman" pitchFamily="18" charset="0"/>
              </a:rPr>
              <a:t>Eukarya</a:t>
            </a:r>
            <a:r>
              <a:rPr lang="en-US" sz="2400">
                <a:latin typeface="Arial" charset="0"/>
                <a:cs typeface="Times New Roman" pitchFamily="18" charset="0"/>
              </a:rPr>
              <a:t> have evolutionary roots in the </a:t>
            </a:r>
            <a:r>
              <a:rPr lang="en-US" sz="2400" i="1">
                <a:latin typeface="Arial" charset="0"/>
                <a:cs typeface="Times New Roman" pitchFamily="18" charset="0"/>
              </a:rPr>
              <a:t>Bacteria</a:t>
            </a:r>
            <a:r>
              <a:rPr lang="en-US" sz="2400">
                <a:latin typeface="Arial" charset="0"/>
                <a:cs typeface="Times New Roman" pitchFamily="18" charset="0"/>
              </a:rPr>
              <a:t>. </a:t>
            </a:r>
          </a:p>
          <a:p>
            <a:pPr marL="355600" indent="-355600" algn="l">
              <a:lnSpc>
                <a:spcPct val="80000"/>
              </a:lnSpc>
              <a:spcAft>
                <a:spcPct val="40000"/>
              </a:spcAft>
              <a:buFontTx/>
              <a:buChar char="•"/>
            </a:pPr>
            <a:r>
              <a:rPr lang="en-US" sz="2400">
                <a:latin typeface="Arial" charset="0"/>
                <a:cs typeface="Times New Roman" pitchFamily="18" charset="0"/>
              </a:rPr>
              <a:t> In addition to the genome in the chromosomes of the nucleus, mitochondria and chloroplasts of eukaryotes contain their own genomes (DNA arranged in circular fashion, as in </a:t>
            </a:r>
            <a:r>
              <a:rPr lang="en-US" sz="2400" i="1">
                <a:latin typeface="Arial" charset="0"/>
                <a:cs typeface="Times New Roman" pitchFamily="18" charset="0"/>
              </a:rPr>
              <a:t>Bacteria</a:t>
            </a:r>
            <a:r>
              <a:rPr lang="en-US" sz="2400">
                <a:latin typeface="Arial" charset="0"/>
                <a:cs typeface="Times New Roman" pitchFamily="18" charset="0"/>
              </a:rPr>
              <a:t>) and ribosomes.</a:t>
            </a:r>
          </a:p>
          <a:p>
            <a:pPr marL="355600" indent="-355600" algn="l">
              <a:lnSpc>
                <a:spcPct val="80000"/>
              </a:lnSpc>
              <a:spcAft>
                <a:spcPct val="40000"/>
              </a:spcAft>
              <a:buFontTx/>
              <a:buChar char="•"/>
            </a:pPr>
            <a:r>
              <a:rPr lang="en-US" sz="2400">
                <a:latin typeface="Arial" charset="0"/>
                <a:cs typeface="Times New Roman" pitchFamily="18" charset="0"/>
              </a:rPr>
              <a:t> Using ribosomal RNA sequencing technology, these organelles have been shown to be highly derived ancestors of specific lineages of </a:t>
            </a:r>
            <a:r>
              <a:rPr lang="en-US" sz="2400" i="1">
                <a:latin typeface="Arial" charset="0"/>
                <a:cs typeface="Times New Roman" pitchFamily="18" charset="0"/>
              </a:rPr>
              <a:t>Bacteria</a:t>
            </a:r>
            <a:r>
              <a:rPr lang="en-US" sz="2400">
                <a:latin typeface="Arial" charset="0"/>
                <a:cs typeface="Times New Roman" pitchFamily="18" charset="0"/>
              </a:rPr>
              <a:t>.</a:t>
            </a:r>
          </a:p>
          <a:p>
            <a:pPr marL="355600" indent="-355600" algn="l">
              <a:lnSpc>
                <a:spcPct val="80000"/>
              </a:lnSpc>
              <a:buFontTx/>
              <a:buChar char="•"/>
            </a:pPr>
            <a:r>
              <a:rPr lang="en-US" sz="2400">
                <a:latin typeface="Arial" charset="0"/>
                <a:cs typeface="Times New Roman" pitchFamily="18" charset="0"/>
              </a:rPr>
              <a:t> Mitochondria and chloroplasts were thus once free-living cells that established stable residency in cells of Eukarya eons ago. The process by which this stable arrangement developed is known as </a:t>
            </a:r>
            <a:r>
              <a:rPr lang="en-US" sz="2400" b="1">
                <a:latin typeface="Arial" charset="0"/>
                <a:cs typeface="Times New Roman" pitchFamily="18" charset="0"/>
              </a:rPr>
              <a:t>endosymbiosis</a:t>
            </a:r>
            <a:r>
              <a:rPr lang="en-US" sz="2400">
                <a:latin typeface="Arial" charset="0"/>
                <a:cs typeface="Times New Roman" pitchFamily="18" charset="0"/>
              </a:rPr>
              <a:t>.</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28770" name="Rectangle 2"/>
          <p:cNvSpPr>
            <a:spLocks noGrp="1" noChangeArrowheads="1"/>
          </p:cNvSpPr>
          <p:nvPr>
            <p:ph type="ctrTitle"/>
          </p:nvPr>
        </p:nvSpPr>
        <p:spPr>
          <a:xfrm>
            <a:off x="685800" y="2286000"/>
            <a:ext cx="7772400" cy="1143000"/>
          </a:xfrm>
        </p:spPr>
        <p:txBody>
          <a:bodyPr/>
          <a:lstStyle/>
          <a:p>
            <a:r>
              <a:rPr lang="en-US" b="1">
                <a:solidFill>
                  <a:srgbClr val="000000"/>
                </a:solidFill>
                <a:cs typeface="Times New Roman" pitchFamily="18" charset="0"/>
              </a:rPr>
              <a:t>Microbial Diversity</a:t>
            </a:r>
            <a:br>
              <a:rPr lang="en-US" b="1">
                <a:solidFill>
                  <a:srgbClr val="000000"/>
                </a:solidFill>
                <a:cs typeface="Times New Roman" pitchFamily="18" charset="0"/>
              </a:rPr>
            </a:br>
            <a:r>
              <a:rPr lang="en-US">
                <a:cs typeface="Times New Roman" pitchFamily="18" charset="0"/>
              </a:rPr>
              <a:t> </a:t>
            </a:r>
            <a:r>
              <a:rPr lang="en-US">
                <a:latin typeface="Verdana" pitchFamily="34" charset="0"/>
                <a:cs typeface="Times New Roman" pitchFamily="18" charset="0"/>
              </a:rPr>
              <a:t/>
            </a:r>
            <a:br>
              <a:rPr lang="en-US">
                <a:latin typeface="Verdana" pitchFamily="34" charset="0"/>
                <a:cs typeface="Times New Roman" pitchFamily="18" charset="0"/>
              </a:rPr>
            </a:br>
            <a:r>
              <a:rPr lang="en-US" b="1">
                <a:cs typeface="Times New Roman" pitchFamily="18" charset="0"/>
              </a:rPr>
              <a:t>Physiological and Phylogenetic Diversity of Microorganisms</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29794" name="Rectangle 2"/>
          <p:cNvSpPr>
            <a:spLocks noGrp="1" noChangeArrowheads="1"/>
          </p:cNvSpPr>
          <p:nvPr>
            <p:ph type="ctrTitle"/>
          </p:nvPr>
        </p:nvSpPr>
        <p:spPr>
          <a:xfrm>
            <a:off x="685800" y="260350"/>
            <a:ext cx="7772400" cy="360363"/>
          </a:xfrm>
        </p:spPr>
        <p:txBody>
          <a:bodyPr/>
          <a:lstStyle/>
          <a:p>
            <a:r>
              <a:rPr lang="en-GB" sz="3600">
                <a:solidFill>
                  <a:schemeClr val="tx1"/>
                </a:solidFill>
              </a:rPr>
              <a:t>Metabolic classification</a:t>
            </a:r>
          </a:p>
        </p:txBody>
      </p:sp>
      <p:sp>
        <p:nvSpPr>
          <p:cNvPr id="7329795" name="Rectangle 3"/>
          <p:cNvSpPr>
            <a:spLocks noGrp="1" noChangeArrowheads="1"/>
          </p:cNvSpPr>
          <p:nvPr>
            <p:ph type="subTitle" idx="1"/>
          </p:nvPr>
        </p:nvSpPr>
        <p:spPr>
          <a:xfrm>
            <a:off x="252413" y="2708275"/>
            <a:ext cx="3455987" cy="4508500"/>
          </a:xfrm>
        </p:spPr>
        <p:txBody>
          <a:bodyPr/>
          <a:lstStyle/>
          <a:p>
            <a:pPr algn="l">
              <a:lnSpc>
                <a:spcPct val="90000"/>
              </a:lnSpc>
              <a:buFontTx/>
              <a:buChar char="•"/>
            </a:pPr>
            <a:r>
              <a:rPr lang="en-US" sz="2000" b="1">
                <a:cs typeface="Times New Roman" pitchFamily="18" charset="0"/>
              </a:rPr>
              <a:t> Chemoorganotrophs</a:t>
            </a:r>
            <a:r>
              <a:rPr lang="en-US" sz="2000">
                <a:cs typeface="Times New Roman" pitchFamily="18" charset="0"/>
              </a:rPr>
              <a:t> obtain their energy from the oxidation of organic compounds. </a:t>
            </a:r>
          </a:p>
          <a:p>
            <a:pPr algn="l">
              <a:lnSpc>
                <a:spcPct val="90000"/>
              </a:lnSpc>
              <a:buFontTx/>
              <a:buChar char="•"/>
            </a:pPr>
            <a:r>
              <a:rPr lang="en-US" sz="2000" b="1">
                <a:cs typeface="Times New Roman" pitchFamily="18" charset="0"/>
              </a:rPr>
              <a:t> Chemolithotrophs</a:t>
            </a:r>
            <a:r>
              <a:rPr lang="en-US" sz="2000">
                <a:cs typeface="Times New Roman" pitchFamily="18" charset="0"/>
              </a:rPr>
              <a:t> obtain their energy from the oxidation of inorganic compounds. </a:t>
            </a:r>
          </a:p>
          <a:p>
            <a:pPr algn="l">
              <a:lnSpc>
                <a:spcPct val="90000"/>
              </a:lnSpc>
              <a:buFontTx/>
              <a:buChar char="•"/>
            </a:pPr>
            <a:r>
              <a:rPr lang="en-US" sz="2000" b="1">
                <a:cs typeface="Times New Roman" pitchFamily="18" charset="0"/>
              </a:rPr>
              <a:t> Phototrophs</a:t>
            </a:r>
            <a:r>
              <a:rPr lang="en-US" sz="2000">
                <a:cs typeface="Times New Roman" pitchFamily="18" charset="0"/>
              </a:rPr>
              <a:t> contain pigments that allow them to  use light as an energy source.</a:t>
            </a:r>
          </a:p>
          <a:p>
            <a:pPr algn="l">
              <a:lnSpc>
                <a:spcPct val="90000"/>
              </a:lnSpc>
              <a:buFontTx/>
              <a:buChar char="•"/>
            </a:pPr>
            <a:r>
              <a:rPr lang="en-US" sz="2000" b="1">
                <a:cs typeface="Times New Roman" pitchFamily="18" charset="0"/>
              </a:rPr>
              <a:t> Autotrophs</a:t>
            </a:r>
            <a:r>
              <a:rPr lang="en-US" sz="2000">
                <a:cs typeface="Times New Roman" pitchFamily="18" charset="0"/>
              </a:rPr>
              <a:t> use carbon dioxide as their carbon source</a:t>
            </a:r>
          </a:p>
          <a:p>
            <a:pPr algn="l">
              <a:lnSpc>
                <a:spcPct val="90000"/>
              </a:lnSpc>
              <a:buFontTx/>
              <a:buChar char="•"/>
            </a:pPr>
            <a:r>
              <a:rPr lang="en-US" sz="2000" b="1">
                <a:cs typeface="Times New Roman" pitchFamily="18" charset="0"/>
              </a:rPr>
              <a:t> Heterotrophs</a:t>
            </a:r>
            <a:r>
              <a:rPr lang="en-US" sz="2000">
                <a:cs typeface="Times New Roman" pitchFamily="18" charset="0"/>
              </a:rPr>
              <a:t> use organic carbon</a:t>
            </a:r>
          </a:p>
        </p:txBody>
      </p:sp>
      <p:pic>
        <p:nvPicPr>
          <p:cNvPr id="7329796" name="Picture 4" descr="02_F08"/>
          <p:cNvPicPr>
            <a:picLocks noChangeAspect="1" noChangeArrowheads="1"/>
          </p:cNvPicPr>
          <p:nvPr/>
        </p:nvPicPr>
        <p:blipFill>
          <a:blip r:embed="rId2" cstate="print"/>
          <a:srcRect/>
          <a:stretch>
            <a:fillRect/>
          </a:stretch>
        </p:blipFill>
        <p:spPr bwMode="auto">
          <a:xfrm>
            <a:off x="3779838" y="1654175"/>
            <a:ext cx="5291137" cy="4830763"/>
          </a:xfrm>
          <a:prstGeom prst="rect">
            <a:avLst/>
          </a:prstGeom>
          <a:noFill/>
          <a:ln w="9525">
            <a:noFill/>
            <a:miter lim="800000"/>
            <a:headEnd/>
            <a:tailEnd/>
          </a:ln>
          <a:effectLst/>
        </p:spPr>
      </p:pic>
      <p:sp>
        <p:nvSpPr>
          <p:cNvPr id="7329797" name="Text Box 5"/>
          <p:cNvSpPr txBox="1">
            <a:spLocks noChangeArrowheads="1"/>
          </p:cNvSpPr>
          <p:nvPr/>
        </p:nvSpPr>
        <p:spPr bwMode="auto">
          <a:xfrm>
            <a:off x="231775" y="1049338"/>
            <a:ext cx="8588375" cy="1516062"/>
          </a:xfrm>
          <a:prstGeom prst="rect">
            <a:avLst/>
          </a:prstGeom>
          <a:noFill/>
          <a:ln w="9525">
            <a:noFill/>
            <a:miter lim="800000"/>
            <a:headEnd/>
            <a:tailEnd/>
          </a:ln>
          <a:effectLst/>
        </p:spPr>
        <p:txBody>
          <a:bodyPr>
            <a:spAutoFit/>
          </a:bodyPr>
          <a:lstStyle/>
          <a:p>
            <a:pPr marL="457200" indent="-457200">
              <a:lnSpc>
                <a:spcPct val="90000"/>
              </a:lnSpc>
              <a:spcBef>
                <a:spcPct val="20000"/>
              </a:spcBef>
            </a:pPr>
            <a:r>
              <a:rPr lang="en-US"/>
              <a:t>All cells need carbon and energy.</a:t>
            </a:r>
          </a:p>
          <a:p>
            <a:pPr marL="457200" indent="-457200"/>
            <a:r>
              <a:rPr lang="en-GB"/>
              <a:t>Metabolic classification of organisms is based on </a:t>
            </a:r>
          </a:p>
          <a:p>
            <a:pPr marL="457200" indent="-457200">
              <a:buFontTx/>
              <a:buAutoNum type="arabicParenR"/>
            </a:pPr>
            <a:r>
              <a:rPr lang="en-GB"/>
              <a:t>Energy sources</a:t>
            </a:r>
          </a:p>
          <a:p>
            <a:pPr marL="457200" indent="-457200">
              <a:buFontTx/>
              <a:buAutoNum type="arabicParenR"/>
            </a:pPr>
            <a:r>
              <a:rPr lang="en-GB"/>
              <a:t>Carbon sources</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30818" name="Rectangle 2"/>
          <p:cNvSpPr>
            <a:spLocks noGrp="1" noChangeArrowheads="1"/>
          </p:cNvSpPr>
          <p:nvPr>
            <p:ph type="ctrTitle"/>
          </p:nvPr>
        </p:nvSpPr>
        <p:spPr>
          <a:xfrm>
            <a:off x="685800" y="260350"/>
            <a:ext cx="7772400" cy="360363"/>
          </a:xfrm>
        </p:spPr>
        <p:txBody>
          <a:bodyPr/>
          <a:lstStyle/>
          <a:p>
            <a:r>
              <a:rPr lang="en-GB" sz="3600">
                <a:solidFill>
                  <a:schemeClr val="tx1"/>
                </a:solidFill>
              </a:rPr>
              <a:t>Environmental Classification</a:t>
            </a:r>
          </a:p>
        </p:txBody>
      </p:sp>
      <p:sp>
        <p:nvSpPr>
          <p:cNvPr id="7330819" name="Rectangle 3"/>
          <p:cNvSpPr>
            <a:spLocks noGrp="1" noChangeArrowheads="1"/>
          </p:cNvSpPr>
          <p:nvPr>
            <p:ph type="subTitle" idx="1"/>
          </p:nvPr>
        </p:nvSpPr>
        <p:spPr>
          <a:xfrm>
            <a:off x="684213" y="1052513"/>
            <a:ext cx="7772400" cy="792162"/>
          </a:xfrm>
        </p:spPr>
        <p:txBody>
          <a:bodyPr/>
          <a:lstStyle/>
          <a:p>
            <a:pPr algn="l">
              <a:lnSpc>
                <a:spcPct val="90000"/>
              </a:lnSpc>
            </a:pPr>
            <a:r>
              <a:rPr lang="en-US" sz="2400">
                <a:cs typeface="Times New Roman" pitchFamily="18" charset="0"/>
              </a:rPr>
              <a:t> </a:t>
            </a:r>
            <a:r>
              <a:rPr lang="en-US" sz="2400" b="1">
                <a:cs typeface="Times New Roman" pitchFamily="18" charset="0"/>
              </a:rPr>
              <a:t>Extremophiles</a:t>
            </a:r>
            <a:r>
              <a:rPr lang="en-US" sz="2400">
                <a:cs typeface="Times New Roman" pitchFamily="18" charset="0"/>
              </a:rPr>
              <a:t> thrive under environmental conditions in which higher organisms cannot survive.</a:t>
            </a:r>
          </a:p>
        </p:txBody>
      </p:sp>
      <p:pic>
        <p:nvPicPr>
          <p:cNvPr id="7330820" name="Picture 4" descr="02_T01"/>
          <p:cNvPicPr>
            <a:picLocks noChangeAspect="1" noChangeArrowheads="1"/>
          </p:cNvPicPr>
          <p:nvPr/>
        </p:nvPicPr>
        <p:blipFill>
          <a:blip r:embed="rId2" cstate="print"/>
          <a:srcRect/>
          <a:stretch>
            <a:fillRect/>
          </a:stretch>
        </p:blipFill>
        <p:spPr bwMode="auto">
          <a:xfrm>
            <a:off x="0" y="2055813"/>
            <a:ext cx="9144000" cy="4802187"/>
          </a:xfrm>
          <a:prstGeom prst="rect">
            <a:avLst/>
          </a:prstGeom>
          <a:noFill/>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31842" name="Rectangle 2"/>
          <p:cNvSpPr>
            <a:spLocks noGrp="1" noChangeArrowheads="1"/>
          </p:cNvSpPr>
          <p:nvPr>
            <p:ph type="ctrTitle"/>
          </p:nvPr>
        </p:nvSpPr>
        <p:spPr>
          <a:xfrm>
            <a:off x="609600" y="457200"/>
            <a:ext cx="7772400" cy="450850"/>
          </a:xfrm>
        </p:spPr>
        <p:txBody>
          <a:bodyPr/>
          <a:lstStyle/>
          <a:p>
            <a:r>
              <a:rPr lang="en-US" sz="3600" b="1">
                <a:cs typeface="Times New Roman" pitchFamily="18" charset="0"/>
              </a:rPr>
              <a:t>Prokaryotic Diversity</a:t>
            </a:r>
          </a:p>
        </p:txBody>
      </p:sp>
      <p:sp>
        <p:nvSpPr>
          <p:cNvPr id="7331843" name="Rectangle 3"/>
          <p:cNvSpPr>
            <a:spLocks noGrp="1" noChangeArrowheads="1"/>
          </p:cNvSpPr>
          <p:nvPr>
            <p:ph type="subTitle" idx="1"/>
          </p:nvPr>
        </p:nvSpPr>
        <p:spPr>
          <a:xfrm>
            <a:off x="250825" y="1412875"/>
            <a:ext cx="8135938" cy="1152525"/>
          </a:xfrm>
        </p:spPr>
        <p:txBody>
          <a:bodyPr/>
          <a:lstStyle/>
          <a:p>
            <a:pPr algn="l">
              <a:buFontTx/>
              <a:buChar char="•"/>
            </a:pPr>
            <a:r>
              <a:rPr lang="en-US" sz="2400">
                <a:solidFill>
                  <a:srgbClr val="000000"/>
                </a:solidFill>
                <a:cs typeface="Times New Roman" pitchFamily="18" charset="0"/>
              </a:rPr>
              <a:t> </a:t>
            </a:r>
            <a:r>
              <a:rPr lang="en-US" sz="2400">
                <a:cs typeface="Times New Roman" pitchFamily="18" charset="0"/>
              </a:rPr>
              <a:t>Several lineages are present in the domains </a:t>
            </a:r>
            <a:r>
              <a:rPr lang="en-US" sz="2400" i="1">
                <a:cs typeface="Times New Roman" pitchFamily="18" charset="0"/>
              </a:rPr>
              <a:t>Bacteria</a:t>
            </a:r>
            <a:r>
              <a:rPr lang="en-US" sz="2400">
                <a:cs typeface="Times New Roman" pitchFamily="18" charset="0"/>
              </a:rPr>
              <a:t> and </a:t>
            </a:r>
            <a:r>
              <a:rPr lang="en-US" sz="2400" i="1">
                <a:cs typeface="Times New Roman" pitchFamily="18" charset="0"/>
              </a:rPr>
              <a:t>Archaea</a:t>
            </a:r>
            <a:r>
              <a:rPr lang="en-US" sz="2400">
                <a:cs typeface="Times New Roman" pitchFamily="18" charset="0"/>
              </a:rPr>
              <a:t>, and an enormous diversity of cell </a:t>
            </a:r>
            <a:r>
              <a:rPr lang="en-US" sz="2400" b="1">
                <a:cs typeface="Times New Roman" pitchFamily="18" charset="0"/>
              </a:rPr>
              <a:t>morphologies</a:t>
            </a:r>
            <a:r>
              <a:rPr lang="en-US" sz="2400">
                <a:cs typeface="Times New Roman" pitchFamily="18" charset="0"/>
              </a:rPr>
              <a:t> and physiologies are represented there.</a:t>
            </a:r>
          </a:p>
          <a:p>
            <a:pPr algn="l">
              <a:buFontTx/>
              <a:buChar char="•"/>
            </a:pPr>
            <a:endParaRPr lang="en-US" sz="2400">
              <a:cs typeface="Times New Roman" pitchFamily="18" charset="0"/>
            </a:endParaRPr>
          </a:p>
          <a:p>
            <a:pPr algn="l">
              <a:buFontTx/>
              <a:buChar char="•"/>
            </a:pPr>
            <a:endParaRPr lang="en-US" sz="2400">
              <a:cs typeface="Times New Roman" pitchFamily="18" charset="0"/>
            </a:endParaRPr>
          </a:p>
        </p:txBody>
      </p:sp>
      <p:pic>
        <p:nvPicPr>
          <p:cNvPr id="7331844" name="Picture 4" descr="02_F09"/>
          <p:cNvPicPr>
            <a:picLocks noChangeAspect="1" noChangeArrowheads="1"/>
          </p:cNvPicPr>
          <p:nvPr/>
        </p:nvPicPr>
        <p:blipFill>
          <a:blip r:embed="rId2" cstate="print"/>
          <a:srcRect/>
          <a:stretch>
            <a:fillRect/>
          </a:stretch>
        </p:blipFill>
        <p:spPr bwMode="auto">
          <a:xfrm>
            <a:off x="3276600" y="2662238"/>
            <a:ext cx="5795963" cy="4195762"/>
          </a:xfrm>
          <a:prstGeom prst="rect">
            <a:avLst/>
          </a:prstGeom>
          <a:noFill/>
        </p:spPr>
      </p:pic>
      <p:sp>
        <p:nvSpPr>
          <p:cNvPr id="7331845" name="Text Box 5"/>
          <p:cNvSpPr txBox="1">
            <a:spLocks noChangeArrowheads="1"/>
          </p:cNvSpPr>
          <p:nvPr/>
        </p:nvSpPr>
        <p:spPr bwMode="auto">
          <a:xfrm>
            <a:off x="250825" y="2781300"/>
            <a:ext cx="2952750" cy="3743325"/>
          </a:xfrm>
          <a:prstGeom prst="rect">
            <a:avLst/>
          </a:prstGeom>
          <a:noFill/>
          <a:ln w="9525">
            <a:noFill/>
            <a:miter lim="800000"/>
            <a:headEnd/>
            <a:tailEnd/>
          </a:ln>
          <a:effectLst/>
        </p:spPr>
        <p:txBody>
          <a:bodyPr>
            <a:spAutoFit/>
          </a:bodyPr>
          <a:lstStyle/>
          <a:p>
            <a:pPr>
              <a:buFontTx/>
              <a:buChar char="•"/>
            </a:pPr>
            <a:r>
              <a:rPr lang="en-US"/>
              <a:t> Retrieval and analysis of ribosomal RNA genes from cells in natural samples have shown that many phylogenetically distinct but as yet uncultured prokaryotes exist in nature.</a:t>
            </a:r>
            <a:endParaRPr lang="en-GB"/>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32866" name="Rectangle 2"/>
          <p:cNvSpPr>
            <a:spLocks noGrp="1" noChangeArrowheads="1"/>
          </p:cNvSpPr>
          <p:nvPr>
            <p:ph type="title"/>
          </p:nvPr>
        </p:nvSpPr>
        <p:spPr>
          <a:xfrm>
            <a:off x="685800" y="260350"/>
            <a:ext cx="7772400" cy="647700"/>
          </a:xfrm>
        </p:spPr>
        <p:txBody>
          <a:bodyPr/>
          <a:lstStyle/>
          <a:p>
            <a:r>
              <a:rPr lang="en-GB" sz="4000"/>
              <a:t>The Bacteria</a:t>
            </a:r>
          </a:p>
        </p:txBody>
      </p:sp>
      <p:sp>
        <p:nvSpPr>
          <p:cNvPr id="7332867" name="Rectangle 3"/>
          <p:cNvSpPr>
            <a:spLocks noGrp="1" noChangeArrowheads="1"/>
          </p:cNvSpPr>
          <p:nvPr>
            <p:ph type="body" sz="half" idx="1"/>
          </p:nvPr>
        </p:nvSpPr>
        <p:spPr>
          <a:xfrm>
            <a:off x="179388" y="1125538"/>
            <a:ext cx="4679950" cy="5732462"/>
          </a:xfrm>
        </p:spPr>
        <p:txBody>
          <a:bodyPr/>
          <a:lstStyle/>
          <a:p>
            <a:r>
              <a:rPr lang="en-US" sz="2000">
                <a:cs typeface="Times New Roman" pitchFamily="18" charset="0"/>
              </a:rPr>
              <a:t> The </a:t>
            </a:r>
            <a:r>
              <a:rPr lang="en-US" sz="2000" b="1">
                <a:cs typeface="Times New Roman" pitchFamily="18" charset="0"/>
              </a:rPr>
              <a:t>Proteobacteria</a:t>
            </a:r>
            <a:r>
              <a:rPr lang="en-US" sz="2000">
                <a:cs typeface="Times New Roman" pitchFamily="18" charset="0"/>
              </a:rPr>
              <a:t> is the largest division (called a phylum) of </a:t>
            </a:r>
            <a:r>
              <a:rPr lang="en-US" sz="2000" i="1">
                <a:cs typeface="Times New Roman" pitchFamily="18" charset="0"/>
              </a:rPr>
              <a:t>Bacteria</a:t>
            </a:r>
            <a:r>
              <a:rPr lang="en-US" sz="2000">
                <a:cs typeface="Times New Roman" pitchFamily="18" charset="0"/>
              </a:rPr>
              <a:t>.</a:t>
            </a:r>
          </a:p>
          <a:p>
            <a:pPr lvl="1"/>
            <a:r>
              <a:rPr lang="en-US" sz="1800">
                <a:cs typeface="Times New Roman" pitchFamily="18" charset="0"/>
              </a:rPr>
              <a:t>Phototrophic purple sulfur bacterium </a:t>
            </a:r>
            <a:r>
              <a:rPr lang="en-US" sz="1800" i="1">
                <a:cs typeface="Times New Roman" pitchFamily="18" charset="0"/>
              </a:rPr>
              <a:t>Chromatium</a:t>
            </a:r>
            <a:r>
              <a:rPr lang="en-US" sz="1800">
                <a:cs typeface="Times New Roman" pitchFamily="18" charset="0"/>
              </a:rPr>
              <a:t> (left).</a:t>
            </a:r>
          </a:p>
          <a:p>
            <a:pPr lvl="1"/>
            <a:r>
              <a:rPr lang="en-US" sz="1800">
                <a:cs typeface="Times New Roman" pitchFamily="18" charset="0"/>
              </a:rPr>
              <a:t>The chemolitotrophic sulfur-oxidizier </a:t>
            </a:r>
            <a:r>
              <a:rPr lang="en-US" sz="1800" i="1">
                <a:cs typeface="Times New Roman" pitchFamily="18" charset="0"/>
              </a:rPr>
              <a:t>Achromatium</a:t>
            </a:r>
            <a:r>
              <a:rPr lang="en-US" sz="1800">
                <a:cs typeface="Times New Roman" pitchFamily="18" charset="0"/>
              </a:rPr>
              <a:t>.</a:t>
            </a:r>
          </a:p>
          <a:p>
            <a:pPr lvl="1">
              <a:buFontTx/>
              <a:buNone/>
            </a:pPr>
            <a:endParaRPr lang="en-US" sz="1800">
              <a:cs typeface="Times New Roman" pitchFamily="18" charset="0"/>
            </a:endParaRPr>
          </a:p>
          <a:p>
            <a:r>
              <a:rPr lang="en-US" sz="2000">
                <a:cs typeface="Times New Roman" pitchFamily="18" charset="0"/>
              </a:rPr>
              <a:t>The </a:t>
            </a:r>
            <a:r>
              <a:rPr lang="en-US" sz="2000" b="1">
                <a:cs typeface="Times New Roman" pitchFamily="18" charset="0"/>
              </a:rPr>
              <a:t>Gram positive</a:t>
            </a:r>
            <a:r>
              <a:rPr lang="en-US" sz="2000">
                <a:cs typeface="Times New Roman" pitchFamily="18" charset="0"/>
              </a:rPr>
              <a:t> bacteria</a:t>
            </a:r>
          </a:p>
          <a:p>
            <a:pPr lvl="1"/>
            <a:r>
              <a:rPr lang="en-US" sz="1800" i="1">
                <a:cs typeface="Times New Roman" pitchFamily="18" charset="0"/>
              </a:rPr>
              <a:t>Bacillus sp</a:t>
            </a:r>
            <a:r>
              <a:rPr lang="en-US" sz="1800">
                <a:cs typeface="Times New Roman" pitchFamily="18" charset="0"/>
              </a:rPr>
              <a:t>. (left)</a:t>
            </a:r>
          </a:p>
          <a:p>
            <a:pPr lvl="1"/>
            <a:r>
              <a:rPr lang="en-US" sz="1800" i="1">
                <a:cs typeface="Times New Roman" pitchFamily="18" charset="0"/>
              </a:rPr>
              <a:t>Streptococcus sp.</a:t>
            </a:r>
          </a:p>
          <a:p>
            <a:pPr lvl="1">
              <a:buFontTx/>
              <a:buNone/>
            </a:pPr>
            <a:endParaRPr lang="en-US" sz="1800" i="1">
              <a:cs typeface="Times New Roman" pitchFamily="18" charset="0"/>
            </a:endParaRPr>
          </a:p>
          <a:p>
            <a:pPr>
              <a:spcBef>
                <a:spcPct val="0"/>
              </a:spcBef>
            </a:pPr>
            <a:r>
              <a:rPr lang="en-US" sz="2400">
                <a:cs typeface="Times New Roman" pitchFamily="18" charset="0"/>
              </a:rPr>
              <a:t> </a:t>
            </a:r>
            <a:r>
              <a:rPr lang="en-US" sz="2000">
                <a:cs typeface="Times New Roman" pitchFamily="18" charset="0"/>
              </a:rPr>
              <a:t>The </a:t>
            </a:r>
            <a:r>
              <a:rPr lang="en-US" sz="2000" b="1">
                <a:cs typeface="Times New Roman" pitchFamily="18" charset="0"/>
              </a:rPr>
              <a:t>Cyanobacteria</a:t>
            </a:r>
            <a:r>
              <a:rPr lang="en-US" sz="2000">
                <a:cs typeface="Times New Roman" pitchFamily="18" charset="0"/>
              </a:rPr>
              <a:t> are phylogenetic relatives of gram-positive bacteria and are oxygenic </a:t>
            </a:r>
          </a:p>
          <a:p>
            <a:pPr>
              <a:spcBef>
                <a:spcPct val="0"/>
              </a:spcBef>
              <a:buFontTx/>
              <a:buNone/>
            </a:pPr>
            <a:r>
              <a:rPr lang="en-US" sz="2000">
                <a:cs typeface="Times New Roman" pitchFamily="18" charset="0"/>
              </a:rPr>
              <a:t>	phototrophs.</a:t>
            </a:r>
          </a:p>
          <a:p>
            <a:pPr lvl="1">
              <a:spcBef>
                <a:spcPct val="0"/>
              </a:spcBef>
            </a:pPr>
            <a:r>
              <a:rPr lang="en-US" sz="1800" i="1">
                <a:cs typeface="Times New Roman" pitchFamily="18" charset="0"/>
              </a:rPr>
              <a:t>Oscillatoria </a:t>
            </a:r>
            <a:r>
              <a:rPr lang="en-US" sz="1800">
                <a:cs typeface="Times New Roman" pitchFamily="18" charset="0"/>
              </a:rPr>
              <a:t>(left)</a:t>
            </a:r>
            <a:endParaRPr lang="en-US" sz="1800" i="1">
              <a:cs typeface="Times New Roman" pitchFamily="18" charset="0"/>
            </a:endParaRPr>
          </a:p>
          <a:p>
            <a:pPr lvl="1"/>
            <a:r>
              <a:rPr lang="en-US" sz="1800" i="1">
                <a:cs typeface="Times New Roman" pitchFamily="18" charset="0"/>
              </a:rPr>
              <a:t>Spirulina</a:t>
            </a:r>
            <a:endParaRPr lang="en-GB" sz="2400"/>
          </a:p>
        </p:txBody>
      </p:sp>
      <p:grpSp>
        <p:nvGrpSpPr>
          <p:cNvPr id="7332868" name="Group 4"/>
          <p:cNvGrpSpPr>
            <a:grpSpLocks/>
          </p:cNvGrpSpPr>
          <p:nvPr/>
        </p:nvGrpSpPr>
        <p:grpSpPr bwMode="auto">
          <a:xfrm>
            <a:off x="4843463" y="1268413"/>
            <a:ext cx="4337050" cy="1981200"/>
            <a:chOff x="2789" y="1207"/>
            <a:chExt cx="2732" cy="1248"/>
          </a:xfrm>
        </p:grpSpPr>
        <p:pic>
          <p:nvPicPr>
            <p:cNvPr id="7332869" name="Picture 5" descr="02_F10a"/>
            <p:cNvPicPr>
              <a:picLocks noChangeAspect="1" noChangeArrowheads="1"/>
            </p:cNvPicPr>
            <p:nvPr/>
          </p:nvPicPr>
          <p:blipFill>
            <a:blip r:embed="rId3" cstate="print"/>
            <a:srcRect/>
            <a:stretch>
              <a:fillRect/>
            </a:stretch>
          </p:blipFill>
          <p:spPr bwMode="auto">
            <a:xfrm>
              <a:off x="2789" y="1207"/>
              <a:ext cx="1373" cy="1248"/>
            </a:xfrm>
            <a:prstGeom prst="rect">
              <a:avLst/>
            </a:prstGeom>
            <a:noFill/>
            <a:ln/>
            <a:effectLst/>
          </p:spPr>
        </p:pic>
        <p:pic>
          <p:nvPicPr>
            <p:cNvPr id="7332870" name="Picture 6" descr="02_F10b"/>
            <p:cNvPicPr>
              <a:picLocks noChangeAspect="1" noChangeArrowheads="1"/>
            </p:cNvPicPr>
            <p:nvPr/>
          </p:nvPicPr>
          <p:blipFill>
            <a:blip r:embed="rId4" cstate="print"/>
            <a:srcRect/>
            <a:stretch>
              <a:fillRect/>
            </a:stretch>
          </p:blipFill>
          <p:spPr bwMode="auto">
            <a:xfrm>
              <a:off x="4150" y="1207"/>
              <a:ext cx="1371" cy="1248"/>
            </a:xfrm>
            <a:prstGeom prst="rect">
              <a:avLst/>
            </a:prstGeom>
            <a:noFill/>
            <a:ln/>
            <a:effectLst/>
          </p:spPr>
        </p:pic>
      </p:grpSp>
      <p:pic>
        <p:nvPicPr>
          <p:cNvPr id="7332871" name="Picture 7" descr="02_F11a"/>
          <p:cNvPicPr>
            <a:picLocks noChangeAspect="1" noChangeArrowheads="1"/>
          </p:cNvPicPr>
          <p:nvPr/>
        </p:nvPicPr>
        <p:blipFill>
          <a:blip r:embed="rId5" cstate="print"/>
          <a:srcRect/>
          <a:stretch>
            <a:fillRect/>
          </a:stretch>
        </p:blipFill>
        <p:spPr bwMode="auto">
          <a:xfrm>
            <a:off x="5121275" y="3284538"/>
            <a:ext cx="1466850" cy="1944687"/>
          </a:xfrm>
          <a:prstGeom prst="rect">
            <a:avLst/>
          </a:prstGeom>
          <a:noFill/>
        </p:spPr>
      </p:pic>
      <p:pic>
        <p:nvPicPr>
          <p:cNvPr id="7332872" name="Picture 8" descr="02_F11b"/>
          <p:cNvPicPr>
            <a:picLocks noChangeAspect="1" noChangeArrowheads="1"/>
          </p:cNvPicPr>
          <p:nvPr/>
        </p:nvPicPr>
        <p:blipFill>
          <a:blip r:embed="rId6" cstate="print"/>
          <a:srcRect/>
          <a:stretch>
            <a:fillRect/>
          </a:stretch>
        </p:blipFill>
        <p:spPr bwMode="auto">
          <a:xfrm>
            <a:off x="7340600" y="3284538"/>
            <a:ext cx="1408113" cy="1873250"/>
          </a:xfrm>
          <a:prstGeom prst="rect">
            <a:avLst/>
          </a:prstGeom>
          <a:noFill/>
        </p:spPr>
      </p:pic>
      <p:pic>
        <p:nvPicPr>
          <p:cNvPr id="7332873" name="Picture 9" descr="02_F12a"/>
          <p:cNvPicPr>
            <a:picLocks noChangeAspect="1" noChangeArrowheads="1"/>
          </p:cNvPicPr>
          <p:nvPr/>
        </p:nvPicPr>
        <p:blipFill>
          <a:blip r:embed="rId7" cstate="print"/>
          <a:srcRect/>
          <a:stretch>
            <a:fillRect/>
          </a:stretch>
        </p:blipFill>
        <p:spPr bwMode="auto">
          <a:xfrm>
            <a:off x="3997325" y="5373688"/>
            <a:ext cx="2446338" cy="1465262"/>
          </a:xfrm>
          <a:prstGeom prst="rect">
            <a:avLst/>
          </a:prstGeom>
          <a:noFill/>
          <a:ln w="9525">
            <a:noFill/>
            <a:miter lim="800000"/>
            <a:headEnd/>
            <a:tailEnd/>
          </a:ln>
          <a:effectLst/>
        </p:spPr>
      </p:pic>
      <p:pic>
        <p:nvPicPr>
          <p:cNvPr id="7332874" name="Picture 10" descr="02_F12b"/>
          <p:cNvPicPr>
            <a:picLocks noChangeAspect="1" noChangeArrowheads="1"/>
          </p:cNvPicPr>
          <p:nvPr/>
        </p:nvPicPr>
        <p:blipFill>
          <a:blip r:embed="rId8" cstate="print"/>
          <a:srcRect/>
          <a:stretch>
            <a:fillRect/>
          </a:stretch>
        </p:blipFill>
        <p:spPr bwMode="auto">
          <a:xfrm>
            <a:off x="6464300" y="5300663"/>
            <a:ext cx="2679700" cy="1557337"/>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8242" name="Rectangle 2"/>
          <p:cNvSpPr>
            <a:spLocks noGrp="1" noChangeArrowheads="1"/>
          </p:cNvSpPr>
          <p:nvPr>
            <p:ph type="ctrTitle"/>
          </p:nvPr>
        </p:nvSpPr>
        <p:spPr>
          <a:xfrm>
            <a:off x="685800" y="457200"/>
            <a:ext cx="7772400" cy="1143000"/>
          </a:xfrm>
        </p:spPr>
        <p:txBody>
          <a:bodyPr/>
          <a:lstStyle/>
          <a:p>
            <a:r>
              <a:rPr lang="en-GB" sz="4000">
                <a:solidFill>
                  <a:schemeClr val="tx1"/>
                </a:solidFill>
              </a:rPr>
              <a:t>Basic Biological Science </a:t>
            </a:r>
            <a:br>
              <a:rPr lang="en-GB" sz="4000">
                <a:solidFill>
                  <a:schemeClr val="tx1"/>
                </a:solidFill>
              </a:rPr>
            </a:br>
            <a:r>
              <a:rPr lang="en-GB" sz="4000">
                <a:solidFill>
                  <a:schemeClr val="tx1"/>
                </a:solidFill>
              </a:rPr>
              <a:t>AND </a:t>
            </a:r>
            <a:br>
              <a:rPr lang="en-GB" sz="4000">
                <a:solidFill>
                  <a:schemeClr val="tx1"/>
                </a:solidFill>
              </a:rPr>
            </a:br>
            <a:r>
              <a:rPr lang="en-GB" sz="4000">
                <a:solidFill>
                  <a:schemeClr val="tx1"/>
                </a:solidFill>
              </a:rPr>
              <a:t>an Applied Science </a:t>
            </a:r>
          </a:p>
        </p:txBody>
      </p:sp>
      <p:sp>
        <p:nvSpPr>
          <p:cNvPr id="7178243" name="Rectangle 3"/>
          <p:cNvSpPr>
            <a:spLocks noGrp="1" noChangeArrowheads="1"/>
          </p:cNvSpPr>
          <p:nvPr>
            <p:ph type="subTitle" idx="1"/>
          </p:nvPr>
        </p:nvSpPr>
        <p:spPr>
          <a:xfrm>
            <a:off x="685800" y="2420938"/>
            <a:ext cx="8062913" cy="4103687"/>
          </a:xfrm>
        </p:spPr>
        <p:txBody>
          <a:bodyPr/>
          <a:lstStyle/>
          <a:p>
            <a:pPr algn="l">
              <a:lnSpc>
                <a:spcPct val="80000"/>
              </a:lnSpc>
              <a:spcAft>
                <a:spcPct val="50000"/>
              </a:spcAft>
              <a:buFontTx/>
              <a:buChar char="•"/>
            </a:pPr>
            <a:r>
              <a:rPr lang="en-US" sz="2400">
                <a:cs typeface="Times New Roman" pitchFamily="18" charset="0"/>
              </a:rPr>
              <a:t> Microorganisms are single cell microscopic (not seen by the naked eye) organisms, or clusters of them, including the viruses.</a:t>
            </a:r>
          </a:p>
          <a:p>
            <a:pPr algn="l">
              <a:lnSpc>
                <a:spcPct val="80000"/>
              </a:lnSpc>
              <a:spcAft>
                <a:spcPct val="50000"/>
              </a:spcAft>
              <a:buFontTx/>
              <a:buChar char="•"/>
            </a:pPr>
            <a:r>
              <a:rPr lang="en-US" sz="2400">
                <a:cs typeface="Times New Roman" pitchFamily="18" charset="0"/>
              </a:rPr>
              <a:t> Examples are: Bacteria, Algae, Molds, Yeast, Amoeba, Protozoa and Viruses</a:t>
            </a:r>
          </a:p>
          <a:p>
            <a:pPr algn="l">
              <a:lnSpc>
                <a:spcPct val="80000"/>
              </a:lnSpc>
              <a:spcAft>
                <a:spcPct val="50000"/>
              </a:spcAft>
              <a:buFontTx/>
              <a:buChar char="•"/>
            </a:pPr>
            <a:r>
              <a:rPr lang="en-US" sz="2400">
                <a:cs typeface="Times New Roman" pitchFamily="18" charset="0"/>
              </a:rPr>
              <a:t> Microorganisms are excellent </a:t>
            </a:r>
            <a:r>
              <a:rPr lang="en-US" sz="2400" u="sng">
                <a:cs typeface="Times New Roman" pitchFamily="18" charset="0"/>
              </a:rPr>
              <a:t>models</a:t>
            </a:r>
            <a:r>
              <a:rPr lang="en-US" sz="2400">
                <a:cs typeface="Times New Roman" pitchFamily="18" charset="0"/>
              </a:rPr>
              <a:t> for understanding cell function in higher organisms, including humans.</a:t>
            </a:r>
          </a:p>
          <a:p>
            <a:pPr algn="l">
              <a:lnSpc>
                <a:spcPct val="80000"/>
              </a:lnSpc>
              <a:spcAft>
                <a:spcPct val="50000"/>
              </a:spcAft>
              <a:buFontTx/>
              <a:buChar char="•"/>
            </a:pPr>
            <a:r>
              <a:rPr lang="en-US" sz="2400">
                <a:cs typeface="Times New Roman" pitchFamily="18" charset="0"/>
              </a:rPr>
              <a:t> Because microorganisms are abundant, widespread and central to the very </a:t>
            </a:r>
            <a:r>
              <a:rPr lang="en-US" sz="2400" u="sng">
                <a:cs typeface="Times New Roman" pitchFamily="18" charset="0"/>
              </a:rPr>
              <a:t>functioning</a:t>
            </a:r>
            <a:r>
              <a:rPr lang="en-US" sz="2400">
                <a:cs typeface="Times New Roman" pitchFamily="18" charset="0"/>
              </a:rPr>
              <a:t> of the </a:t>
            </a:r>
            <a:r>
              <a:rPr lang="en-US" sz="2400" u="sng">
                <a:cs typeface="Times New Roman" pitchFamily="18" charset="0"/>
              </a:rPr>
              <a:t>biosphere</a:t>
            </a:r>
            <a:r>
              <a:rPr lang="en-US" sz="2400">
                <a:cs typeface="Times New Roman" pitchFamily="18" charset="0"/>
              </a:rPr>
              <a:t>, we meet them in may practical situations, and studying them enable us to exploit their functionality in industrial and environmental technologies.</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34914" name="Rectangle 2"/>
          <p:cNvSpPr>
            <a:spLocks noChangeArrowheads="1"/>
          </p:cNvSpPr>
          <p:nvPr/>
        </p:nvSpPr>
        <p:spPr bwMode="auto">
          <a:xfrm>
            <a:off x="179388" y="333375"/>
            <a:ext cx="4968875" cy="6524625"/>
          </a:xfrm>
          <a:prstGeom prst="rect">
            <a:avLst/>
          </a:prstGeom>
          <a:noFill/>
          <a:ln w="9525">
            <a:noFill/>
            <a:miter lim="800000"/>
            <a:headEnd/>
            <a:tailEnd/>
          </a:ln>
          <a:effectLst/>
        </p:spPr>
        <p:txBody>
          <a:bodyPr/>
          <a:lstStyle/>
          <a:p>
            <a:pPr marL="342900" indent="-342900">
              <a:spcBef>
                <a:spcPct val="20000"/>
              </a:spcBef>
              <a:buFontTx/>
              <a:buChar char="•"/>
            </a:pPr>
            <a:r>
              <a:rPr lang="en-US" sz="2000" dirty="0">
                <a:cs typeface="Times New Roman" pitchFamily="18" charset="0"/>
              </a:rPr>
              <a:t> The </a:t>
            </a:r>
            <a:r>
              <a:rPr lang="en-US" sz="2000" b="1" dirty="0" err="1">
                <a:cs typeface="Times New Roman" pitchFamily="18" charset="0"/>
              </a:rPr>
              <a:t>Planctomyces</a:t>
            </a:r>
            <a:endParaRPr lang="en-US" sz="2000" i="1" dirty="0">
              <a:cs typeface="Times New Roman" pitchFamily="18" charset="0"/>
            </a:endParaRPr>
          </a:p>
          <a:p>
            <a:pPr marL="742950" lvl="1" indent="-285750">
              <a:spcBef>
                <a:spcPct val="20000"/>
              </a:spcBef>
              <a:buFontTx/>
              <a:buChar char="–"/>
            </a:pPr>
            <a:r>
              <a:rPr lang="en-US" sz="1800" i="1" dirty="0" err="1">
                <a:cs typeface="Times New Roman" pitchFamily="18" charset="0"/>
              </a:rPr>
              <a:t>Planktomyces</a:t>
            </a:r>
            <a:r>
              <a:rPr lang="en-US" sz="1800" i="1" dirty="0">
                <a:cs typeface="Times New Roman" pitchFamily="18" charset="0"/>
              </a:rPr>
              <a:t> sp. </a:t>
            </a:r>
            <a:r>
              <a:rPr lang="en-US" sz="1800" dirty="0">
                <a:cs typeface="Times New Roman" pitchFamily="18" charset="0"/>
              </a:rPr>
              <a:t>(left</a:t>
            </a:r>
          </a:p>
          <a:p>
            <a:pPr marL="742950" lvl="1" indent="-285750">
              <a:spcBef>
                <a:spcPct val="20000"/>
              </a:spcBef>
            </a:pPr>
            <a:endParaRPr lang="en-US" sz="1800" dirty="0">
              <a:cs typeface="Times New Roman" pitchFamily="18" charset="0"/>
            </a:endParaRPr>
          </a:p>
          <a:p>
            <a:pPr marL="342900" indent="-342900">
              <a:spcBef>
                <a:spcPct val="20000"/>
              </a:spcBef>
              <a:buFontTx/>
              <a:buChar char="•"/>
            </a:pPr>
            <a:r>
              <a:rPr lang="en-US" sz="2000" b="1" dirty="0">
                <a:cs typeface="Times New Roman" pitchFamily="18" charset="0"/>
              </a:rPr>
              <a:t>Spirochetes</a:t>
            </a:r>
          </a:p>
          <a:p>
            <a:pPr marL="742950" lvl="1" indent="-285750">
              <a:spcBef>
                <a:spcPct val="20000"/>
              </a:spcBef>
              <a:buFontTx/>
              <a:buChar char="–"/>
            </a:pPr>
            <a:r>
              <a:rPr lang="en-US" sz="1800" i="1" dirty="0" err="1">
                <a:cs typeface="Times New Roman" pitchFamily="18" charset="0"/>
              </a:rPr>
              <a:t>Spirochaeta</a:t>
            </a:r>
            <a:r>
              <a:rPr lang="en-US" sz="1800" i="1" dirty="0">
                <a:cs typeface="Times New Roman" pitchFamily="18" charset="0"/>
              </a:rPr>
              <a:t> </a:t>
            </a:r>
            <a:r>
              <a:rPr lang="en-US" sz="1800" i="1" dirty="0" err="1">
                <a:cs typeface="Times New Roman" pitchFamily="18" charset="0"/>
              </a:rPr>
              <a:t>zuelzerae</a:t>
            </a:r>
            <a:endParaRPr lang="en-US" sz="1800" i="1" dirty="0">
              <a:cs typeface="Times New Roman" pitchFamily="18" charset="0"/>
            </a:endParaRPr>
          </a:p>
          <a:p>
            <a:pPr marL="742950" lvl="1" indent="-285750">
              <a:spcBef>
                <a:spcPct val="20000"/>
              </a:spcBef>
            </a:pPr>
            <a:endParaRPr lang="en-US" sz="1800" i="1" dirty="0">
              <a:cs typeface="Times New Roman" pitchFamily="18" charset="0"/>
            </a:endParaRPr>
          </a:p>
          <a:p>
            <a:pPr marL="342900" indent="-342900">
              <a:spcBef>
                <a:spcPct val="20000"/>
              </a:spcBef>
              <a:buFontTx/>
              <a:buChar char="•"/>
            </a:pPr>
            <a:r>
              <a:rPr lang="en-US" sz="2000" b="1" dirty="0">
                <a:cs typeface="Times New Roman" pitchFamily="18" charset="0"/>
              </a:rPr>
              <a:t>The Green Sulfur bacteria</a:t>
            </a:r>
          </a:p>
          <a:p>
            <a:pPr marL="742950" lvl="1" indent="-285750">
              <a:spcBef>
                <a:spcPct val="20000"/>
              </a:spcBef>
              <a:buFontTx/>
              <a:buChar char="–"/>
            </a:pPr>
            <a:r>
              <a:rPr lang="en-US" sz="1800" i="1" dirty="0" err="1">
                <a:cs typeface="Times New Roman" pitchFamily="18" charset="0"/>
              </a:rPr>
              <a:t>Chlorobium</a:t>
            </a:r>
            <a:r>
              <a:rPr lang="en-US" sz="1800" dirty="0">
                <a:cs typeface="Times New Roman" pitchFamily="18" charset="0"/>
              </a:rPr>
              <a:t> (left)</a:t>
            </a:r>
          </a:p>
          <a:p>
            <a:pPr marL="742950" lvl="1" indent="-285750">
              <a:spcBef>
                <a:spcPct val="20000"/>
              </a:spcBef>
              <a:buFontTx/>
              <a:buChar char="–"/>
            </a:pPr>
            <a:r>
              <a:rPr lang="en-US" sz="1800" i="1" dirty="0" err="1">
                <a:cs typeface="Times New Roman" pitchFamily="18" charset="0"/>
              </a:rPr>
              <a:t>Chloroflexus</a:t>
            </a:r>
            <a:endParaRPr lang="en-US" sz="1800" i="1" dirty="0">
              <a:cs typeface="Times New Roman" pitchFamily="18" charset="0"/>
            </a:endParaRPr>
          </a:p>
          <a:p>
            <a:pPr marL="342900" indent="-342900">
              <a:spcBef>
                <a:spcPct val="20000"/>
              </a:spcBef>
              <a:buFontTx/>
              <a:buChar char="•"/>
            </a:pPr>
            <a:endParaRPr lang="en-US" sz="2000" dirty="0">
              <a:cs typeface="Times New Roman" pitchFamily="18" charset="0"/>
            </a:endParaRPr>
          </a:p>
          <a:p>
            <a:pPr marL="342900" indent="-342900">
              <a:spcBef>
                <a:spcPct val="20000"/>
              </a:spcBef>
              <a:buFontTx/>
              <a:buChar char="•"/>
            </a:pPr>
            <a:r>
              <a:rPr lang="en-US" sz="2000" b="1" dirty="0">
                <a:cs typeface="Times New Roman" pitchFamily="18" charset="0"/>
              </a:rPr>
              <a:t>The </a:t>
            </a:r>
            <a:r>
              <a:rPr lang="en-US" sz="2000" b="1" dirty="0" err="1">
                <a:cs typeface="Times New Roman" pitchFamily="18" charset="0"/>
              </a:rPr>
              <a:t>Deinococcus</a:t>
            </a:r>
            <a:endParaRPr lang="en-US" sz="2000" b="1" dirty="0">
              <a:cs typeface="Times New Roman" pitchFamily="18" charset="0"/>
            </a:endParaRPr>
          </a:p>
          <a:p>
            <a:pPr marL="742950" lvl="1" indent="-285750">
              <a:spcBef>
                <a:spcPct val="20000"/>
              </a:spcBef>
              <a:buFontTx/>
              <a:buChar char="–"/>
            </a:pPr>
            <a:r>
              <a:rPr lang="en-US" sz="1800" i="1" dirty="0" err="1">
                <a:cs typeface="Times New Roman" pitchFamily="18" charset="0"/>
              </a:rPr>
              <a:t>Deinococcus</a:t>
            </a:r>
            <a:r>
              <a:rPr lang="en-US" sz="1800" i="1" dirty="0">
                <a:cs typeface="Times New Roman" pitchFamily="18" charset="0"/>
              </a:rPr>
              <a:t> </a:t>
            </a:r>
            <a:r>
              <a:rPr lang="en-US" sz="1800" i="1" dirty="0" err="1">
                <a:cs typeface="Times New Roman" pitchFamily="18" charset="0"/>
              </a:rPr>
              <a:t>radiodurans</a:t>
            </a:r>
            <a:r>
              <a:rPr lang="en-US" sz="1800" i="1" dirty="0">
                <a:cs typeface="Times New Roman" pitchFamily="18" charset="0"/>
              </a:rPr>
              <a:t> </a:t>
            </a:r>
            <a:r>
              <a:rPr lang="en-US" sz="1800" dirty="0">
                <a:cs typeface="Times New Roman" pitchFamily="18" charset="0"/>
              </a:rPr>
              <a:t>(down right)</a:t>
            </a:r>
          </a:p>
          <a:p>
            <a:pPr marL="342900" indent="-342900">
              <a:spcBef>
                <a:spcPct val="20000"/>
              </a:spcBef>
              <a:buFontTx/>
              <a:buChar char="•"/>
            </a:pPr>
            <a:r>
              <a:rPr lang="en-US" sz="2000" dirty="0">
                <a:cs typeface="Times New Roman" pitchFamily="18" charset="0"/>
              </a:rPr>
              <a:t>The </a:t>
            </a:r>
            <a:r>
              <a:rPr lang="en-US" sz="2000" dirty="0" err="1">
                <a:cs typeface="Times New Roman" pitchFamily="18" charset="0"/>
              </a:rPr>
              <a:t>Aquifex</a:t>
            </a:r>
            <a:r>
              <a:rPr lang="en-US" sz="2000" dirty="0">
                <a:cs typeface="Times New Roman" pitchFamily="18" charset="0"/>
              </a:rPr>
              <a:t> and </a:t>
            </a:r>
            <a:r>
              <a:rPr lang="en-US" sz="2000" dirty="0" err="1">
                <a:cs typeface="Times New Roman" pitchFamily="18" charset="0"/>
              </a:rPr>
              <a:t>Thermatoga</a:t>
            </a:r>
            <a:endParaRPr lang="en-US" sz="2000" dirty="0">
              <a:cs typeface="Times New Roman" pitchFamily="18" charset="0"/>
            </a:endParaRPr>
          </a:p>
          <a:p>
            <a:pPr marL="742950" lvl="1" indent="-285750">
              <a:spcBef>
                <a:spcPct val="20000"/>
              </a:spcBef>
              <a:buFontTx/>
              <a:buChar char="–"/>
            </a:pPr>
            <a:r>
              <a:rPr lang="en-US" sz="1800" i="1" dirty="0" err="1">
                <a:cs typeface="Times New Roman" pitchFamily="18" charset="0"/>
              </a:rPr>
              <a:t>Aquifex</a:t>
            </a:r>
            <a:r>
              <a:rPr lang="en-US" sz="1800" i="1" dirty="0">
                <a:cs typeface="Times New Roman" pitchFamily="18" charset="0"/>
              </a:rPr>
              <a:t> sp. </a:t>
            </a:r>
            <a:r>
              <a:rPr lang="en-US" sz="1800" dirty="0">
                <a:cs typeface="Times New Roman" pitchFamily="18" charset="0"/>
              </a:rPr>
              <a:t>(under)</a:t>
            </a:r>
            <a:endParaRPr lang="en-US" sz="1800" i="1" dirty="0">
              <a:cs typeface="Times New Roman" pitchFamily="18" charset="0"/>
            </a:endParaRPr>
          </a:p>
          <a:p>
            <a:pPr marL="342900" indent="-342900"/>
            <a:endParaRPr lang="en-GB" sz="2800" dirty="0"/>
          </a:p>
        </p:txBody>
      </p:sp>
      <p:pic>
        <p:nvPicPr>
          <p:cNvPr id="7334915" name="Picture 3" descr="02_F13"/>
          <p:cNvPicPr>
            <a:picLocks noChangeAspect="1" noChangeArrowheads="1"/>
          </p:cNvPicPr>
          <p:nvPr/>
        </p:nvPicPr>
        <p:blipFill>
          <a:blip r:embed="rId3" cstate="print"/>
          <a:srcRect/>
          <a:stretch>
            <a:fillRect/>
          </a:stretch>
        </p:blipFill>
        <p:spPr bwMode="auto">
          <a:xfrm>
            <a:off x="4500563" y="404813"/>
            <a:ext cx="2414587" cy="1892300"/>
          </a:xfrm>
          <a:prstGeom prst="rect">
            <a:avLst/>
          </a:prstGeom>
          <a:noFill/>
        </p:spPr>
      </p:pic>
      <p:pic>
        <p:nvPicPr>
          <p:cNvPr id="7334916" name="Picture 4" descr="02_F14"/>
          <p:cNvPicPr>
            <a:picLocks noChangeAspect="1" noChangeArrowheads="1"/>
          </p:cNvPicPr>
          <p:nvPr/>
        </p:nvPicPr>
        <p:blipFill>
          <a:blip r:embed="rId4" cstate="print"/>
          <a:srcRect/>
          <a:stretch>
            <a:fillRect/>
          </a:stretch>
        </p:blipFill>
        <p:spPr bwMode="auto">
          <a:xfrm>
            <a:off x="7161213" y="406400"/>
            <a:ext cx="1587500" cy="1870075"/>
          </a:xfrm>
          <a:prstGeom prst="rect">
            <a:avLst/>
          </a:prstGeom>
          <a:noFill/>
        </p:spPr>
      </p:pic>
      <p:pic>
        <p:nvPicPr>
          <p:cNvPr id="7334917" name="Picture 5" descr="02_F15a"/>
          <p:cNvPicPr>
            <a:picLocks noChangeAspect="1" noChangeArrowheads="1"/>
          </p:cNvPicPr>
          <p:nvPr/>
        </p:nvPicPr>
        <p:blipFill>
          <a:blip r:embed="rId5" cstate="print"/>
          <a:srcRect/>
          <a:stretch>
            <a:fillRect/>
          </a:stretch>
        </p:blipFill>
        <p:spPr bwMode="auto">
          <a:xfrm>
            <a:off x="4500563" y="2368550"/>
            <a:ext cx="2336800" cy="1708150"/>
          </a:xfrm>
          <a:prstGeom prst="rect">
            <a:avLst/>
          </a:prstGeom>
          <a:noFill/>
        </p:spPr>
      </p:pic>
      <p:pic>
        <p:nvPicPr>
          <p:cNvPr id="7334918" name="Picture 6" descr="02_F15b"/>
          <p:cNvPicPr>
            <a:picLocks noChangeAspect="1" noChangeArrowheads="1"/>
          </p:cNvPicPr>
          <p:nvPr/>
        </p:nvPicPr>
        <p:blipFill>
          <a:blip r:embed="rId6" cstate="print"/>
          <a:srcRect/>
          <a:stretch>
            <a:fillRect/>
          </a:stretch>
        </p:blipFill>
        <p:spPr bwMode="auto">
          <a:xfrm>
            <a:off x="6877050" y="2387600"/>
            <a:ext cx="2266950" cy="1670050"/>
          </a:xfrm>
          <a:prstGeom prst="rect">
            <a:avLst/>
          </a:prstGeom>
          <a:noFill/>
        </p:spPr>
      </p:pic>
      <p:pic>
        <p:nvPicPr>
          <p:cNvPr id="7334919" name="Picture 7" descr="02_F16"/>
          <p:cNvPicPr>
            <a:picLocks noChangeAspect="1" noChangeArrowheads="1"/>
          </p:cNvPicPr>
          <p:nvPr/>
        </p:nvPicPr>
        <p:blipFill>
          <a:blip r:embed="rId7" cstate="print"/>
          <a:srcRect/>
          <a:stretch>
            <a:fillRect/>
          </a:stretch>
        </p:blipFill>
        <p:spPr bwMode="auto">
          <a:xfrm>
            <a:off x="5651500" y="4341813"/>
            <a:ext cx="2228850" cy="2255837"/>
          </a:xfrm>
          <a:prstGeom prst="rect">
            <a:avLst/>
          </a:prstGeom>
          <a:noFill/>
        </p:spPr>
      </p:pic>
      <p:pic>
        <p:nvPicPr>
          <p:cNvPr id="7334920" name="Picture 8" descr="02_F17"/>
          <p:cNvPicPr>
            <a:picLocks noChangeAspect="1" noChangeArrowheads="1"/>
          </p:cNvPicPr>
          <p:nvPr/>
        </p:nvPicPr>
        <p:blipFill>
          <a:blip r:embed="rId8" cstate="print"/>
          <a:srcRect/>
          <a:stretch>
            <a:fillRect/>
          </a:stretch>
        </p:blipFill>
        <p:spPr bwMode="auto">
          <a:xfrm>
            <a:off x="250825" y="5286375"/>
            <a:ext cx="3419475" cy="1571625"/>
          </a:xfrm>
          <a:prstGeom prst="rect">
            <a:avLst/>
          </a:prstGeom>
          <a:noFill/>
        </p:spPr>
      </p:pic>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36962" name="Rectangle 2"/>
          <p:cNvSpPr>
            <a:spLocks noGrp="1" noChangeArrowheads="1"/>
          </p:cNvSpPr>
          <p:nvPr>
            <p:ph type="ctrTitle"/>
          </p:nvPr>
        </p:nvSpPr>
        <p:spPr>
          <a:xfrm>
            <a:off x="685800" y="457200"/>
            <a:ext cx="7772400" cy="1143000"/>
          </a:xfrm>
        </p:spPr>
        <p:txBody>
          <a:bodyPr/>
          <a:lstStyle/>
          <a:p>
            <a:r>
              <a:rPr lang="en-US" sz="3200">
                <a:cs typeface="Times New Roman" pitchFamily="18" charset="0"/>
              </a:rPr>
              <a:t> There are two lineages of </a:t>
            </a:r>
            <a:r>
              <a:rPr lang="en-US" sz="3200" i="1">
                <a:cs typeface="Times New Roman" pitchFamily="18" charset="0"/>
              </a:rPr>
              <a:t>Archaea</a:t>
            </a:r>
            <a:r>
              <a:rPr lang="en-US" sz="3200">
                <a:cs typeface="Times New Roman" pitchFamily="18" charset="0"/>
              </a:rPr>
              <a:t>, the Euryarchaeota and the Crenarchaeota.</a:t>
            </a:r>
            <a:br>
              <a:rPr lang="en-US" sz="3200">
                <a:cs typeface="Times New Roman" pitchFamily="18" charset="0"/>
              </a:rPr>
            </a:br>
            <a:endParaRPr lang="en-GB" sz="3200">
              <a:cs typeface="Times New Roman" pitchFamily="18" charset="0"/>
            </a:endParaRPr>
          </a:p>
        </p:txBody>
      </p:sp>
      <p:pic>
        <p:nvPicPr>
          <p:cNvPr id="7336963" name="Picture 3" descr="02_F18"/>
          <p:cNvPicPr>
            <a:picLocks noChangeAspect="1" noChangeArrowheads="1"/>
          </p:cNvPicPr>
          <p:nvPr/>
        </p:nvPicPr>
        <p:blipFill>
          <a:blip r:embed="rId2" cstate="print"/>
          <a:srcRect/>
          <a:stretch>
            <a:fillRect/>
          </a:stretch>
        </p:blipFill>
        <p:spPr bwMode="auto">
          <a:xfrm>
            <a:off x="1403350" y="1628775"/>
            <a:ext cx="5688013" cy="4681538"/>
          </a:xfrm>
          <a:prstGeom prst="rect">
            <a:avLst/>
          </a:prstGeom>
          <a:noFill/>
          <a:ln w="9525">
            <a:noFill/>
            <a:miter lim="800000"/>
            <a:headEnd/>
            <a:tailEnd/>
          </a:ln>
          <a:effectLst/>
        </p:spPr>
      </p:pic>
      <p:sp>
        <p:nvSpPr>
          <p:cNvPr id="7336964" name="Line 4"/>
          <p:cNvSpPr>
            <a:spLocks noChangeShapeType="1"/>
          </p:cNvSpPr>
          <p:nvPr/>
        </p:nvSpPr>
        <p:spPr bwMode="auto">
          <a:xfrm>
            <a:off x="6877050" y="3284538"/>
            <a:ext cx="647700" cy="720725"/>
          </a:xfrm>
          <a:prstGeom prst="line">
            <a:avLst/>
          </a:prstGeom>
          <a:noFill/>
          <a:ln w="38100">
            <a:solidFill>
              <a:srgbClr val="FF0000"/>
            </a:solidFill>
            <a:round/>
            <a:headEnd/>
            <a:tailEnd type="triangle" w="lg" len="lg"/>
          </a:ln>
          <a:effectLst/>
        </p:spPr>
        <p:txBody>
          <a:bodyPr/>
          <a:lstStyle/>
          <a:p>
            <a:endParaRPr lang="nb-NO"/>
          </a:p>
        </p:txBody>
      </p:sp>
      <p:sp>
        <p:nvSpPr>
          <p:cNvPr id="7336965" name="Text Box 5"/>
          <p:cNvSpPr txBox="1">
            <a:spLocks noChangeArrowheads="1"/>
          </p:cNvSpPr>
          <p:nvPr/>
        </p:nvSpPr>
        <p:spPr bwMode="auto">
          <a:xfrm>
            <a:off x="7092950" y="4005263"/>
            <a:ext cx="1874838" cy="822325"/>
          </a:xfrm>
          <a:prstGeom prst="rect">
            <a:avLst/>
          </a:prstGeom>
          <a:noFill/>
          <a:ln w="9525">
            <a:noFill/>
            <a:miter lim="800000"/>
            <a:headEnd/>
            <a:tailEnd/>
          </a:ln>
          <a:effectLst/>
        </p:spPr>
        <p:txBody>
          <a:bodyPr wrap="none">
            <a:spAutoFit/>
          </a:bodyPr>
          <a:lstStyle/>
          <a:p>
            <a:r>
              <a:rPr lang="en-GB">
                <a:solidFill>
                  <a:srgbClr val="FF0000"/>
                </a:solidFill>
              </a:rPr>
              <a:t>Hyper-</a:t>
            </a:r>
          </a:p>
          <a:p>
            <a:r>
              <a:rPr lang="en-GB">
                <a:solidFill>
                  <a:srgbClr val="FF0000"/>
                </a:solidFill>
              </a:rPr>
              <a:t>Thermophiles</a:t>
            </a:r>
          </a:p>
        </p:txBody>
      </p:sp>
      <p:sp>
        <p:nvSpPr>
          <p:cNvPr id="7336966" name="Freeform 6"/>
          <p:cNvSpPr>
            <a:spLocks/>
          </p:cNvSpPr>
          <p:nvPr/>
        </p:nvSpPr>
        <p:spPr bwMode="auto">
          <a:xfrm>
            <a:off x="1187450" y="1447800"/>
            <a:ext cx="2808288" cy="1885950"/>
          </a:xfrm>
          <a:custGeom>
            <a:avLst/>
            <a:gdLst/>
            <a:ahLst/>
            <a:cxnLst>
              <a:cxn ang="0">
                <a:pos x="1678" y="432"/>
              </a:cxn>
              <a:cxn ang="0">
                <a:pos x="1678" y="114"/>
              </a:cxn>
              <a:cxn ang="0">
                <a:pos x="1361" y="23"/>
              </a:cxn>
              <a:cxn ang="0">
                <a:pos x="454" y="250"/>
              </a:cxn>
              <a:cxn ang="0">
                <a:pos x="45" y="885"/>
              </a:cxn>
              <a:cxn ang="0">
                <a:pos x="182" y="1157"/>
              </a:cxn>
              <a:cxn ang="0">
                <a:pos x="1134" y="1067"/>
              </a:cxn>
              <a:cxn ang="0">
                <a:pos x="1678" y="432"/>
              </a:cxn>
            </a:cxnLst>
            <a:rect l="0" t="0" r="r" b="b"/>
            <a:pathLst>
              <a:path w="1769" h="1188">
                <a:moveTo>
                  <a:pt x="1678" y="432"/>
                </a:moveTo>
                <a:cubicBezTo>
                  <a:pt x="1769" y="273"/>
                  <a:pt x="1731" y="182"/>
                  <a:pt x="1678" y="114"/>
                </a:cubicBezTo>
                <a:cubicBezTo>
                  <a:pt x="1625" y="46"/>
                  <a:pt x="1565" y="0"/>
                  <a:pt x="1361" y="23"/>
                </a:cubicBezTo>
                <a:cubicBezTo>
                  <a:pt x="1157" y="46"/>
                  <a:pt x="673" y="106"/>
                  <a:pt x="454" y="250"/>
                </a:cubicBezTo>
                <a:cubicBezTo>
                  <a:pt x="235" y="394"/>
                  <a:pt x="90" y="734"/>
                  <a:pt x="45" y="885"/>
                </a:cubicBezTo>
                <a:cubicBezTo>
                  <a:pt x="0" y="1036"/>
                  <a:pt x="1" y="1127"/>
                  <a:pt x="182" y="1157"/>
                </a:cubicBezTo>
                <a:cubicBezTo>
                  <a:pt x="363" y="1187"/>
                  <a:pt x="885" y="1188"/>
                  <a:pt x="1134" y="1067"/>
                </a:cubicBezTo>
                <a:cubicBezTo>
                  <a:pt x="1383" y="946"/>
                  <a:pt x="1587" y="591"/>
                  <a:pt x="1678" y="432"/>
                </a:cubicBezTo>
                <a:close/>
              </a:path>
            </a:pathLst>
          </a:custGeom>
          <a:noFill/>
          <a:ln w="38100" cap="flat" cmpd="sng">
            <a:solidFill>
              <a:srgbClr val="0000FF"/>
            </a:solidFill>
            <a:prstDash val="dash"/>
            <a:round/>
            <a:headEnd/>
            <a:tailEnd/>
          </a:ln>
          <a:effectLst/>
        </p:spPr>
        <p:txBody>
          <a:bodyPr/>
          <a:lstStyle/>
          <a:p>
            <a:endParaRPr lang="nb-NO"/>
          </a:p>
        </p:txBody>
      </p:sp>
      <p:sp>
        <p:nvSpPr>
          <p:cNvPr id="7336967" name="Line 7"/>
          <p:cNvSpPr>
            <a:spLocks noChangeShapeType="1"/>
          </p:cNvSpPr>
          <p:nvPr/>
        </p:nvSpPr>
        <p:spPr bwMode="auto">
          <a:xfrm flipH="1">
            <a:off x="755650" y="2997200"/>
            <a:ext cx="431800" cy="792163"/>
          </a:xfrm>
          <a:prstGeom prst="line">
            <a:avLst/>
          </a:prstGeom>
          <a:noFill/>
          <a:ln w="28575">
            <a:solidFill>
              <a:srgbClr val="0000FF"/>
            </a:solidFill>
            <a:round/>
            <a:headEnd/>
            <a:tailEnd type="triangle" w="lg" len="lg"/>
          </a:ln>
          <a:effectLst/>
        </p:spPr>
        <p:txBody>
          <a:bodyPr/>
          <a:lstStyle/>
          <a:p>
            <a:endParaRPr lang="nb-NO"/>
          </a:p>
        </p:txBody>
      </p:sp>
      <p:sp>
        <p:nvSpPr>
          <p:cNvPr id="7336968" name="Text Box 8"/>
          <p:cNvSpPr txBox="1">
            <a:spLocks noChangeArrowheads="1"/>
          </p:cNvSpPr>
          <p:nvPr/>
        </p:nvSpPr>
        <p:spPr bwMode="auto">
          <a:xfrm>
            <a:off x="87313" y="3881438"/>
            <a:ext cx="1435100" cy="1187450"/>
          </a:xfrm>
          <a:prstGeom prst="rect">
            <a:avLst/>
          </a:prstGeom>
          <a:noFill/>
          <a:ln w="9525">
            <a:noFill/>
            <a:miter lim="800000"/>
            <a:headEnd/>
            <a:tailEnd/>
          </a:ln>
          <a:effectLst/>
        </p:spPr>
        <p:txBody>
          <a:bodyPr wrap="none">
            <a:spAutoFit/>
          </a:bodyPr>
          <a:lstStyle/>
          <a:p>
            <a:r>
              <a:rPr lang="en-GB">
                <a:solidFill>
                  <a:srgbClr val="0000FF"/>
                </a:solidFill>
              </a:rPr>
              <a:t>Aerobic</a:t>
            </a:r>
          </a:p>
          <a:p>
            <a:r>
              <a:rPr lang="en-GB">
                <a:solidFill>
                  <a:srgbClr val="0000FF"/>
                </a:solidFill>
              </a:rPr>
              <a:t>Extreme </a:t>
            </a:r>
          </a:p>
          <a:p>
            <a:r>
              <a:rPr lang="en-GB">
                <a:solidFill>
                  <a:srgbClr val="0000FF"/>
                </a:solidFill>
              </a:rPr>
              <a:t>halophiles</a:t>
            </a:r>
          </a:p>
        </p:txBody>
      </p:sp>
      <p:sp>
        <p:nvSpPr>
          <p:cNvPr id="7336969" name="Freeform 9"/>
          <p:cNvSpPr>
            <a:spLocks/>
          </p:cNvSpPr>
          <p:nvPr/>
        </p:nvSpPr>
        <p:spPr bwMode="auto">
          <a:xfrm>
            <a:off x="1284288" y="3128963"/>
            <a:ext cx="4116387" cy="2243137"/>
          </a:xfrm>
          <a:custGeom>
            <a:avLst/>
            <a:gdLst/>
            <a:ahLst/>
            <a:cxnLst>
              <a:cxn ang="0">
                <a:pos x="1073" y="1096"/>
              </a:cxn>
              <a:cxn ang="0">
                <a:pos x="166" y="1051"/>
              </a:cxn>
              <a:cxn ang="0">
                <a:pos x="75" y="824"/>
              </a:cxn>
              <a:cxn ang="0">
                <a:pos x="257" y="507"/>
              </a:cxn>
              <a:cxn ang="0">
                <a:pos x="1118" y="98"/>
              </a:cxn>
              <a:cxn ang="0">
                <a:pos x="1890" y="8"/>
              </a:cxn>
              <a:cxn ang="0">
                <a:pos x="2479" y="144"/>
              </a:cxn>
              <a:cxn ang="0">
                <a:pos x="2525" y="416"/>
              </a:cxn>
              <a:cxn ang="0">
                <a:pos x="2071" y="733"/>
              </a:cxn>
              <a:cxn ang="0">
                <a:pos x="1935" y="1051"/>
              </a:cxn>
              <a:cxn ang="0">
                <a:pos x="2026" y="1142"/>
              </a:cxn>
              <a:cxn ang="0">
                <a:pos x="2298" y="1142"/>
              </a:cxn>
              <a:cxn ang="0">
                <a:pos x="2434" y="1278"/>
              </a:cxn>
              <a:cxn ang="0">
                <a:pos x="2298" y="1368"/>
              </a:cxn>
              <a:cxn ang="0">
                <a:pos x="1527" y="1368"/>
              </a:cxn>
              <a:cxn ang="0">
                <a:pos x="1300" y="1096"/>
              </a:cxn>
              <a:cxn ang="0">
                <a:pos x="1073" y="1096"/>
              </a:cxn>
            </a:cxnLst>
            <a:rect l="0" t="0" r="r" b="b"/>
            <a:pathLst>
              <a:path w="2593" h="1413">
                <a:moveTo>
                  <a:pt x="1073" y="1096"/>
                </a:moveTo>
                <a:cubicBezTo>
                  <a:pt x="884" y="1089"/>
                  <a:pt x="332" y="1096"/>
                  <a:pt x="166" y="1051"/>
                </a:cubicBezTo>
                <a:cubicBezTo>
                  <a:pt x="0" y="1006"/>
                  <a:pt x="60" y="915"/>
                  <a:pt x="75" y="824"/>
                </a:cubicBezTo>
                <a:cubicBezTo>
                  <a:pt x="90" y="733"/>
                  <a:pt x="83" y="628"/>
                  <a:pt x="257" y="507"/>
                </a:cubicBezTo>
                <a:cubicBezTo>
                  <a:pt x="431" y="386"/>
                  <a:pt x="846" y="181"/>
                  <a:pt x="1118" y="98"/>
                </a:cubicBezTo>
                <a:cubicBezTo>
                  <a:pt x="1390" y="15"/>
                  <a:pt x="1663" y="0"/>
                  <a:pt x="1890" y="8"/>
                </a:cubicBezTo>
                <a:cubicBezTo>
                  <a:pt x="2117" y="16"/>
                  <a:pt x="2373" y="76"/>
                  <a:pt x="2479" y="144"/>
                </a:cubicBezTo>
                <a:cubicBezTo>
                  <a:pt x="2585" y="212"/>
                  <a:pt x="2593" y="318"/>
                  <a:pt x="2525" y="416"/>
                </a:cubicBezTo>
                <a:cubicBezTo>
                  <a:pt x="2457" y="514"/>
                  <a:pt x="2169" y="627"/>
                  <a:pt x="2071" y="733"/>
                </a:cubicBezTo>
                <a:cubicBezTo>
                  <a:pt x="1973" y="839"/>
                  <a:pt x="1942" y="983"/>
                  <a:pt x="1935" y="1051"/>
                </a:cubicBezTo>
                <a:cubicBezTo>
                  <a:pt x="1928" y="1119"/>
                  <a:pt x="1966" y="1127"/>
                  <a:pt x="2026" y="1142"/>
                </a:cubicBezTo>
                <a:cubicBezTo>
                  <a:pt x="2086" y="1157"/>
                  <a:pt x="2230" y="1119"/>
                  <a:pt x="2298" y="1142"/>
                </a:cubicBezTo>
                <a:cubicBezTo>
                  <a:pt x="2366" y="1165"/>
                  <a:pt x="2434" y="1240"/>
                  <a:pt x="2434" y="1278"/>
                </a:cubicBezTo>
                <a:cubicBezTo>
                  <a:pt x="2434" y="1316"/>
                  <a:pt x="2449" y="1353"/>
                  <a:pt x="2298" y="1368"/>
                </a:cubicBezTo>
                <a:cubicBezTo>
                  <a:pt x="2147" y="1383"/>
                  <a:pt x="1693" y="1413"/>
                  <a:pt x="1527" y="1368"/>
                </a:cubicBezTo>
                <a:cubicBezTo>
                  <a:pt x="1361" y="1323"/>
                  <a:pt x="1376" y="1141"/>
                  <a:pt x="1300" y="1096"/>
                </a:cubicBezTo>
                <a:cubicBezTo>
                  <a:pt x="1224" y="1051"/>
                  <a:pt x="1262" y="1103"/>
                  <a:pt x="1073" y="1096"/>
                </a:cubicBezTo>
                <a:close/>
              </a:path>
            </a:pathLst>
          </a:custGeom>
          <a:noFill/>
          <a:ln w="25400" cap="flat">
            <a:solidFill>
              <a:schemeClr val="tx1"/>
            </a:solidFill>
            <a:prstDash val="dash"/>
            <a:round/>
            <a:headEnd/>
            <a:tailEnd/>
          </a:ln>
          <a:effectLst/>
        </p:spPr>
        <p:txBody>
          <a:bodyPr/>
          <a:lstStyle/>
          <a:p>
            <a:endParaRPr lang="nb-NO"/>
          </a:p>
        </p:txBody>
      </p:sp>
      <p:sp>
        <p:nvSpPr>
          <p:cNvPr id="7336970" name="Text Box 10"/>
          <p:cNvSpPr txBox="1">
            <a:spLocks noChangeArrowheads="1"/>
          </p:cNvSpPr>
          <p:nvPr/>
        </p:nvSpPr>
        <p:spPr bwMode="auto">
          <a:xfrm>
            <a:off x="1187450" y="5805488"/>
            <a:ext cx="2613025" cy="822325"/>
          </a:xfrm>
          <a:prstGeom prst="rect">
            <a:avLst/>
          </a:prstGeom>
          <a:solidFill>
            <a:schemeClr val="bg1"/>
          </a:solidFill>
          <a:ln w="9525">
            <a:noFill/>
            <a:miter lim="800000"/>
            <a:headEnd/>
            <a:tailEnd/>
          </a:ln>
          <a:effectLst/>
        </p:spPr>
        <p:txBody>
          <a:bodyPr>
            <a:spAutoFit/>
          </a:bodyPr>
          <a:lstStyle/>
          <a:p>
            <a:r>
              <a:rPr lang="en-GB"/>
              <a:t>Strict anaerobic methanogens</a:t>
            </a:r>
          </a:p>
        </p:txBody>
      </p:sp>
      <p:sp>
        <p:nvSpPr>
          <p:cNvPr id="7336971" name="Line 11"/>
          <p:cNvSpPr>
            <a:spLocks noChangeShapeType="1"/>
          </p:cNvSpPr>
          <p:nvPr/>
        </p:nvSpPr>
        <p:spPr bwMode="auto">
          <a:xfrm flipH="1">
            <a:off x="2987675" y="5300663"/>
            <a:ext cx="647700" cy="576262"/>
          </a:xfrm>
          <a:prstGeom prst="line">
            <a:avLst/>
          </a:prstGeom>
          <a:noFill/>
          <a:ln w="38100">
            <a:solidFill>
              <a:schemeClr val="tx1"/>
            </a:solidFill>
            <a:round/>
            <a:headEnd/>
            <a:tailEnd type="triangle" w="lg" len="lg"/>
          </a:ln>
          <a:effectLst/>
        </p:spPr>
        <p:txBody>
          <a:bodyPr/>
          <a:lstStyle/>
          <a:p>
            <a:endParaRPr lang="nb-NO"/>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337986" name="Picture 2" descr="02_F19"/>
          <p:cNvPicPr>
            <a:picLocks noChangeAspect="1" noChangeArrowheads="1"/>
          </p:cNvPicPr>
          <p:nvPr/>
        </p:nvPicPr>
        <p:blipFill>
          <a:blip r:embed="rId3" cstate="print"/>
          <a:srcRect/>
          <a:stretch>
            <a:fillRect/>
          </a:stretch>
        </p:blipFill>
        <p:spPr bwMode="auto">
          <a:xfrm>
            <a:off x="250825" y="333375"/>
            <a:ext cx="4176713" cy="3870325"/>
          </a:xfrm>
          <a:prstGeom prst="rect">
            <a:avLst/>
          </a:prstGeom>
          <a:noFill/>
        </p:spPr>
      </p:pic>
      <p:pic>
        <p:nvPicPr>
          <p:cNvPr id="7337987" name="Picture 3" descr="02_F21"/>
          <p:cNvPicPr>
            <a:picLocks noChangeAspect="1" noChangeArrowheads="1"/>
          </p:cNvPicPr>
          <p:nvPr/>
        </p:nvPicPr>
        <p:blipFill>
          <a:blip r:embed="rId4" cstate="print"/>
          <a:srcRect/>
          <a:stretch>
            <a:fillRect/>
          </a:stretch>
        </p:blipFill>
        <p:spPr bwMode="auto">
          <a:xfrm>
            <a:off x="4643438" y="333375"/>
            <a:ext cx="4500562" cy="3830638"/>
          </a:xfrm>
          <a:prstGeom prst="rect">
            <a:avLst/>
          </a:prstGeom>
          <a:noFill/>
        </p:spPr>
      </p:pic>
      <p:sp>
        <p:nvSpPr>
          <p:cNvPr id="7337988" name="Text Box 4"/>
          <p:cNvSpPr txBox="1">
            <a:spLocks noChangeArrowheads="1"/>
          </p:cNvSpPr>
          <p:nvPr/>
        </p:nvSpPr>
        <p:spPr bwMode="auto">
          <a:xfrm>
            <a:off x="374650" y="4508500"/>
            <a:ext cx="3692525" cy="1917700"/>
          </a:xfrm>
          <a:prstGeom prst="rect">
            <a:avLst/>
          </a:prstGeom>
          <a:noFill/>
          <a:ln w="9525">
            <a:noFill/>
            <a:miter lim="800000"/>
            <a:headEnd/>
            <a:tailEnd/>
          </a:ln>
          <a:effectLst/>
        </p:spPr>
        <p:txBody>
          <a:bodyPr>
            <a:spAutoFit/>
          </a:bodyPr>
          <a:lstStyle/>
          <a:p>
            <a:r>
              <a:rPr lang="en-GB" i="1"/>
              <a:t>Pyrolobus</a:t>
            </a:r>
            <a:r>
              <a:rPr lang="en-GB"/>
              <a:t>, an extreme hyperthermophilic archaeon with a growth optimum above 100</a:t>
            </a:r>
            <a:r>
              <a:rPr lang="en-GB">
                <a:sym typeface="Symbol" pitchFamily="18" charset="2"/>
              </a:rPr>
              <a:t>C. NOTE: Thick cell wall.</a:t>
            </a:r>
          </a:p>
        </p:txBody>
      </p:sp>
      <p:sp>
        <p:nvSpPr>
          <p:cNvPr id="7337989" name="Text Box 5"/>
          <p:cNvSpPr txBox="1">
            <a:spLocks noChangeArrowheads="1"/>
          </p:cNvSpPr>
          <p:nvPr/>
        </p:nvSpPr>
        <p:spPr bwMode="auto">
          <a:xfrm>
            <a:off x="4983163" y="4508500"/>
            <a:ext cx="3692525" cy="1917700"/>
          </a:xfrm>
          <a:prstGeom prst="rect">
            <a:avLst/>
          </a:prstGeom>
          <a:noFill/>
          <a:ln w="9525">
            <a:noFill/>
            <a:miter lim="800000"/>
            <a:headEnd/>
            <a:tailEnd/>
          </a:ln>
          <a:effectLst/>
        </p:spPr>
        <p:txBody>
          <a:bodyPr>
            <a:spAutoFit/>
          </a:bodyPr>
          <a:lstStyle/>
          <a:p>
            <a:r>
              <a:rPr lang="en-GB" i="1"/>
              <a:t>Thermoplasma</a:t>
            </a:r>
            <a:r>
              <a:rPr lang="en-GB"/>
              <a:t>, a¨thermophilic and extreme acidoophilic archaeon with a growth optimum at approx. pH 2. NOTE: No cell wall!</a:t>
            </a:r>
            <a:endParaRPr lang="en-GB">
              <a:sym typeface="Symbol" pitchFamily="18" charset="2"/>
            </a:endParaRP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40034" name="Rectangle 2"/>
          <p:cNvSpPr>
            <a:spLocks noGrp="1" noChangeArrowheads="1"/>
          </p:cNvSpPr>
          <p:nvPr>
            <p:ph type="ctrTitle"/>
          </p:nvPr>
        </p:nvSpPr>
        <p:spPr>
          <a:xfrm>
            <a:off x="609600" y="457200"/>
            <a:ext cx="7772400" cy="450850"/>
          </a:xfrm>
        </p:spPr>
        <p:txBody>
          <a:bodyPr/>
          <a:lstStyle/>
          <a:p>
            <a:r>
              <a:rPr lang="en-US" sz="3200" b="1">
                <a:cs typeface="Times New Roman" pitchFamily="18" charset="0"/>
              </a:rPr>
              <a:t>Eukaryotic Microorganisms</a:t>
            </a:r>
          </a:p>
        </p:txBody>
      </p:sp>
      <p:pic>
        <p:nvPicPr>
          <p:cNvPr id="7340035" name="Picture 3" descr="02_F22"/>
          <p:cNvPicPr>
            <a:picLocks noChangeAspect="1" noChangeArrowheads="1"/>
          </p:cNvPicPr>
          <p:nvPr/>
        </p:nvPicPr>
        <p:blipFill>
          <a:blip r:embed="rId2" cstate="print"/>
          <a:srcRect/>
          <a:stretch>
            <a:fillRect/>
          </a:stretch>
        </p:blipFill>
        <p:spPr bwMode="auto">
          <a:xfrm>
            <a:off x="3600450" y="1557338"/>
            <a:ext cx="5508625" cy="4483100"/>
          </a:xfrm>
          <a:prstGeom prst="rect">
            <a:avLst/>
          </a:prstGeom>
          <a:noFill/>
        </p:spPr>
      </p:pic>
      <p:sp>
        <p:nvSpPr>
          <p:cNvPr id="7340036" name="Rectangle 4"/>
          <p:cNvSpPr>
            <a:spLocks noGrp="1" noChangeArrowheads="1"/>
          </p:cNvSpPr>
          <p:nvPr>
            <p:ph type="subTitle" idx="1"/>
          </p:nvPr>
        </p:nvSpPr>
        <p:spPr>
          <a:xfrm>
            <a:off x="250825" y="1916113"/>
            <a:ext cx="3168650" cy="4681537"/>
          </a:xfrm>
          <a:noFill/>
          <a:ln/>
        </p:spPr>
        <p:txBody>
          <a:bodyPr/>
          <a:lstStyle/>
          <a:p>
            <a:pPr algn="l">
              <a:lnSpc>
                <a:spcPct val="90000"/>
              </a:lnSpc>
              <a:spcAft>
                <a:spcPct val="40000"/>
              </a:spcAft>
              <a:buFontTx/>
              <a:buChar char="•"/>
            </a:pPr>
            <a:r>
              <a:rPr lang="en-US" sz="2000"/>
              <a:t> Collectively, microbial eukaryotes are known as the </a:t>
            </a:r>
            <a:r>
              <a:rPr lang="en-US" sz="2000" u="sng"/>
              <a:t>Protista</a:t>
            </a:r>
            <a:r>
              <a:rPr lang="en-US" sz="2000"/>
              <a:t>. Some protists, such as the algae, are phototrophic.</a:t>
            </a:r>
          </a:p>
          <a:p>
            <a:pPr algn="l">
              <a:lnSpc>
                <a:spcPct val="90000"/>
              </a:lnSpc>
              <a:spcAft>
                <a:spcPct val="40000"/>
              </a:spcAft>
              <a:buFontTx/>
              <a:buChar char="•"/>
            </a:pPr>
            <a:r>
              <a:rPr lang="en-US" sz="2000">
                <a:cs typeface="Times New Roman" pitchFamily="18" charset="0"/>
              </a:rPr>
              <a:t> Cells of algae and fungi have cell walls, whereas the protozoa and slime molds do not.</a:t>
            </a:r>
          </a:p>
          <a:p>
            <a:pPr algn="l">
              <a:lnSpc>
                <a:spcPct val="90000"/>
              </a:lnSpc>
              <a:spcAft>
                <a:spcPct val="40000"/>
              </a:spcAft>
              <a:buFontTx/>
              <a:buChar char="•"/>
            </a:pPr>
            <a:r>
              <a:rPr lang="en-US" sz="2000">
                <a:cs typeface="Times New Roman" pitchFamily="18" charset="0"/>
              </a:rPr>
              <a:t> Some algae and fungi have developed mutualistic associations called lichens.</a:t>
            </a:r>
          </a:p>
          <a:p>
            <a:pPr algn="l">
              <a:lnSpc>
                <a:spcPct val="90000"/>
              </a:lnSpc>
              <a:spcAft>
                <a:spcPct val="40000"/>
              </a:spcAft>
              <a:buFontTx/>
              <a:buChar char="•"/>
            </a:pPr>
            <a:endParaRPr lang="en-US" sz="2000">
              <a:cs typeface="Times New Roman" pitchFamily="18" charset="0"/>
            </a:endParaRPr>
          </a:p>
          <a:p>
            <a:pPr algn="l">
              <a:lnSpc>
                <a:spcPct val="90000"/>
              </a:lnSpc>
              <a:buFontTx/>
              <a:buChar char="•"/>
            </a:pPr>
            <a:endParaRPr lang="en-US" sz="2000">
              <a:cs typeface="Times New Roman" pitchFamily="18" charset="0"/>
            </a:endParaRP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341058" name="Picture 2" descr="02_F23a"/>
          <p:cNvPicPr>
            <a:picLocks noChangeAspect="1" noChangeArrowheads="1"/>
          </p:cNvPicPr>
          <p:nvPr/>
        </p:nvPicPr>
        <p:blipFill>
          <a:blip r:embed="rId2" cstate="print"/>
          <a:srcRect/>
          <a:stretch>
            <a:fillRect/>
          </a:stretch>
        </p:blipFill>
        <p:spPr bwMode="auto">
          <a:xfrm>
            <a:off x="0" y="0"/>
            <a:ext cx="2695575" cy="4221163"/>
          </a:xfrm>
          <a:prstGeom prst="rect">
            <a:avLst/>
          </a:prstGeom>
          <a:noFill/>
        </p:spPr>
      </p:pic>
      <p:sp>
        <p:nvSpPr>
          <p:cNvPr id="7341059" name="Text Box 3"/>
          <p:cNvSpPr txBox="1">
            <a:spLocks noChangeArrowheads="1"/>
          </p:cNvSpPr>
          <p:nvPr/>
        </p:nvSpPr>
        <p:spPr bwMode="auto">
          <a:xfrm>
            <a:off x="0" y="2084388"/>
            <a:ext cx="2327275" cy="336550"/>
          </a:xfrm>
          <a:prstGeom prst="rect">
            <a:avLst/>
          </a:prstGeom>
          <a:noFill/>
          <a:ln w="9525">
            <a:noFill/>
            <a:miter lim="800000"/>
            <a:headEnd/>
            <a:tailEnd/>
          </a:ln>
          <a:effectLst/>
        </p:spPr>
        <p:txBody>
          <a:bodyPr wrap="none">
            <a:spAutoFit/>
          </a:bodyPr>
          <a:lstStyle/>
          <a:p>
            <a:r>
              <a:rPr lang="en-GB" sz="1600">
                <a:solidFill>
                  <a:schemeClr val="bg1"/>
                </a:solidFill>
                <a:latin typeface="Arial" charset="0"/>
              </a:rPr>
              <a:t>The green algae </a:t>
            </a:r>
            <a:r>
              <a:rPr lang="en-GB" sz="1600" i="1">
                <a:solidFill>
                  <a:schemeClr val="bg1"/>
                </a:solidFill>
                <a:latin typeface="Arial" charset="0"/>
              </a:rPr>
              <a:t>Volvox</a:t>
            </a:r>
          </a:p>
        </p:txBody>
      </p:sp>
      <p:pic>
        <p:nvPicPr>
          <p:cNvPr id="7341060" name="Picture 4" descr="02_F23b"/>
          <p:cNvPicPr>
            <a:picLocks noChangeAspect="1" noChangeArrowheads="1"/>
          </p:cNvPicPr>
          <p:nvPr/>
        </p:nvPicPr>
        <p:blipFill>
          <a:blip r:embed="rId3" cstate="print"/>
          <a:srcRect/>
          <a:stretch>
            <a:fillRect/>
          </a:stretch>
        </p:blipFill>
        <p:spPr bwMode="auto">
          <a:xfrm>
            <a:off x="2651125" y="0"/>
            <a:ext cx="2857500" cy="4221163"/>
          </a:xfrm>
          <a:prstGeom prst="rect">
            <a:avLst/>
          </a:prstGeom>
          <a:noFill/>
        </p:spPr>
      </p:pic>
      <p:sp>
        <p:nvSpPr>
          <p:cNvPr id="7341061" name="Text Box 5"/>
          <p:cNvSpPr txBox="1">
            <a:spLocks noChangeArrowheads="1"/>
          </p:cNvSpPr>
          <p:nvPr/>
        </p:nvSpPr>
        <p:spPr bwMode="auto">
          <a:xfrm>
            <a:off x="3563938" y="2205038"/>
            <a:ext cx="1728787" cy="336550"/>
          </a:xfrm>
          <a:prstGeom prst="rect">
            <a:avLst/>
          </a:prstGeom>
          <a:noFill/>
          <a:ln w="9525">
            <a:noFill/>
            <a:miter lim="800000"/>
            <a:headEnd/>
            <a:tailEnd/>
          </a:ln>
          <a:effectLst/>
        </p:spPr>
        <p:txBody>
          <a:bodyPr wrap="none">
            <a:spAutoFit/>
          </a:bodyPr>
          <a:lstStyle/>
          <a:p>
            <a:r>
              <a:rPr lang="en-GB" sz="1600">
                <a:solidFill>
                  <a:srgbClr val="FFFF00"/>
                </a:solidFill>
                <a:latin typeface="Arial" charset="0"/>
              </a:rPr>
              <a:t>Sporulated Fungi</a:t>
            </a:r>
          </a:p>
        </p:txBody>
      </p:sp>
      <p:pic>
        <p:nvPicPr>
          <p:cNvPr id="7341062" name="Picture 6" descr="02_F23c"/>
          <p:cNvPicPr>
            <a:picLocks noChangeAspect="1" noChangeArrowheads="1"/>
          </p:cNvPicPr>
          <p:nvPr/>
        </p:nvPicPr>
        <p:blipFill>
          <a:blip r:embed="rId4" cstate="print"/>
          <a:srcRect/>
          <a:stretch>
            <a:fillRect/>
          </a:stretch>
        </p:blipFill>
        <p:spPr bwMode="auto">
          <a:xfrm>
            <a:off x="0" y="4437063"/>
            <a:ext cx="4356100" cy="2420937"/>
          </a:xfrm>
          <a:prstGeom prst="rect">
            <a:avLst/>
          </a:prstGeom>
          <a:noFill/>
        </p:spPr>
      </p:pic>
      <p:sp>
        <p:nvSpPr>
          <p:cNvPr id="7341063" name="Text Box 7"/>
          <p:cNvSpPr txBox="1">
            <a:spLocks noChangeArrowheads="1"/>
          </p:cNvSpPr>
          <p:nvPr/>
        </p:nvSpPr>
        <p:spPr bwMode="auto">
          <a:xfrm>
            <a:off x="87313" y="4437063"/>
            <a:ext cx="3186112" cy="336550"/>
          </a:xfrm>
          <a:prstGeom prst="rect">
            <a:avLst/>
          </a:prstGeom>
          <a:noFill/>
          <a:ln w="9525">
            <a:noFill/>
            <a:miter lim="800000"/>
            <a:headEnd/>
            <a:tailEnd/>
          </a:ln>
          <a:effectLst/>
        </p:spPr>
        <p:txBody>
          <a:bodyPr>
            <a:spAutoFit/>
          </a:bodyPr>
          <a:lstStyle/>
          <a:p>
            <a:r>
              <a:rPr lang="en-GB" sz="1600">
                <a:solidFill>
                  <a:srgbClr val="FFFF00"/>
                </a:solidFill>
                <a:latin typeface="Arial" charset="0"/>
              </a:rPr>
              <a:t>Chiliated protozoan, </a:t>
            </a:r>
            <a:r>
              <a:rPr lang="en-GB" sz="1600" i="1">
                <a:solidFill>
                  <a:srgbClr val="FFFF00"/>
                </a:solidFill>
                <a:latin typeface="Arial" charset="0"/>
              </a:rPr>
              <a:t>Paramecium</a:t>
            </a:r>
          </a:p>
        </p:txBody>
      </p:sp>
      <p:pic>
        <p:nvPicPr>
          <p:cNvPr id="7341064" name="Picture 8" descr="02_F24a"/>
          <p:cNvPicPr>
            <a:picLocks noChangeAspect="1" noChangeArrowheads="1"/>
          </p:cNvPicPr>
          <p:nvPr/>
        </p:nvPicPr>
        <p:blipFill>
          <a:blip r:embed="rId5" cstate="print"/>
          <a:srcRect/>
          <a:stretch>
            <a:fillRect/>
          </a:stretch>
        </p:blipFill>
        <p:spPr bwMode="auto">
          <a:xfrm>
            <a:off x="5508625" y="0"/>
            <a:ext cx="3635375" cy="2655888"/>
          </a:xfrm>
          <a:prstGeom prst="rect">
            <a:avLst/>
          </a:prstGeom>
          <a:noFill/>
        </p:spPr>
      </p:pic>
      <p:pic>
        <p:nvPicPr>
          <p:cNvPr id="7341065" name="Picture 9" descr="02_F24b"/>
          <p:cNvPicPr>
            <a:picLocks noChangeAspect="1" noChangeArrowheads="1"/>
          </p:cNvPicPr>
          <p:nvPr/>
        </p:nvPicPr>
        <p:blipFill>
          <a:blip r:embed="rId6" cstate="print"/>
          <a:srcRect/>
          <a:stretch>
            <a:fillRect/>
          </a:stretch>
        </p:blipFill>
        <p:spPr bwMode="auto">
          <a:xfrm>
            <a:off x="5508625" y="2420938"/>
            <a:ext cx="3635375" cy="2678112"/>
          </a:xfrm>
          <a:prstGeom prst="rect">
            <a:avLst/>
          </a:prstGeom>
          <a:noFill/>
        </p:spPr>
      </p:pic>
      <p:sp>
        <p:nvSpPr>
          <p:cNvPr id="7341066" name="Text Box 10"/>
          <p:cNvSpPr txBox="1">
            <a:spLocks noChangeArrowheads="1"/>
          </p:cNvSpPr>
          <p:nvPr/>
        </p:nvSpPr>
        <p:spPr bwMode="auto">
          <a:xfrm>
            <a:off x="5487988" y="5105400"/>
            <a:ext cx="3476625" cy="1552575"/>
          </a:xfrm>
          <a:prstGeom prst="rect">
            <a:avLst/>
          </a:prstGeom>
          <a:noFill/>
          <a:ln w="9525">
            <a:noFill/>
            <a:miter lim="800000"/>
            <a:headEnd/>
            <a:tailEnd/>
          </a:ln>
          <a:effectLst/>
        </p:spPr>
        <p:txBody>
          <a:bodyPr>
            <a:spAutoFit/>
          </a:bodyPr>
          <a:lstStyle/>
          <a:p>
            <a:r>
              <a:rPr lang="en-GB"/>
              <a:t>Lichens; mutualistic interaction between algae, or a cyanobacterium, and fungi</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42082" name="Rectangle 2"/>
          <p:cNvSpPr>
            <a:spLocks noGrp="1" noChangeArrowheads="1"/>
          </p:cNvSpPr>
          <p:nvPr>
            <p:ph type="body" sz="half" idx="1"/>
          </p:nvPr>
        </p:nvSpPr>
        <p:spPr>
          <a:xfrm>
            <a:off x="395288" y="304800"/>
            <a:ext cx="8569325" cy="6324600"/>
          </a:xfrm>
        </p:spPr>
        <p:txBody>
          <a:bodyPr/>
          <a:lstStyle/>
          <a:p>
            <a:pPr marL="533400" indent="-533400" algn="ctr">
              <a:lnSpc>
                <a:spcPct val="80000"/>
              </a:lnSpc>
              <a:buFontTx/>
              <a:buNone/>
            </a:pPr>
            <a:r>
              <a:rPr lang="en-US" sz="2000" b="1"/>
              <a:t>Chapter 3</a:t>
            </a:r>
          </a:p>
          <a:p>
            <a:pPr marL="533400" indent="-533400" algn="ctr">
              <a:lnSpc>
                <a:spcPct val="80000"/>
              </a:lnSpc>
              <a:buFontTx/>
              <a:buNone/>
            </a:pPr>
            <a:endParaRPr lang="en-US" sz="2000" b="1"/>
          </a:p>
          <a:p>
            <a:pPr marL="533400" indent="-533400" algn="ctr" eaLnBrk="0" hangingPunct="0">
              <a:spcBef>
                <a:spcPct val="0"/>
              </a:spcBef>
              <a:buFontTx/>
              <a:buNone/>
            </a:pPr>
            <a:r>
              <a:rPr lang="en-US" sz="2800" b="1">
                <a:cs typeface="Times New Roman" pitchFamily="18" charset="0"/>
              </a:rPr>
              <a:t>Macromolecules</a:t>
            </a:r>
          </a:p>
          <a:p>
            <a:pPr marL="533400" indent="-533400" algn="ctr" eaLnBrk="0" hangingPunct="0">
              <a:spcBef>
                <a:spcPct val="0"/>
              </a:spcBef>
              <a:buFontTx/>
              <a:buNone/>
            </a:pPr>
            <a:endParaRPr lang="en-US" sz="2800" b="1"/>
          </a:p>
          <a:p>
            <a:pPr marL="533400" indent="-533400">
              <a:buFontTx/>
              <a:buNone/>
            </a:pPr>
            <a:r>
              <a:rPr lang="en-US" sz="2000" b="1">
                <a:solidFill>
                  <a:srgbClr val="000000"/>
                </a:solidFill>
                <a:cs typeface="Times New Roman" pitchFamily="18" charset="0"/>
              </a:rPr>
              <a:t>PART I Chemical Bonding and Water in Living Systems, p. 39</a:t>
            </a:r>
            <a:endParaRPr lang="en-US" sz="2000">
              <a:latin typeface="Verdana" pitchFamily="34" charset="0"/>
              <a:cs typeface="Times New Roman" pitchFamily="18" charset="0"/>
            </a:endParaRPr>
          </a:p>
          <a:p>
            <a:pPr marL="533400" indent="-533400">
              <a:buFontTx/>
              <a:buNone/>
            </a:pPr>
            <a:r>
              <a:rPr lang="en-US" sz="2000" b="1">
                <a:cs typeface="Times New Roman" pitchFamily="18" charset="0"/>
              </a:rPr>
              <a:t>3.1	Strong and Weak Chemical Bonds, p. 39</a:t>
            </a:r>
          </a:p>
          <a:p>
            <a:pPr marL="533400" indent="-533400">
              <a:buFontTx/>
              <a:buNone/>
            </a:pPr>
            <a:r>
              <a:rPr lang="en-US" sz="2000" b="1">
                <a:cs typeface="Times New Roman" pitchFamily="18" charset="0"/>
              </a:rPr>
              <a:t>3.2	An Overview of Macromolecules and Water as the Solvent of Life, p. 42</a:t>
            </a:r>
          </a:p>
          <a:p>
            <a:pPr marL="533400" indent="-533400">
              <a:buFontTx/>
              <a:buNone/>
            </a:pPr>
            <a:endParaRPr lang="en-US" sz="2000" b="1">
              <a:cs typeface="Times New Roman" pitchFamily="18" charset="0"/>
            </a:endParaRPr>
          </a:p>
          <a:p>
            <a:pPr marL="533400" indent="-533400">
              <a:buFontTx/>
              <a:buNone/>
            </a:pPr>
            <a:r>
              <a:rPr lang="en-US" sz="2000" b="1">
                <a:cs typeface="Times New Roman" pitchFamily="18" charset="0"/>
              </a:rPr>
              <a:t>PART II Noninformational Molecules, p. 43</a:t>
            </a:r>
          </a:p>
          <a:p>
            <a:pPr marL="533400" indent="-533400">
              <a:buFontTx/>
              <a:buNone/>
            </a:pPr>
            <a:r>
              <a:rPr lang="en-US" sz="2000" b="1">
                <a:cs typeface="Times New Roman" pitchFamily="18" charset="0"/>
              </a:rPr>
              <a:t>3.3	Polysaccharides, p. 43</a:t>
            </a:r>
          </a:p>
          <a:p>
            <a:pPr marL="533400" indent="-533400">
              <a:buFontTx/>
              <a:buNone/>
            </a:pPr>
            <a:r>
              <a:rPr lang="en-US" sz="2000" b="1">
                <a:cs typeface="Times New Roman" pitchFamily="18" charset="0"/>
              </a:rPr>
              <a:t>3.4	Lipids, p. 45</a:t>
            </a:r>
          </a:p>
          <a:p>
            <a:pPr marL="533400" indent="-533400">
              <a:buFontTx/>
              <a:buNone/>
            </a:pPr>
            <a:endParaRPr lang="en-US" sz="2000" b="1">
              <a:cs typeface="Times New Roman" pitchFamily="18" charset="0"/>
            </a:endParaRPr>
          </a:p>
          <a:p>
            <a:pPr marL="533400" indent="-533400">
              <a:lnSpc>
                <a:spcPct val="80000"/>
              </a:lnSpc>
              <a:buFontTx/>
              <a:buNone/>
            </a:pPr>
            <a:r>
              <a:rPr lang="en-US" sz="2000" b="1">
                <a:solidFill>
                  <a:srgbClr val="000000"/>
                </a:solidFill>
                <a:cs typeface="Times New Roman" pitchFamily="18" charset="0"/>
              </a:rPr>
              <a:t>PART III Informational Molecules, p. 46</a:t>
            </a:r>
            <a:endParaRPr lang="en-US" sz="2000">
              <a:latin typeface="Verdana" pitchFamily="34" charset="0"/>
              <a:cs typeface="Times New Roman" pitchFamily="18" charset="0"/>
            </a:endParaRPr>
          </a:p>
          <a:p>
            <a:pPr marL="533400" indent="-533400">
              <a:buFontTx/>
              <a:buNone/>
            </a:pPr>
            <a:r>
              <a:rPr lang="en-US" sz="2000" b="1">
                <a:cs typeface="Times New Roman" pitchFamily="18" charset="0"/>
              </a:rPr>
              <a:t>3.5	 Nucleic Acids, p. 46</a:t>
            </a:r>
          </a:p>
          <a:p>
            <a:pPr marL="533400" indent="-533400">
              <a:buFontTx/>
              <a:buNone/>
            </a:pPr>
            <a:r>
              <a:rPr lang="en-US" sz="2000" b="1">
                <a:cs typeface="Times New Roman" pitchFamily="18" charset="0"/>
              </a:rPr>
              <a:t>3.6 	Amino Acids and the Peptide Bond, p. 48</a:t>
            </a:r>
          </a:p>
          <a:p>
            <a:pPr marL="533400" indent="-533400">
              <a:buFontTx/>
              <a:buNone/>
            </a:pPr>
            <a:r>
              <a:rPr lang="en-US" sz="2000" b="1">
                <a:cs typeface="Times New Roman" pitchFamily="18" charset="0"/>
              </a:rPr>
              <a:t>3.7 	Proteins: Primary and Secondary Structure, p. 50</a:t>
            </a:r>
          </a:p>
          <a:p>
            <a:pPr marL="533400" indent="-533400">
              <a:buFontTx/>
              <a:buNone/>
            </a:pPr>
            <a:r>
              <a:rPr lang="en-US" sz="2000" b="1">
                <a:cs typeface="Times New Roman" pitchFamily="18" charset="0"/>
              </a:rPr>
              <a:t>3.8 	Proteins: Higher Order Structure and Denaturation, p. 51</a:t>
            </a:r>
          </a:p>
          <a:p>
            <a:pPr marL="533400" indent="-533400">
              <a:buFontTx/>
              <a:buNone/>
            </a:pPr>
            <a:endParaRPr lang="en-US" sz="2000" b="1">
              <a:cs typeface="Times New Roman" pitchFamily="18" charset="0"/>
            </a:endParaRP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43106" name="Rectangle 2"/>
          <p:cNvSpPr>
            <a:spLocks noGrp="1" noChangeArrowheads="1"/>
          </p:cNvSpPr>
          <p:nvPr>
            <p:ph type="ctrTitle"/>
          </p:nvPr>
        </p:nvSpPr>
        <p:spPr>
          <a:xfrm>
            <a:off x="684213" y="908050"/>
            <a:ext cx="7772400" cy="1143000"/>
          </a:xfrm>
        </p:spPr>
        <p:txBody>
          <a:bodyPr/>
          <a:lstStyle/>
          <a:p>
            <a:r>
              <a:rPr lang="en-US" b="1">
                <a:cs typeface="Times New Roman" pitchFamily="18" charset="0"/>
              </a:rPr>
              <a:t>Why?</a:t>
            </a:r>
          </a:p>
        </p:txBody>
      </p:sp>
      <p:sp>
        <p:nvSpPr>
          <p:cNvPr id="7343107" name="Rectangle 3"/>
          <p:cNvSpPr>
            <a:spLocks noGrp="1" noChangeArrowheads="1"/>
          </p:cNvSpPr>
          <p:nvPr>
            <p:ph type="subTitle" idx="1"/>
          </p:nvPr>
        </p:nvSpPr>
        <p:spPr>
          <a:xfrm>
            <a:off x="971550" y="2852738"/>
            <a:ext cx="7200900" cy="1752600"/>
          </a:xfrm>
        </p:spPr>
        <p:txBody>
          <a:bodyPr/>
          <a:lstStyle/>
          <a:p>
            <a:pPr algn="l"/>
            <a:r>
              <a:rPr lang="en-US" dirty="0">
                <a:cs typeface="Times New Roman" pitchFamily="18" charset="0"/>
              </a:rPr>
              <a:t>Understanding the relative composition of a bacterial </a:t>
            </a:r>
            <a:r>
              <a:rPr lang="en-US" dirty="0" smtClean="0">
                <a:cs typeface="Times New Roman" pitchFamily="18" charset="0"/>
              </a:rPr>
              <a:t>cell and sub-compartmental  function and </a:t>
            </a:r>
            <a:r>
              <a:rPr lang="en-US" dirty="0">
                <a:cs typeface="Times New Roman" pitchFamily="18" charset="0"/>
              </a:rPr>
              <a:t>helps us </a:t>
            </a:r>
            <a:r>
              <a:rPr lang="en-US" dirty="0" smtClean="0">
                <a:cs typeface="Times New Roman" pitchFamily="18" charset="0"/>
              </a:rPr>
              <a:t>to understand </a:t>
            </a:r>
            <a:r>
              <a:rPr lang="en-US" dirty="0">
                <a:cs typeface="Times New Roman" pitchFamily="18" charset="0"/>
              </a:rPr>
              <a:t>the metabolic needs of the organism.</a:t>
            </a:r>
          </a:p>
          <a:p>
            <a:endParaRPr lang="nb-NO" dirty="0"/>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344130" name="Picture 2" descr="03_F02a"/>
          <p:cNvPicPr>
            <a:picLocks noChangeAspect="1" noChangeArrowheads="1"/>
          </p:cNvPicPr>
          <p:nvPr/>
        </p:nvPicPr>
        <p:blipFill>
          <a:blip r:embed="rId3" cstate="print"/>
          <a:srcRect/>
          <a:stretch>
            <a:fillRect/>
          </a:stretch>
        </p:blipFill>
        <p:spPr bwMode="auto">
          <a:xfrm>
            <a:off x="4932363" y="1196975"/>
            <a:ext cx="4010025" cy="4959350"/>
          </a:xfrm>
          <a:prstGeom prst="rect">
            <a:avLst/>
          </a:prstGeom>
          <a:noFill/>
          <a:ln w="9525">
            <a:noFill/>
            <a:miter lim="800000"/>
            <a:headEnd/>
            <a:tailEnd/>
          </a:ln>
          <a:effectLst/>
        </p:spPr>
      </p:pic>
      <p:sp>
        <p:nvSpPr>
          <p:cNvPr id="7344131" name="Rectangle 3"/>
          <p:cNvSpPr>
            <a:spLocks noGrp="1" noChangeArrowheads="1"/>
          </p:cNvSpPr>
          <p:nvPr>
            <p:ph type="title"/>
          </p:nvPr>
        </p:nvSpPr>
        <p:spPr>
          <a:xfrm>
            <a:off x="685800" y="609600"/>
            <a:ext cx="7772400" cy="227013"/>
          </a:xfrm>
        </p:spPr>
        <p:txBody>
          <a:bodyPr/>
          <a:lstStyle/>
          <a:p>
            <a:r>
              <a:rPr lang="nb-NO" sz="4000"/>
              <a:t>Water; The solvent of Life</a:t>
            </a:r>
          </a:p>
        </p:txBody>
      </p:sp>
      <p:sp>
        <p:nvSpPr>
          <p:cNvPr id="7344132" name="Rectangle 4"/>
          <p:cNvSpPr>
            <a:spLocks noGrp="1" noChangeArrowheads="1"/>
          </p:cNvSpPr>
          <p:nvPr>
            <p:ph type="body" sz="half" idx="1"/>
          </p:nvPr>
        </p:nvSpPr>
        <p:spPr/>
        <p:txBody>
          <a:bodyPr/>
          <a:lstStyle/>
          <a:p>
            <a:pPr>
              <a:lnSpc>
                <a:spcPct val="90000"/>
              </a:lnSpc>
              <a:spcAft>
                <a:spcPct val="35000"/>
              </a:spcAft>
            </a:pPr>
            <a:r>
              <a:rPr lang="en-US" sz="2800">
                <a:cs typeface="Times New Roman" pitchFamily="18" charset="0"/>
              </a:rPr>
              <a:t>The bacterial cell is about 70% water.</a:t>
            </a:r>
          </a:p>
          <a:p>
            <a:pPr>
              <a:lnSpc>
                <a:spcPct val="90000"/>
              </a:lnSpc>
              <a:spcAft>
                <a:spcPct val="35000"/>
              </a:spcAft>
            </a:pPr>
            <a:r>
              <a:rPr lang="en-US" sz="2800">
                <a:cs typeface="Times New Roman" pitchFamily="18" charset="0"/>
              </a:rPr>
              <a:t>The cohesive and polar properties of water promote chemical interaction and help shape macromolecules into functional units.</a:t>
            </a:r>
          </a:p>
          <a:p>
            <a:pPr>
              <a:lnSpc>
                <a:spcPct val="90000"/>
              </a:lnSpc>
              <a:spcAft>
                <a:spcPct val="35000"/>
              </a:spcAft>
            </a:pPr>
            <a:endParaRPr lang="en-US" sz="2800">
              <a:cs typeface="Times New Roman" pitchFamily="18" charset="0"/>
            </a:endParaRPr>
          </a:p>
          <a:p>
            <a:pPr>
              <a:lnSpc>
                <a:spcPct val="90000"/>
              </a:lnSpc>
              <a:spcAft>
                <a:spcPct val="35000"/>
              </a:spcAft>
            </a:pPr>
            <a:endParaRPr lang="nb-NO" sz="2800">
              <a:cs typeface="Times New Roman" pitchFamily="18" charset="0"/>
            </a:endParaRPr>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346178" name="Picture 2" descr="03_T02"/>
          <p:cNvPicPr>
            <a:picLocks noChangeAspect="1" noChangeArrowheads="1"/>
          </p:cNvPicPr>
          <p:nvPr/>
        </p:nvPicPr>
        <p:blipFill>
          <a:blip r:embed="rId3" cstate="print"/>
          <a:srcRect r="-25073" b="37662"/>
          <a:stretch>
            <a:fillRect/>
          </a:stretch>
        </p:blipFill>
        <p:spPr bwMode="auto">
          <a:xfrm>
            <a:off x="935038" y="1125538"/>
            <a:ext cx="8532812" cy="5561012"/>
          </a:xfrm>
          <a:prstGeom prst="rect">
            <a:avLst/>
          </a:prstGeom>
          <a:noFill/>
          <a:ln w="9525">
            <a:noFill/>
            <a:miter lim="800000"/>
            <a:headEnd/>
            <a:tailEnd/>
          </a:ln>
          <a:effectLst/>
        </p:spPr>
      </p:pic>
      <p:sp>
        <p:nvSpPr>
          <p:cNvPr id="7346179" name="Rectangle 3"/>
          <p:cNvSpPr>
            <a:spLocks noGrp="1" noChangeArrowheads="1"/>
          </p:cNvSpPr>
          <p:nvPr>
            <p:ph type="title"/>
          </p:nvPr>
        </p:nvSpPr>
        <p:spPr>
          <a:xfrm>
            <a:off x="539750" y="333375"/>
            <a:ext cx="7772400" cy="658813"/>
          </a:xfrm>
        </p:spPr>
        <p:txBody>
          <a:bodyPr/>
          <a:lstStyle/>
          <a:p>
            <a:r>
              <a:rPr lang="nb-NO" sz="4000"/>
              <a:t>Macromolecular composition</a:t>
            </a:r>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348226" name="Picture 2" descr="03_F03"/>
          <p:cNvPicPr>
            <a:picLocks noChangeAspect="1" noChangeArrowheads="1"/>
          </p:cNvPicPr>
          <p:nvPr/>
        </p:nvPicPr>
        <p:blipFill>
          <a:blip r:embed="rId3" cstate="print"/>
          <a:srcRect/>
          <a:stretch>
            <a:fillRect/>
          </a:stretch>
        </p:blipFill>
        <p:spPr bwMode="auto">
          <a:xfrm>
            <a:off x="4643438" y="260350"/>
            <a:ext cx="4354512" cy="6399213"/>
          </a:xfrm>
          <a:prstGeom prst="rect">
            <a:avLst/>
          </a:prstGeom>
          <a:noFill/>
          <a:ln w="9525">
            <a:noFill/>
            <a:miter lim="800000"/>
            <a:headEnd/>
            <a:tailEnd/>
          </a:ln>
          <a:effectLst/>
        </p:spPr>
      </p:pic>
      <p:sp>
        <p:nvSpPr>
          <p:cNvPr id="7348227" name="Rectangle 3"/>
          <p:cNvSpPr>
            <a:spLocks noChangeArrowheads="1"/>
          </p:cNvSpPr>
          <p:nvPr/>
        </p:nvSpPr>
        <p:spPr bwMode="auto">
          <a:xfrm>
            <a:off x="323850" y="549275"/>
            <a:ext cx="4176713" cy="5975350"/>
          </a:xfrm>
          <a:prstGeom prst="rect">
            <a:avLst/>
          </a:prstGeom>
          <a:noFill/>
          <a:ln w="9525">
            <a:noFill/>
            <a:miter lim="800000"/>
            <a:headEnd/>
            <a:tailEnd/>
          </a:ln>
          <a:effectLst/>
        </p:spPr>
        <p:txBody>
          <a:bodyPr/>
          <a:lstStyle/>
          <a:p>
            <a:pPr marL="342900" indent="-342900">
              <a:spcBef>
                <a:spcPct val="20000"/>
              </a:spcBef>
              <a:spcAft>
                <a:spcPct val="30000"/>
              </a:spcAft>
              <a:buFontTx/>
              <a:buChar char="•"/>
            </a:pPr>
            <a:r>
              <a:rPr lang="en-US" sz="2000">
                <a:cs typeface="Times New Roman" pitchFamily="18" charset="0"/>
              </a:rPr>
              <a:t> </a:t>
            </a:r>
            <a:r>
              <a:rPr lang="en-US" sz="2000" b="1">
                <a:cs typeface="Times New Roman" pitchFamily="18" charset="0"/>
              </a:rPr>
              <a:t>Proteins</a:t>
            </a:r>
            <a:r>
              <a:rPr lang="en-US" sz="2000">
                <a:cs typeface="Times New Roman" pitchFamily="18" charset="0"/>
              </a:rPr>
              <a:t> are </a:t>
            </a:r>
            <a:r>
              <a:rPr lang="en-US" sz="2000" b="1">
                <a:cs typeface="Times New Roman" pitchFamily="18" charset="0"/>
              </a:rPr>
              <a:t>polymers</a:t>
            </a:r>
            <a:r>
              <a:rPr lang="en-US" sz="2000">
                <a:cs typeface="Times New Roman" pitchFamily="18" charset="0"/>
              </a:rPr>
              <a:t> of monomers called amino acids. They are found in structural and catalytic units throughout the cell</a:t>
            </a:r>
          </a:p>
          <a:p>
            <a:pPr marL="342900" indent="-342900">
              <a:spcBef>
                <a:spcPct val="20000"/>
              </a:spcBef>
              <a:spcAft>
                <a:spcPct val="30000"/>
              </a:spcAft>
              <a:buFontTx/>
              <a:buChar char="•"/>
            </a:pPr>
            <a:r>
              <a:rPr lang="en-US" sz="2000" b="1">
                <a:cs typeface="Times New Roman" pitchFamily="18" charset="0"/>
              </a:rPr>
              <a:t>Nucleic acids</a:t>
            </a:r>
            <a:r>
              <a:rPr lang="en-US" sz="2000">
                <a:cs typeface="Times New Roman" pitchFamily="18" charset="0"/>
              </a:rPr>
              <a:t> are polymers of nucleotides and are found in the cell in two forms, ribonucleic acid (RNA) and deoxyribonucleic acid (DNA).</a:t>
            </a:r>
            <a:endParaRPr lang="en-US" sz="2000" b="1">
              <a:cs typeface="Times New Roman" pitchFamily="18" charset="0"/>
            </a:endParaRPr>
          </a:p>
          <a:p>
            <a:pPr marL="342900" indent="-342900">
              <a:spcBef>
                <a:spcPct val="20000"/>
              </a:spcBef>
              <a:spcAft>
                <a:spcPct val="30000"/>
              </a:spcAft>
              <a:buFontTx/>
              <a:buChar char="•"/>
            </a:pPr>
            <a:r>
              <a:rPr lang="en-US" sz="2000" b="1">
                <a:cs typeface="Times New Roman" pitchFamily="18" charset="0"/>
              </a:rPr>
              <a:t>Polysaccharides</a:t>
            </a:r>
            <a:r>
              <a:rPr lang="en-US" sz="2000">
                <a:cs typeface="Times New Roman" pitchFamily="18" charset="0"/>
              </a:rPr>
              <a:t> are polymers of sugars and are present primarily in the cell wall and as storage granules.</a:t>
            </a:r>
            <a:endParaRPr lang="en-US" sz="2000" b="1">
              <a:cs typeface="Times New Roman" pitchFamily="18" charset="0"/>
            </a:endParaRPr>
          </a:p>
          <a:p>
            <a:pPr marL="342900" indent="-342900">
              <a:spcBef>
                <a:spcPct val="20000"/>
              </a:spcBef>
              <a:spcAft>
                <a:spcPct val="30000"/>
              </a:spcAft>
              <a:buFontTx/>
              <a:buChar char="•"/>
            </a:pPr>
            <a:r>
              <a:rPr lang="en-US" sz="2000" b="1">
                <a:cs typeface="Times New Roman" pitchFamily="18" charset="0"/>
              </a:rPr>
              <a:t>Lipids</a:t>
            </a:r>
            <a:r>
              <a:rPr lang="en-US" sz="2000">
                <a:cs typeface="Times New Roman" pitchFamily="18" charset="0"/>
              </a:rPr>
              <a:t> have both hydrophobic (</a:t>
            </a:r>
            <a:r>
              <a:rPr lang="en-US" sz="2000" b="1">
                <a:cs typeface="Times New Roman" pitchFamily="18" charset="0"/>
              </a:rPr>
              <a:t>nonpolar</a:t>
            </a:r>
            <a:r>
              <a:rPr lang="en-US" sz="2000">
                <a:cs typeface="Times New Roman" pitchFamily="18" charset="0"/>
              </a:rPr>
              <a:t>) and hydrophilic (</a:t>
            </a:r>
            <a:r>
              <a:rPr lang="en-US" sz="2000" b="1">
                <a:cs typeface="Times New Roman" pitchFamily="18" charset="0"/>
              </a:rPr>
              <a:t>polar</a:t>
            </a:r>
            <a:r>
              <a:rPr lang="en-US" sz="2000">
                <a:cs typeface="Times New Roman" pitchFamily="18" charset="0"/>
              </a:rPr>
              <a:t>) properties. They play crucial roles in membrane structure and as storage depots for excess carbon.</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296002" name="Picture 2" descr="figure 1-17"/>
          <p:cNvPicPr>
            <a:picLocks noChangeAspect="1" noChangeArrowheads="1"/>
          </p:cNvPicPr>
          <p:nvPr/>
        </p:nvPicPr>
        <p:blipFill>
          <a:blip r:embed="rId3" cstate="print"/>
          <a:srcRect/>
          <a:stretch>
            <a:fillRect/>
          </a:stretch>
        </p:blipFill>
        <p:spPr bwMode="auto">
          <a:xfrm>
            <a:off x="34925" y="1916113"/>
            <a:ext cx="9109075" cy="3692525"/>
          </a:xfrm>
          <a:prstGeom prst="rect">
            <a:avLst/>
          </a:prstGeom>
          <a:noFill/>
        </p:spPr>
      </p:pic>
      <p:sp>
        <p:nvSpPr>
          <p:cNvPr id="7296003" name="Rectangle 3"/>
          <p:cNvSpPr>
            <a:spLocks noGrp="1" noChangeArrowheads="1"/>
          </p:cNvSpPr>
          <p:nvPr>
            <p:ph type="ctrTitle"/>
          </p:nvPr>
        </p:nvSpPr>
        <p:spPr>
          <a:xfrm>
            <a:off x="755650" y="260350"/>
            <a:ext cx="7772400" cy="1470025"/>
          </a:xfrm>
        </p:spPr>
        <p:txBody>
          <a:bodyPr/>
          <a:lstStyle/>
          <a:p>
            <a:r>
              <a:rPr lang="nb-NO"/>
              <a:t>History of Microbiology</a:t>
            </a:r>
          </a:p>
        </p:txBody>
      </p:sp>
      <p:sp>
        <p:nvSpPr>
          <p:cNvPr id="7296004" name="Rectangle 4"/>
          <p:cNvSpPr>
            <a:spLocks noGrp="1" noChangeArrowheads="1"/>
          </p:cNvSpPr>
          <p:nvPr>
            <p:ph type="subTitle" idx="1"/>
          </p:nvPr>
        </p:nvSpPr>
        <p:spPr>
          <a:xfrm>
            <a:off x="1258888" y="5805488"/>
            <a:ext cx="6400800" cy="1052512"/>
          </a:xfrm>
        </p:spPr>
        <p:txBody>
          <a:bodyPr/>
          <a:lstStyle/>
          <a:p>
            <a:pPr>
              <a:lnSpc>
                <a:spcPct val="90000"/>
              </a:lnSpc>
            </a:pPr>
            <a:r>
              <a:rPr lang="nb-NO" sz="2400"/>
              <a:t>For more historical info on the development of microbiology; see p. 9-20 in Brock</a:t>
            </a:r>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50274" name="Rectangle 2"/>
          <p:cNvSpPr>
            <a:spLocks noGrp="1" noChangeArrowheads="1"/>
          </p:cNvSpPr>
          <p:nvPr>
            <p:ph type="ctrTitle"/>
          </p:nvPr>
        </p:nvSpPr>
        <p:spPr>
          <a:xfrm>
            <a:off x="323850" y="188913"/>
            <a:ext cx="3525838" cy="1143000"/>
          </a:xfrm>
        </p:spPr>
        <p:txBody>
          <a:bodyPr/>
          <a:lstStyle/>
          <a:p>
            <a:r>
              <a:rPr lang="nb-NO" sz="3600" u="sng">
                <a:solidFill>
                  <a:schemeClr val="tx1"/>
                </a:solidFill>
              </a:rPr>
              <a:t>Monosaccharides</a:t>
            </a:r>
          </a:p>
        </p:txBody>
      </p:sp>
      <p:sp>
        <p:nvSpPr>
          <p:cNvPr id="7350275" name="Rectangle 3"/>
          <p:cNvSpPr>
            <a:spLocks noGrp="1" noChangeArrowheads="1"/>
          </p:cNvSpPr>
          <p:nvPr>
            <p:ph type="subTitle" idx="1"/>
          </p:nvPr>
        </p:nvSpPr>
        <p:spPr>
          <a:xfrm>
            <a:off x="395288" y="1412875"/>
            <a:ext cx="3600450" cy="4525963"/>
          </a:xfrm>
        </p:spPr>
        <p:txBody>
          <a:bodyPr/>
          <a:lstStyle/>
          <a:p>
            <a:pPr algn="l">
              <a:spcAft>
                <a:spcPct val="30000"/>
              </a:spcAft>
              <a:buFontTx/>
              <a:buChar char="•"/>
            </a:pPr>
            <a:r>
              <a:rPr lang="en-US" sz="2400" dirty="0">
                <a:cs typeface="Times New Roman" pitchFamily="18" charset="0"/>
              </a:rPr>
              <a:t> Carbohydrates (sugars) contain C, H, and O in the 1:2:1 ratio, with C</a:t>
            </a:r>
            <a:r>
              <a:rPr lang="en-US" sz="2400" baseline="-25000" dirty="0">
                <a:cs typeface="Times New Roman" pitchFamily="18" charset="0"/>
              </a:rPr>
              <a:t>4</a:t>
            </a:r>
            <a:r>
              <a:rPr lang="en-US" sz="2400" dirty="0">
                <a:cs typeface="Times New Roman" pitchFamily="18" charset="0"/>
              </a:rPr>
              <a:t>, C</a:t>
            </a:r>
            <a:r>
              <a:rPr lang="en-US" sz="2400" baseline="-25000" dirty="0">
                <a:cs typeface="Times New Roman" pitchFamily="18" charset="0"/>
              </a:rPr>
              <a:t>5</a:t>
            </a:r>
            <a:r>
              <a:rPr lang="en-US" sz="2400" dirty="0">
                <a:cs typeface="Times New Roman" pitchFamily="18" charset="0"/>
              </a:rPr>
              <a:t>, C</a:t>
            </a:r>
            <a:r>
              <a:rPr lang="en-US" sz="2400" baseline="-25000" dirty="0">
                <a:cs typeface="Times New Roman" pitchFamily="18" charset="0"/>
              </a:rPr>
              <a:t>6</a:t>
            </a:r>
            <a:r>
              <a:rPr lang="en-US" sz="2400" dirty="0">
                <a:cs typeface="Times New Roman" pitchFamily="18" charset="0"/>
              </a:rPr>
              <a:t> and C</a:t>
            </a:r>
            <a:r>
              <a:rPr lang="en-US" sz="2400" baseline="-25000" dirty="0">
                <a:cs typeface="Times New Roman" pitchFamily="18" charset="0"/>
              </a:rPr>
              <a:t>7</a:t>
            </a:r>
            <a:r>
              <a:rPr lang="en-US" sz="2400" dirty="0">
                <a:cs typeface="Times New Roman" pitchFamily="18" charset="0"/>
              </a:rPr>
              <a:t> as the biological important ones.</a:t>
            </a:r>
          </a:p>
          <a:p>
            <a:pPr algn="l">
              <a:spcAft>
                <a:spcPct val="30000"/>
              </a:spcAft>
              <a:buFontTx/>
              <a:buChar char="•"/>
            </a:pPr>
            <a:r>
              <a:rPr lang="en-US" sz="2400" dirty="0">
                <a:cs typeface="Times New Roman" pitchFamily="18" charset="0"/>
              </a:rPr>
              <a:t> </a:t>
            </a:r>
            <a:r>
              <a:rPr lang="en-US" sz="2400" dirty="0" err="1">
                <a:cs typeface="Times New Roman" pitchFamily="18" charset="0"/>
              </a:rPr>
              <a:t>Pentoses</a:t>
            </a:r>
            <a:r>
              <a:rPr lang="en-US" sz="2400" dirty="0">
                <a:cs typeface="Times New Roman" pitchFamily="18" charset="0"/>
              </a:rPr>
              <a:t> for the structural </a:t>
            </a:r>
            <a:r>
              <a:rPr lang="en-US" sz="2400" dirty="0" smtClean="0">
                <a:cs typeface="Times New Roman" pitchFamily="18" charset="0"/>
              </a:rPr>
              <a:t>backbone </a:t>
            </a:r>
            <a:r>
              <a:rPr lang="en-US" sz="2400" dirty="0">
                <a:cs typeface="Times New Roman" pitchFamily="18" charset="0"/>
              </a:rPr>
              <a:t>in Nucleic Acids</a:t>
            </a:r>
          </a:p>
          <a:p>
            <a:pPr algn="l">
              <a:spcAft>
                <a:spcPct val="30000"/>
              </a:spcAft>
              <a:buFontTx/>
              <a:buChar char="•"/>
            </a:pPr>
            <a:r>
              <a:rPr lang="en-US" sz="2400" dirty="0">
                <a:cs typeface="Times New Roman" pitchFamily="18" charset="0"/>
              </a:rPr>
              <a:t> </a:t>
            </a:r>
            <a:r>
              <a:rPr lang="en-US" sz="2400" dirty="0" err="1">
                <a:cs typeface="Times New Roman" pitchFamily="18" charset="0"/>
              </a:rPr>
              <a:t>Hexoses</a:t>
            </a:r>
            <a:r>
              <a:rPr lang="en-US" sz="2400" dirty="0">
                <a:cs typeface="Times New Roman" pitchFamily="18" charset="0"/>
              </a:rPr>
              <a:t> are the </a:t>
            </a:r>
            <a:r>
              <a:rPr lang="en-US" sz="2400" dirty="0" err="1">
                <a:cs typeface="Times New Roman" pitchFamily="18" charset="0"/>
              </a:rPr>
              <a:t>monomeric</a:t>
            </a:r>
            <a:r>
              <a:rPr lang="en-US" sz="2400" dirty="0">
                <a:cs typeface="Times New Roman" pitchFamily="18" charset="0"/>
              </a:rPr>
              <a:t> constituents of the cell wall polymers and the storage polysaccharides.</a:t>
            </a:r>
          </a:p>
        </p:txBody>
      </p:sp>
      <p:pic>
        <p:nvPicPr>
          <p:cNvPr id="7350276" name="Picture 4" descr="03_F04"/>
          <p:cNvPicPr>
            <a:picLocks noChangeAspect="1" noChangeArrowheads="1"/>
          </p:cNvPicPr>
          <p:nvPr/>
        </p:nvPicPr>
        <p:blipFill>
          <a:blip r:embed="rId2" cstate="print"/>
          <a:srcRect/>
          <a:stretch>
            <a:fillRect/>
          </a:stretch>
        </p:blipFill>
        <p:spPr bwMode="auto">
          <a:xfrm>
            <a:off x="4273550" y="0"/>
            <a:ext cx="4870450" cy="6858000"/>
          </a:xfrm>
          <a:prstGeom prst="rect">
            <a:avLst/>
          </a:prstGeom>
          <a:noFill/>
          <a:ln w="9525">
            <a:noFill/>
            <a:miter lim="800000"/>
            <a:headEnd/>
            <a:tailEnd/>
          </a:ln>
          <a:effectLst/>
        </p:spPr>
      </p:pic>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51298" name="Rectangle 2"/>
          <p:cNvSpPr>
            <a:spLocks noGrp="1" noChangeArrowheads="1"/>
          </p:cNvSpPr>
          <p:nvPr>
            <p:ph type="ctrTitle"/>
          </p:nvPr>
        </p:nvSpPr>
        <p:spPr>
          <a:xfrm>
            <a:off x="323850" y="333375"/>
            <a:ext cx="3635375" cy="431800"/>
          </a:xfrm>
        </p:spPr>
        <p:txBody>
          <a:bodyPr/>
          <a:lstStyle/>
          <a:p>
            <a:r>
              <a:rPr lang="nb-NO" sz="4000">
                <a:solidFill>
                  <a:schemeClr val="tx1"/>
                </a:solidFill>
              </a:rPr>
              <a:t>Polysaccharides</a:t>
            </a:r>
          </a:p>
        </p:txBody>
      </p:sp>
      <p:sp>
        <p:nvSpPr>
          <p:cNvPr id="7351299" name="Rectangle 3"/>
          <p:cNvSpPr>
            <a:spLocks noGrp="1" noChangeArrowheads="1"/>
          </p:cNvSpPr>
          <p:nvPr>
            <p:ph type="subTitle" idx="1"/>
          </p:nvPr>
        </p:nvSpPr>
        <p:spPr>
          <a:xfrm>
            <a:off x="179388" y="1196975"/>
            <a:ext cx="4679950" cy="5472113"/>
          </a:xfrm>
        </p:spPr>
        <p:txBody>
          <a:bodyPr/>
          <a:lstStyle/>
          <a:p>
            <a:pPr algn="l">
              <a:lnSpc>
                <a:spcPct val="80000"/>
              </a:lnSpc>
              <a:spcAft>
                <a:spcPct val="30000"/>
              </a:spcAft>
              <a:buFontTx/>
              <a:buChar char="•"/>
            </a:pPr>
            <a:r>
              <a:rPr lang="en-US" sz="2000" b="1">
                <a:latin typeface="Arial Unicode MS" pitchFamily="34" charset="-128"/>
                <a:cs typeface="Times New Roman" pitchFamily="18" charset="0"/>
              </a:rPr>
              <a:t> Glycosidic bonds</a:t>
            </a:r>
            <a:r>
              <a:rPr lang="en-US" sz="2000">
                <a:latin typeface="Arial Unicode MS" pitchFamily="34" charset="-128"/>
                <a:cs typeface="Times New Roman" pitchFamily="18" charset="0"/>
              </a:rPr>
              <a:t> combine monomeric units (monosaccharides) into polymers (polysaccharides), all with a carbon-water (carbohydrate) chemical composition approaching (CH</a:t>
            </a:r>
            <a:r>
              <a:rPr lang="en-US" sz="2000" baseline="-30000">
                <a:latin typeface="Arial Unicode MS" pitchFamily="34" charset="-128"/>
                <a:cs typeface="Times New Roman" pitchFamily="18" charset="0"/>
              </a:rPr>
              <a:t>2</a:t>
            </a:r>
            <a:r>
              <a:rPr lang="en-US" sz="2000">
                <a:latin typeface="Arial Unicode MS" pitchFamily="34" charset="-128"/>
                <a:cs typeface="Times New Roman" pitchFamily="18" charset="0"/>
              </a:rPr>
              <a:t>O)</a:t>
            </a:r>
            <a:r>
              <a:rPr lang="en-US" sz="2000" i="1" baseline="-30000">
                <a:latin typeface="Arial Unicode MS" pitchFamily="34" charset="-128"/>
                <a:cs typeface="Times New Roman" pitchFamily="18" charset="0"/>
              </a:rPr>
              <a:t>n</a:t>
            </a:r>
            <a:r>
              <a:rPr lang="en-US" sz="2000">
                <a:latin typeface="Arial Unicode MS" pitchFamily="34" charset="-128"/>
                <a:cs typeface="Times New Roman" pitchFamily="18" charset="0"/>
              </a:rPr>
              <a:t>.</a:t>
            </a:r>
          </a:p>
          <a:p>
            <a:pPr algn="l">
              <a:lnSpc>
                <a:spcPct val="80000"/>
              </a:lnSpc>
              <a:spcAft>
                <a:spcPct val="30000"/>
              </a:spcAft>
              <a:buFontTx/>
              <a:buChar char="•"/>
            </a:pPr>
            <a:r>
              <a:rPr lang="en-US" sz="2000">
                <a:latin typeface="Arial Unicode MS" pitchFamily="34" charset="-128"/>
                <a:cs typeface="Times New Roman" pitchFamily="18" charset="0"/>
              </a:rPr>
              <a:t> The two different </a:t>
            </a:r>
            <a:r>
              <a:rPr lang="en-US" sz="2000" b="1">
                <a:latin typeface="Arial Unicode MS" pitchFamily="34" charset="-128"/>
                <a:cs typeface="Times New Roman" pitchFamily="18" charset="0"/>
              </a:rPr>
              <a:t>orientations</a:t>
            </a:r>
            <a:r>
              <a:rPr lang="en-US" sz="2000">
                <a:latin typeface="Arial Unicode MS" pitchFamily="34" charset="-128"/>
                <a:cs typeface="Times New Roman" pitchFamily="18" charset="0"/>
              </a:rPr>
              <a:t> of the glycosidic bonds that link sugar residues impart different properties to the resultant molecules. </a:t>
            </a:r>
          </a:p>
          <a:p>
            <a:pPr algn="l">
              <a:lnSpc>
                <a:spcPct val="80000"/>
              </a:lnSpc>
              <a:spcAft>
                <a:spcPct val="30000"/>
              </a:spcAft>
              <a:buFontTx/>
              <a:buChar char="•"/>
            </a:pPr>
            <a:r>
              <a:rPr lang="en-US" sz="2000">
                <a:latin typeface="Arial Unicode MS" pitchFamily="34" charset="-128"/>
                <a:cs typeface="Times New Roman" pitchFamily="18" charset="0"/>
              </a:rPr>
              <a:t> The relatively simple yet eloquent structure of the saccharides and their derivatives makes them the most abundant natural source off polymer on Earth and allows them to be used for metabolism, as a component of information transfer molecules and for cellular structure.</a:t>
            </a:r>
          </a:p>
          <a:p>
            <a:pPr algn="l">
              <a:lnSpc>
                <a:spcPct val="80000"/>
              </a:lnSpc>
              <a:spcAft>
                <a:spcPct val="30000"/>
              </a:spcAft>
              <a:buFontTx/>
              <a:buChar char="•"/>
            </a:pPr>
            <a:r>
              <a:rPr lang="en-US" sz="2000">
                <a:latin typeface="Arial Unicode MS" pitchFamily="34" charset="-128"/>
                <a:cs typeface="Times New Roman" pitchFamily="18" charset="0"/>
              </a:rPr>
              <a:t> Polysaccharides can also contain other molecules such as proteins or lipids, forming complex polysaccharides.</a:t>
            </a:r>
          </a:p>
        </p:txBody>
      </p:sp>
      <p:pic>
        <p:nvPicPr>
          <p:cNvPr id="7351300" name="Picture 4" descr="03_F06a"/>
          <p:cNvPicPr>
            <a:picLocks noChangeAspect="1" noChangeArrowheads="1"/>
          </p:cNvPicPr>
          <p:nvPr/>
        </p:nvPicPr>
        <p:blipFill>
          <a:blip r:embed="rId2" cstate="print"/>
          <a:srcRect/>
          <a:stretch>
            <a:fillRect/>
          </a:stretch>
        </p:blipFill>
        <p:spPr bwMode="auto">
          <a:xfrm>
            <a:off x="4787900" y="68263"/>
            <a:ext cx="4211638" cy="3432175"/>
          </a:xfrm>
          <a:prstGeom prst="rect">
            <a:avLst/>
          </a:prstGeom>
          <a:noFill/>
          <a:ln w="9525">
            <a:noFill/>
            <a:miter lim="800000"/>
            <a:headEnd/>
            <a:tailEnd/>
          </a:ln>
          <a:effectLst/>
        </p:spPr>
      </p:pic>
      <p:pic>
        <p:nvPicPr>
          <p:cNvPr id="7351301" name="Picture 5" descr="03_F06b"/>
          <p:cNvPicPr>
            <a:picLocks noChangeAspect="1" noChangeArrowheads="1"/>
          </p:cNvPicPr>
          <p:nvPr/>
        </p:nvPicPr>
        <p:blipFill>
          <a:blip r:embed="rId3" cstate="print"/>
          <a:srcRect/>
          <a:stretch>
            <a:fillRect/>
          </a:stretch>
        </p:blipFill>
        <p:spPr bwMode="auto">
          <a:xfrm>
            <a:off x="4932363" y="3676650"/>
            <a:ext cx="3925887" cy="3181350"/>
          </a:xfrm>
          <a:prstGeom prst="rect">
            <a:avLst/>
          </a:prstGeom>
          <a:noFill/>
          <a:ln w="9525">
            <a:noFill/>
            <a:miter lim="800000"/>
            <a:headEnd/>
            <a:tailEnd/>
          </a:ln>
          <a:effectLst/>
        </p:spPr>
      </p:pic>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52322" name="Rectangle 2"/>
          <p:cNvSpPr>
            <a:spLocks noGrp="1" noChangeArrowheads="1"/>
          </p:cNvSpPr>
          <p:nvPr>
            <p:ph type="ctrTitle"/>
          </p:nvPr>
        </p:nvSpPr>
        <p:spPr>
          <a:xfrm>
            <a:off x="609600" y="333375"/>
            <a:ext cx="7772400" cy="450850"/>
          </a:xfrm>
        </p:spPr>
        <p:txBody>
          <a:bodyPr/>
          <a:lstStyle/>
          <a:p>
            <a:r>
              <a:rPr lang="en-US" sz="4000" b="1">
                <a:cs typeface="Times New Roman" pitchFamily="18" charset="0"/>
              </a:rPr>
              <a:t>Lipids</a:t>
            </a:r>
          </a:p>
        </p:txBody>
      </p:sp>
      <p:sp>
        <p:nvSpPr>
          <p:cNvPr id="7352323" name="Rectangle 3"/>
          <p:cNvSpPr>
            <a:spLocks noGrp="1" noChangeArrowheads="1"/>
          </p:cNvSpPr>
          <p:nvPr>
            <p:ph type="subTitle" idx="1"/>
          </p:nvPr>
        </p:nvSpPr>
        <p:spPr>
          <a:xfrm>
            <a:off x="250825" y="1052513"/>
            <a:ext cx="8713788" cy="1943100"/>
          </a:xfrm>
        </p:spPr>
        <p:txBody>
          <a:bodyPr/>
          <a:lstStyle/>
          <a:p>
            <a:pPr algn="l">
              <a:buFontTx/>
              <a:buChar char="•"/>
            </a:pPr>
            <a:r>
              <a:rPr lang="en-US" sz="2200">
                <a:solidFill>
                  <a:srgbClr val="000000"/>
                </a:solidFill>
                <a:latin typeface="Arial Unicode MS" pitchFamily="34" charset="-128"/>
                <a:cs typeface="Times New Roman" pitchFamily="18" charset="0"/>
              </a:rPr>
              <a:t> </a:t>
            </a:r>
            <a:r>
              <a:rPr lang="en-US" sz="2200">
                <a:latin typeface="Arial Unicode MS" pitchFamily="34" charset="-128"/>
                <a:cs typeface="Times New Roman" pitchFamily="18" charset="0"/>
              </a:rPr>
              <a:t>Lipids are </a:t>
            </a:r>
            <a:r>
              <a:rPr lang="en-US" sz="2200" b="1">
                <a:latin typeface="Arial Unicode MS" pitchFamily="34" charset="-128"/>
                <a:cs typeface="Times New Roman" pitchFamily="18" charset="0"/>
              </a:rPr>
              <a:t>amphipathic</a:t>
            </a:r>
            <a:r>
              <a:rPr lang="en-US" sz="2200">
                <a:latin typeface="Arial Unicode MS" pitchFamily="34" charset="-128"/>
                <a:cs typeface="Times New Roman" pitchFamily="18" charset="0"/>
              </a:rPr>
              <a:t>—they have both hydrophilic and hydrophobic components, often structurally separated (surfactants).</a:t>
            </a:r>
          </a:p>
          <a:p>
            <a:pPr algn="l">
              <a:buFontTx/>
              <a:buChar char="•"/>
            </a:pPr>
            <a:r>
              <a:rPr lang="en-US" sz="2200">
                <a:latin typeface="Arial Unicode MS" pitchFamily="34" charset="-128"/>
                <a:cs typeface="Times New Roman" pitchFamily="18" charset="0"/>
              </a:rPr>
              <a:t>Simple lipids (triglycerides) are composed of a glycerol molecule with fatty acids covalently linked in ester (</a:t>
            </a:r>
            <a:r>
              <a:rPr lang="en-US" sz="2200" i="1">
                <a:latin typeface="Arial Unicode MS" pitchFamily="34" charset="-128"/>
                <a:cs typeface="Times New Roman" pitchFamily="18" charset="0"/>
              </a:rPr>
              <a:t>Bacteria</a:t>
            </a:r>
            <a:r>
              <a:rPr lang="en-US" sz="2200">
                <a:latin typeface="Arial Unicode MS" pitchFamily="34" charset="-128"/>
                <a:cs typeface="Times New Roman" pitchFamily="18" charset="0"/>
              </a:rPr>
              <a:t>) or ether (</a:t>
            </a:r>
            <a:r>
              <a:rPr lang="en-US" sz="2200" i="1">
                <a:latin typeface="Arial Unicode MS" pitchFamily="34" charset="-128"/>
                <a:cs typeface="Times New Roman" pitchFamily="18" charset="0"/>
              </a:rPr>
              <a:t>Archaea</a:t>
            </a:r>
            <a:r>
              <a:rPr lang="en-US" sz="2200">
                <a:latin typeface="Arial Unicode MS" pitchFamily="34" charset="-128"/>
                <a:cs typeface="Times New Roman" pitchFamily="18" charset="0"/>
              </a:rPr>
              <a:t>) bonds.</a:t>
            </a:r>
          </a:p>
          <a:p>
            <a:pPr algn="l">
              <a:buFontTx/>
              <a:buChar char="•"/>
            </a:pPr>
            <a:endParaRPr lang="en-US" sz="2200">
              <a:latin typeface="Arial Unicode MS" pitchFamily="34" charset="-128"/>
              <a:cs typeface="Times New Roman" pitchFamily="18" charset="0"/>
            </a:endParaRPr>
          </a:p>
        </p:txBody>
      </p:sp>
      <p:pic>
        <p:nvPicPr>
          <p:cNvPr id="7352324" name="Picture 4" descr="03_F07_02"/>
          <p:cNvPicPr>
            <a:picLocks noChangeAspect="1" noChangeArrowheads="1"/>
          </p:cNvPicPr>
          <p:nvPr/>
        </p:nvPicPr>
        <p:blipFill>
          <a:blip r:embed="rId2" cstate="print"/>
          <a:srcRect t="17606"/>
          <a:stretch>
            <a:fillRect/>
          </a:stretch>
        </p:blipFill>
        <p:spPr bwMode="auto">
          <a:xfrm>
            <a:off x="1619250" y="2782888"/>
            <a:ext cx="7216775" cy="3867150"/>
          </a:xfrm>
          <a:prstGeom prst="rect">
            <a:avLst/>
          </a:prstGeom>
          <a:noFill/>
          <a:ln w="9525">
            <a:noFill/>
            <a:miter lim="800000"/>
            <a:headEnd/>
            <a:tailEnd/>
          </a:ln>
          <a:effectLst/>
        </p:spPr>
      </p:pic>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53346" name="Rectangle 2"/>
          <p:cNvSpPr>
            <a:spLocks noGrp="1" noChangeArrowheads="1"/>
          </p:cNvSpPr>
          <p:nvPr>
            <p:ph type="subTitle" idx="1"/>
          </p:nvPr>
        </p:nvSpPr>
        <p:spPr>
          <a:xfrm>
            <a:off x="323850" y="476250"/>
            <a:ext cx="3240088" cy="6121400"/>
          </a:xfrm>
        </p:spPr>
        <p:txBody>
          <a:bodyPr/>
          <a:lstStyle/>
          <a:p>
            <a:pPr algn="l">
              <a:spcAft>
                <a:spcPct val="30000"/>
              </a:spcAft>
              <a:buFontTx/>
              <a:buChar char="•"/>
            </a:pPr>
            <a:r>
              <a:rPr lang="en-US" sz="2200">
                <a:latin typeface="Arial Unicode MS" pitchFamily="34" charset="-128"/>
                <a:cs typeface="Times New Roman" pitchFamily="18" charset="0"/>
              </a:rPr>
              <a:t> Many lipids draw their polar characteristics from </a:t>
            </a:r>
            <a:r>
              <a:rPr lang="en-US" sz="2200" b="1">
                <a:latin typeface="Arial Unicode MS" pitchFamily="34" charset="-128"/>
                <a:cs typeface="Times New Roman" pitchFamily="18" charset="0"/>
              </a:rPr>
              <a:t>complex, non–fatty acid groups</a:t>
            </a:r>
            <a:r>
              <a:rPr lang="en-US" sz="2200">
                <a:latin typeface="Arial Unicode MS" pitchFamily="34" charset="-128"/>
                <a:cs typeface="Times New Roman" pitchFamily="18" charset="0"/>
              </a:rPr>
              <a:t> connected to carbon 1 or 3 of glycerol.</a:t>
            </a:r>
          </a:p>
          <a:p>
            <a:pPr algn="l">
              <a:spcAft>
                <a:spcPct val="30000"/>
              </a:spcAft>
              <a:buFontTx/>
              <a:buChar char="•"/>
            </a:pPr>
            <a:r>
              <a:rPr lang="en-US" sz="2200">
                <a:latin typeface="Arial Unicode MS" pitchFamily="34" charset="-128"/>
                <a:cs typeface="Times New Roman" pitchFamily="18" charset="0"/>
              </a:rPr>
              <a:t> </a:t>
            </a:r>
            <a:r>
              <a:rPr lang="en-US" sz="2200" b="1">
                <a:latin typeface="Arial Unicode MS" pitchFamily="34" charset="-128"/>
                <a:cs typeface="Times New Roman" pitchFamily="18" charset="0"/>
              </a:rPr>
              <a:t>Phospholipids</a:t>
            </a:r>
            <a:r>
              <a:rPr lang="en-US" sz="2200">
                <a:latin typeface="Arial Unicode MS" pitchFamily="34" charset="-128"/>
                <a:cs typeface="Times New Roman" pitchFamily="18" charset="0"/>
              </a:rPr>
              <a:t> are the major structural element of the cytoplasmic membrane due to their amphipatic nature.</a:t>
            </a:r>
          </a:p>
          <a:p>
            <a:pPr algn="l">
              <a:spcAft>
                <a:spcPct val="30000"/>
              </a:spcAft>
              <a:buFontTx/>
              <a:buChar char="•"/>
            </a:pPr>
            <a:r>
              <a:rPr lang="en-US" sz="2200">
                <a:latin typeface="Arial Unicode MS" pitchFamily="34" charset="-128"/>
                <a:cs typeface="Times New Roman" pitchFamily="18" charset="0"/>
              </a:rPr>
              <a:t> </a:t>
            </a:r>
            <a:r>
              <a:rPr lang="en-US" sz="2200" b="1">
                <a:latin typeface="Arial Unicode MS" pitchFamily="34" charset="-128"/>
                <a:cs typeface="Times New Roman" pitchFamily="18" charset="0"/>
              </a:rPr>
              <a:t>Glycolipids</a:t>
            </a:r>
            <a:r>
              <a:rPr lang="en-US" sz="2200">
                <a:latin typeface="Arial Unicode MS" pitchFamily="34" charset="-128"/>
                <a:cs typeface="Times New Roman" pitchFamily="18" charset="0"/>
              </a:rPr>
              <a:t> are found as major constituents of the G- cell wall</a:t>
            </a:r>
          </a:p>
        </p:txBody>
      </p:sp>
      <p:pic>
        <p:nvPicPr>
          <p:cNvPr id="7353347" name="Picture 3" descr="03_F07_03"/>
          <p:cNvPicPr>
            <a:picLocks noChangeAspect="1" noChangeArrowheads="1"/>
          </p:cNvPicPr>
          <p:nvPr/>
        </p:nvPicPr>
        <p:blipFill>
          <a:blip r:embed="rId2" cstate="print"/>
          <a:srcRect t="9419"/>
          <a:stretch>
            <a:fillRect/>
          </a:stretch>
        </p:blipFill>
        <p:spPr bwMode="auto">
          <a:xfrm>
            <a:off x="4140200" y="190500"/>
            <a:ext cx="4797425" cy="3036888"/>
          </a:xfrm>
          <a:prstGeom prst="rect">
            <a:avLst/>
          </a:prstGeom>
          <a:noFill/>
          <a:ln w="9525">
            <a:noFill/>
            <a:miter lim="800000"/>
            <a:headEnd/>
            <a:tailEnd/>
          </a:ln>
          <a:effectLst/>
        </p:spPr>
      </p:pic>
      <p:pic>
        <p:nvPicPr>
          <p:cNvPr id="7353348" name="Picture 4" descr="03_F07_04"/>
          <p:cNvPicPr>
            <a:picLocks noChangeAspect="1" noChangeArrowheads="1"/>
          </p:cNvPicPr>
          <p:nvPr/>
        </p:nvPicPr>
        <p:blipFill>
          <a:blip r:embed="rId3" cstate="print"/>
          <a:srcRect t="8556"/>
          <a:stretch>
            <a:fillRect/>
          </a:stretch>
        </p:blipFill>
        <p:spPr bwMode="auto">
          <a:xfrm>
            <a:off x="4067175" y="3573463"/>
            <a:ext cx="4768850" cy="3252787"/>
          </a:xfrm>
          <a:prstGeom prst="rect">
            <a:avLst/>
          </a:prstGeom>
          <a:noFill/>
          <a:ln w="9525">
            <a:noFill/>
            <a:miter lim="800000"/>
            <a:headEnd/>
            <a:tailEnd/>
          </a:ln>
          <a:effectLst/>
        </p:spPr>
      </p:pic>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54370" name="Rectangle 2"/>
          <p:cNvSpPr>
            <a:spLocks noGrp="1" noChangeArrowheads="1"/>
          </p:cNvSpPr>
          <p:nvPr>
            <p:ph type="ctrTitle"/>
          </p:nvPr>
        </p:nvSpPr>
        <p:spPr>
          <a:xfrm>
            <a:off x="685800" y="457200"/>
            <a:ext cx="7772400" cy="811213"/>
          </a:xfrm>
        </p:spPr>
        <p:txBody>
          <a:bodyPr/>
          <a:lstStyle/>
          <a:p>
            <a:r>
              <a:rPr lang="nb-NO">
                <a:solidFill>
                  <a:schemeClr val="tx1"/>
                </a:solidFill>
              </a:rPr>
              <a:t>Polynucleotides: DNA and RNA</a:t>
            </a:r>
          </a:p>
        </p:txBody>
      </p:sp>
      <p:sp>
        <p:nvSpPr>
          <p:cNvPr id="7354371" name="Rectangle 3"/>
          <p:cNvSpPr>
            <a:spLocks noGrp="1" noChangeArrowheads="1"/>
          </p:cNvSpPr>
          <p:nvPr>
            <p:ph type="subTitle" idx="1"/>
          </p:nvPr>
        </p:nvSpPr>
        <p:spPr>
          <a:xfrm>
            <a:off x="395288" y="1700213"/>
            <a:ext cx="3168650" cy="4968875"/>
          </a:xfrm>
        </p:spPr>
        <p:txBody>
          <a:bodyPr/>
          <a:lstStyle/>
          <a:p>
            <a:pPr algn="l">
              <a:lnSpc>
                <a:spcPct val="80000"/>
              </a:lnSpc>
              <a:buFontTx/>
              <a:buChar char="•"/>
            </a:pPr>
            <a:r>
              <a:rPr lang="en-US" sz="2000">
                <a:cs typeface="Times New Roman" pitchFamily="18" charset="0"/>
              </a:rPr>
              <a:t> The </a:t>
            </a:r>
            <a:r>
              <a:rPr lang="en-US" sz="2000" b="1">
                <a:cs typeface="Times New Roman" pitchFamily="18" charset="0"/>
              </a:rPr>
              <a:t>nucleic acids</a:t>
            </a:r>
            <a:r>
              <a:rPr lang="en-US" sz="2000">
                <a:cs typeface="Times New Roman" pitchFamily="18" charset="0"/>
              </a:rPr>
              <a:t> deoxyribonucleic acid (DNA) and ribonucleic acid (RNA) are macromolecules composed of monomers called </a:t>
            </a:r>
            <a:r>
              <a:rPr lang="en-US" sz="2000" b="1">
                <a:cs typeface="Times New Roman" pitchFamily="18" charset="0"/>
              </a:rPr>
              <a:t>nucleotides</a:t>
            </a:r>
            <a:r>
              <a:rPr lang="en-US" sz="2000">
                <a:cs typeface="Times New Roman" pitchFamily="18" charset="0"/>
              </a:rPr>
              <a:t>. Therefore, DNA and RNA are </a:t>
            </a:r>
            <a:r>
              <a:rPr lang="en-US" sz="2000" b="1">
                <a:cs typeface="Times New Roman" pitchFamily="18" charset="0"/>
              </a:rPr>
              <a:t>polynucleotides</a:t>
            </a:r>
            <a:r>
              <a:rPr lang="en-US" sz="2000">
                <a:cs typeface="Times New Roman" pitchFamily="18" charset="0"/>
              </a:rPr>
              <a:t>. Without a phosphate, a base bonded to its sugar is referred to as a </a:t>
            </a:r>
            <a:r>
              <a:rPr lang="en-US" sz="2000" b="1">
                <a:cs typeface="Times New Roman" pitchFamily="18" charset="0"/>
              </a:rPr>
              <a:t>nucleoside</a:t>
            </a:r>
            <a:r>
              <a:rPr lang="en-US" sz="2000">
                <a:cs typeface="Times New Roman" pitchFamily="18" charset="0"/>
              </a:rPr>
              <a:t>.</a:t>
            </a:r>
          </a:p>
          <a:p>
            <a:pPr algn="l">
              <a:lnSpc>
                <a:spcPct val="80000"/>
              </a:lnSpc>
              <a:buFontTx/>
              <a:buChar char="•"/>
            </a:pPr>
            <a:r>
              <a:rPr lang="en-US" sz="2000">
                <a:cs typeface="Times New Roman" pitchFamily="18" charset="0"/>
              </a:rPr>
              <a:t> All nucleotides have a phosphate group and a five-carbon sugar, with the sugar being ribose (–OH at carbon 2) in RNA or deoxyribose (–H at carbon 2) in DNA.</a:t>
            </a:r>
          </a:p>
        </p:txBody>
      </p:sp>
      <p:pic>
        <p:nvPicPr>
          <p:cNvPr id="7354372" name="Picture 4" descr="03_F08"/>
          <p:cNvPicPr>
            <a:picLocks noChangeAspect="1" noChangeArrowheads="1"/>
          </p:cNvPicPr>
          <p:nvPr/>
        </p:nvPicPr>
        <p:blipFill>
          <a:blip r:embed="rId2" cstate="print"/>
          <a:srcRect/>
          <a:stretch>
            <a:fillRect/>
          </a:stretch>
        </p:blipFill>
        <p:spPr bwMode="auto">
          <a:xfrm>
            <a:off x="3708400" y="1768475"/>
            <a:ext cx="5256213" cy="4108450"/>
          </a:xfrm>
          <a:prstGeom prst="rect">
            <a:avLst/>
          </a:prstGeom>
          <a:noFill/>
        </p:spPr>
      </p:pic>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55394" name="Rectangle 2"/>
          <p:cNvSpPr>
            <a:spLocks noGrp="1" noChangeArrowheads="1"/>
          </p:cNvSpPr>
          <p:nvPr>
            <p:ph type="subTitle" idx="1"/>
          </p:nvPr>
        </p:nvSpPr>
        <p:spPr>
          <a:xfrm>
            <a:off x="323850" y="333375"/>
            <a:ext cx="7772400" cy="4191000"/>
          </a:xfrm>
        </p:spPr>
        <p:txBody>
          <a:bodyPr/>
          <a:lstStyle/>
          <a:p>
            <a:pPr algn="l">
              <a:buFontTx/>
              <a:buChar char="•"/>
            </a:pPr>
            <a:r>
              <a:rPr lang="en-US">
                <a:cs typeface="Times New Roman" pitchFamily="18" charset="0"/>
              </a:rPr>
              <a:t> It is the primary structure, or order, of pyrimidine and purine bases connected by the </a:t>
            </a:r>
            <a:r>
              <a:rPr lang="en-US" b="1">
                <a:cs typeface="Times New Roman" pitchFamily="18" charset="0"/>
              </a:rPr>
              <a:t>phosphodiester bond</a:t>
            </a:r>
            <a:r>
              <a:rPr lang="en-US">
                <a:cs typeface="Times New Roman" pitchFamily="18" charset="0"/>
              </a:rPr>
              <a:t> that gives nucleic acids their information-storing capacity.</a:t>
            </a:r>
          </a:p>
        </p:txBody>
      </p:sp>
      <p:pic>
        <p:nvPicPr>
          <p:cNvPr id="7355395" name="Picture 3" descr="03_F09"/>
          <p:cNvPicPr>
            <a:picLocks noChangeAspect="1" noChangeArrowheads="1"/>
          </p:cNvPicPr>
          <p:nvPr/>
        </p:nvPicPr>
        <p:blipFill>
          <a:blip r:embed="rId2" cstate="print"/>
          <a:srcRect/>
          <a:stretch>
            <a:fillRect/>
          </a:stretch>
        </p:blipFill>
        <p:spPr bwMode="auto">
          <a:xfrm>
            <a:off x="1979613" y="3141663"/>
            <a:ext cx="5995987" cy="3460750"/>
          </a:xfrm>
          <a:prstGeom prst="rect">
            <a:avLst/>
          </a:prstGeom>
          <a:noFill/>
        </p:spPr>
      </p:pic>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356418" name="Picture 2" descr="03_F11a"/>
          <p:cNvPicPr>
            <a:picLocks noChangeAspect="1" noChangeArrowheads="1"/>
          </p:cNvPicPr>
          <p:nvPr/>
        </p:nvPicPr>
        <p:blipFill>
          <a:blip r:embed="rId3" cstate="print"/>
          <a:srcRect/>
          <a:stretch>
            <a:fillRect/>
          </a:stretch>
        </p:blipFill>
        <p:spPr bwMode="auto">
          <a:xfrm>
            <a:off x="4787900" y="128588"/>
            <a:ext cx="4211638" cy="3590925"/>
          </a:xfrm>
          <a:prstGeom prst="rect">
            <a:avLst/>
          </a:prstGeom>
          <a:noFill/>
          <a:ln w="9525">
            <a:noFill/>
            <a:miter lim="800000"/>
            <a:headEnd/>
            <a:tailEnd/>
          </a:ln>
          <a:effectLst/>
        </p:spPr>
      </p:pic>
      <p:sp>
        <p:nvSpPr>
          <p:cNvPr id="7356419" name="Rectangle 3"/>
          <p:cNvSpPr>
            <a:spLocks noChangeArrowheads="1"/>
          </p:cNvSpPr>
          <p:nvPr/>
        </p:nvSpPr>
        <p:spPr bwMode="auto">
          <a:xfrm>
            <a:off x="395288" y="260350"/>
            <a:ext cx="3455987" cy="6645275"/>
          </a:xfrm>
          <a:prstGeom prst="rect">
            <a:avLst/>
          </a:prstGeom>
          <a:noFill/>
          <a:ln w="9525">
            <a:noFill/>
            <a:miter lim="800000"/>
            <a:headEnd/>
            <a:tailEnd/>
          </a:ln>
          <a:effectLst/>
        </p:spPr>
        <p:txBody>
          <a:bodyPr>
            <a:spAutoFit/>
          </a:bodyPr>
          <a:lstStyle/>
          <a:p>
            <a:pPr>
              <a:spcBef>
                <a:spcPct val="20000"/>
              </a:spcBef>
              <a:spcAft>
                <a:spcPct val="30000"/>
              </a:spcAft>
              <a:buFontTx/>
              <a:buChar char="•"/>
            </a:pPr>
            <a:r>
              <a:rPr lang="en-US" sz="2000"/>
              <a:t> The </a:t>
            </a:r>
            <a:r>
              <a:rPr lang="en-US" sz="2000" b="1"/>
              <a:t>nucleic acid backbone</a:t>
            </a:r>
            <a:r>
              <a:rPr lang="en-US" sz="2000"/>
              <a:t> is a polymer of alternating sugar and phosphate molecules.</a:t>
            </a:r>
          </a:p>
          <a:p>
            <a:pPr>
              <a:spcBef>
                <a:spcPct val="20000"/>
              </a:spcBef>
              <a:spcAft>
                <a:spcPct val="30000"/>
              </a:spcAft>
              <a:buFontTx/>
              <a:buChar char="•"/>
            </a:pPr>
            <a:r>
              <a:rPr lang="en-US" sz="2000"/>
              <a:t> These </a:t>
            </a:r>
            <a:r>
              <a:rPr lang="en-US" sz="2000" b="1"/>
              <a:t>polynucleotides </a:t>
            </a:r>
            <a:r>
              <a:rPr lang="en-US" sz="2000"/>
              <a:t>are nucleotides covalently linked via phosphate from carbon 3 to carbon 5.</a:t>
            </a:r>
          </a:p>
          <a:p>
            <a:pPr>
              <a:spcBef>
                <a:spcPct val="20000"/>
              </a:spcBef>
              <a:spcAft>
                <a:spcPct val="30000"/>
              </a:spcAft>
              <a:buFontTx/>
              <a:buChar char="•"/>
            </a:pPr>
            <a:r>
              <a:rPr lang="en-US" sz="2000"/>
              <a:t> The sequence of pyrimidine and purine bases gives the DNA’s </a:t>
            </a:r>
            <a:r>
              <a:rPr lang="en-US" sz="2000" b="1"/>
              <a:t>primary structure</a:t>
            </a:r>
            <a:r>
              <a:rPr lang="en-US" sz="2000"/>
              <a:t>, and defines the informational content.</a:t>
            </a:r>
          </a:p>
          <a:p>
            <a:pPr>
              <a:spcBef>
                <a:spcPct val="20000"/>
              </a:spcBef>
              <a:spcAft>
                <a:spcPct val="30000"/>
              </a:spcAft>
              <a:buFontTx/>
              <a:buChar char="•"/>
            </a:pPr>
            <a:r>
              <a:rPr lang="en-US" sz="2000"/>
              <a:t> When positioned adjacent to one another, purine and pyrimidine bases undergo hydrogen bonding, most stable between Cytosine and Guanine (C</a:t>
            </a:r>
            <a:r>
              <a:rPr lang="en-US" sz="2000">
                <a:sym typeface="Symbol" pitchFamily="18" charset="2"/>
              </a:rPr>
              <a:t></a:t>
            </a:r>
            <a:r>
              <a:rPr lang="en-US" sz="2000"/>
              <a:t>G bonds), and between Adenine and Thymine (A=T bonds, A=U bonds in RNA)</a:t>
            </a:r>
          </a:p>
        </p:txBody>
      </p:sp>
      <p:pic>
        <p:nvPicPr>
          <p:cNvPr id="7356420" name="Picture 4" descr="07_F03"/>
          <p:cNvPicPr>
            <a:picLocks noChangeAspect="1" noChangeArrowheads="1"/>
          </p:cNvPicPr>
          <p:nvPr/>
        </p:nvPicPr>
        <p:blipFill>
          <a:blip r:embed="rId4" cstate="print"/>
          <a:srcRect/>
          <a:stretch>
            <a:fillRect/>
          </a:stretch>
        </p:blipFill>
        <p:spPr bwMode="auto">
          <a:xfrm>
            <a:off x="4859338" y="3790950"/>
            <a:ext cx="3640137" cy="3067050"/>
          </a:xfrm>
          <a:prstGeom prst="rect">
            <a:avLst/>
          </a:prstGeom>
          <a:noFill/>
        </p:spPr>
      </p:pic>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358466" name="Picture 2" descr="03_F11b"/>
          <p:cNvPicPr>
            <a:picLocks noChangeAspect="1" noChangeArrowheads="1"/>
          </p:cNvPicPr>
          <p:nvPr/>
        </p:nvPicPr>
        <p:blipFill>
          <a:blip r:embed="rId3" cstate="print"/>
          <a:srcRect/>
          <a:stretch>
            <a:fillRect/>
          </a:stretch>
        </p:blipFill>
        <p:spPr bwMode="auto">
          <a:xfrm>
            <a:off x="3851275" y="44450"/>
            <a:ext cx="5219700" cy="1770063"/>
          </a:xfrm>
          <a:prstGeom prst="rect">
            <a:avLst/>
          </a:prstGeom>
          <a:noFill/>
          <a:ln w="9525">
            <a:noFill/>
            <a:miter lim="800000"/>
            <a:headEnd/>
            <a:tailEnd/>
          </a:ln>
          <a:effectLst/>
        </p:spPr>
      </p:pic>
      <p:sp>
        <p:nvSpPr>
          <p:cNvPr id="7358467" name="Rectangle 3"/>
          <p:cNvSpPr>
            <a:spLocks noChangeArrowheads="1"/>
          </p:cNvSpPr>
          <p:nvPr/>
        </p:nvSpPr>
        <p:spPr bwMode="auto">
          <a:xfrm>
            <a:off x="250825" y="260350"/>
            <a:ext cx="3384550" cy="2895600"/>
          </a:xfrm>
          <a:prstGeom prst="rect">
            <a:avLst/>
          </a:prstGeom>
          <a:noFill/>
          <a:ln w="9525">
            <a:noFill/>
            <a:miter lim="800000"/>
            <a:headEnd/>
            <a:tailEnd/>
          </a:ln>
          <a:effectLst/>
        </p:spPr>
        <p:txBody>
          <a:bodyPr>
            <a:spAutoFit/>
          </a:bodyPr>
          <a:lstStyle/>
          <a:p>
            <a:pPr>
              <a:spcBef>
                <a:spcPct val="20000"/>
              </a:spcBef>
              <a:buFontTx/>
              <a:buChar char="•"/>
            </a:pPr>
            <a:r>
              <a:rPr lang="en-US" sz="2000"/>
              <a:t> The pairing of two DNA single strands between </a:t>
            </a:r>
            <a:r>
              <a:rPr lang="en-US" sz="2000" b="1"/>
              <a:t>complementary</a:t>
            </a:r>
            <a:r>
              <a:rPr lang="en-US" sz="2000"/>
              <a:t> bases forms the double stranded anti parallel nature of DNA.</a:t>
            </a:r>
          </a:p>
          <a:p>
            <a:pPr>
              <a:spcBef>
                <a:spcPct val="20000"/>
              </a:spcBef>
              <a:buFontTx/>
              <a:buChar char="•"/>
            </a:pPr>
            <a:r>
              <a:rPr lang="en-US" sz="2000"/>
              <a:t> In prokaryotes DNA will form circular tertiary structures, that often folds back into supercoiled chromosomes.</a:t>
            </a:r>
          </a:p>
        </p:txBody>
      </p:sp>
      <p:pic>
        <p:nvPicPr>
          <p:cNvPr id="7358468" name="Picture 4" descr="07_F04"/>
          <p:cNvPicPr>
            <a:picLocks noChangeAspect="1" noChangeArrowheads="1"/>
          </p:cNvPicPr>
          <p:nvPr/>
        </p:nvPicPr>
        <p:blipFill>
          <a:blip r:embed="rId4" cstate="print"/>
          <a:srcRect/>
          <a:stretch>
            <a:fillRect/>
          </a:stretch>
        </p:blipFill>
        <p:spPr bwMode="auto">
          <a:xfrm>
            <a:off x="4643438" y="2057400"/>
            <a:ext cx="3181350" cy="4800600"/>
          </a:xfrm>
          <a:prstGeom prst="rect">
            <a:avLst/>
          </a:prstGeom>
          <a:noFill/>
        </p:spPr>
      </p:pic>
      <p:pic>
        <p:nvPicPr>
          <p:cNvPr id="7358469" name="Picture 5" descr="07_F08d"/>
          <p:cNvPicPr>
            <a:picLocks noChangeAspect="1" noChangeArrowheads="1"/>
          </p:cNvPicPr>
          <p:nvPr/>
        </p:nvPicPr>
        <p:blipFill>
          <a:blip r:embed="rId5" cstate="print"/>
          <a:srcRect/>
          <a:stretch>
            <a:fillRect/>
          </a:stretch>
        </p:blipFill>
        <p:spPr bwMode="auto">
          <a:xfrm>
            <a:off x="179388" y="3621088"/>
            <a:ext cx="3622675" cy="3236912"/>
          </a:xfrm>
          <a:prstGeom prst="rect">
            <a:avLst/>
          </a:prstGeom>
          <a:noFill/>
        </p:spPr>
      </p:pic>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60514" name="Rectangle 2"/>
          <p:cNvSpPr>
            <a:spLocks noChangeArrowheads="1"/>
          </p:cNvSpPr>
          <p:nvPr/>
        </p:nvSpPr>
        <p:spPr bwMode="auto">
          <a:xfrm>
            <a:off x="179388" y="404813"/>
            <a:ext cx="4248150" cy="5140325"/>
          </a:xfrm>
          <a:prstGeom prst="rect">
            <a:avLst/>
          </a:prstGeom>
          <a:noFill/>
          <a:ln w="9525">
            <a:noFill/>
            <a:miter lim="800000"/>
            <a:headEnd/>
            <a:tailEnd/>
          </a:ln>
          <a:effectLst/>
        </p:spPr>
        <p:txBody>
          <a:bodyPr>
            <a:spAutoFit/>
          </a:bodyPr>
          <a:lstStyle/>
          <a:p>
            <a:pPr marL="177800" indent="-177800">
              <a:spcBef>
                <a:spcPct val="20000"/>
              </a:spcBef>
              <a:spcAft>
                <a:spcPct val="30000"/>
              </a:spcAft>
              <a:buFontTx/>
              <a:buChar char="•"/>
            </a:pPr>
            <a:r>
              <a:rPr lang="en-US" sz="2000">
                <a:latin typeface="Arial Unicode MS" pitchFamily="34" charset="-128"/>
              </a:rPr>
              <a:t>Both RNA and DNA are informational macromolecules.</a:t>
            </a:r>
          </a:p>
          <a:p>
            <a:pPr marL="177800" indent="-177800">
              <a:spcBef>
                <a:spcPct val="20000"/>
              </a:spcBef>
              <a:spcAft>
                <a:spcPct val="30000"/>
              </a:spcAft>
              <a:buFontTx/>
              <a:buChar char="•"/>
            </a:pPr>
            <a:r>
              <a:rPr lang="en-US" sz="2000">
                <a:latin typeface="Arial Unicode MS" pitchFamily="34" charset="-128"/>
              </a:rPr>
              <a:t>The single stranded RNA can fold into various configurations to obtain secondary structure by intramolecular complementary hydrogen bonding .</a:t>
            </a:r>
          </a:p>
          <a:p>
            <a:pPr marL="177800" indent="-177800">
              <a:spcBef>
                <a:spcPct val="20000"/>
              </a:spcBef>
              <a:spcAft>
                <a:spcPct val="30000"/>
              </a:spcAft>
              <a:buFontTx/>
              <a:buChar char="•"/>
            </a:pPr>
            <a:r>
              <a:rPr lang="en-US" sz="2000">
                <a:latin typeface="Arial Unicode MS" pitchFamily="34" charset="-128"/>
              </a:rPr>
              <a:t>RNA play three crucial  roles in the cell:</a:t>
            </a:r>
          </a:p>
          <a:p>
            <a:pPr marL="446088" lvl="1">
              <a:spcBef>
                <a:spcPct val="20000"/>
              </a:spcBef>
              <a:spcAft>
                <a:spcPct val="30000"/>
              </a:spcAft>
              <a:buFont typeface="Wingdings" pitchFamily="2" charset="2"/>
              <a:buChar char="Ø"/>
            </a:pPr>
            <a:r>
              <a:rPr lang="en-US" sz="1800">
                <a:latin typeface="Arial Unicode MS" pitchFamily="34" charset="-128"/>
              </a:rPr>
              <a:t> Messenger RNA (mRNA)</a:t>
            </a:r>
          </a:p>
          <a:p>
            <a:pPr marL="446088" lvl="1">
              <a:spcBef>
                <a:spcPct val="20000"/>
              </a:spcBef>
              <a:spcAft>
                <a:spcPct val="30000"/>
              </a:spcAft>
              <a:buFont typeface="Wingdings" pitchFamily="2" charset="2"/>
              <a:buChar char="Ø"/>
            </a:pPr>
            <a:r>
              <a:rPr lang="en-US" sz="1800">
                <a:latin typeface="Arial Unicode MS" pitchFamily="34" charset="-128"/>
              </a:rPr>
              <a:t> Transfer RNA (tRNA)</a:t>
            </a:r>
          </a:p>
          <a:p>
            <a:pPr marL="446088" lvl="1">
              <a:spcBef>
                <a:spcPct val="20000"/>
              </a:spcBef>
              <a:spcAft>
                <a:spcPct val="30000"/>
              </a:spcAft>
              <a:buFont typeface="Wingdings" pitchFamily="2" charset="2"/>
              <a:buChar char="Ø"/>
            </a:pPr>
            <a:r>
              <a:rPr lang="en-US" sz="1800">
                <a:latin typeface="Arial Unicode MS" pitchFamily="34" charset="-128"/>
              </a:rPr>
              <a:t> Ribosomal RNA (rRNA)</a:t>
            </a:r>
          </a:p>
          <a:p>
            <a:pPr marL="177800" indent="-177800">
              <a:spcBef>
                <a:spcPct val="20000"/>
              </a:spcBef>
              <a:spcAft>
                <a:spcPct val="30000"/>
              </a:spcAft>
              <a:buFontTx/>
              <a:buChar char="•"/>
            </a:pPr>
            <a:r>
              <a:rPr lang="en-US" sz="2000">
                <a:latin typeface="Arial Unicode MS" pitchFamily="34" charset="-128"/>
              </a:rPr>
              <a:t>All RNA molecules are involved in protein synthesis.</a:t>
            </a:r>
          </a:p>
        </p:txBody>
      </p:sp>
      <p:pic>
        <p:nvPicPr>
          <p:cNvPr id="7360515" name="Picture 3" descr="03_F11c"/>
          <p:cNvPicPr>
            <a:picLocks noChangeAspect="1" noChangeArrowheads="1"/>
          </p:cNvPicPr>
          <p:nvPr/>
        </p:nvPicPr>
        <p:blipFill>
          <a:blip r:embed="rId3" cstate="print"/>
          <a:srcRect/>
          <a:stretch>
            <a:fillRect/>
          </a:stretch>
        </p:blipFill>
        <p:spPr bwMode="auto">
          <a:xfrm>
            <a:off x="4787900" y="225425"/>
            <a:ext cx="4211638" cy="3059113"/>
          </a:xfrm>
          <a:prstGeom prst="rect">
            <a:avLst/>
          </a:prstGeom>
          <a:noFill/>
          <a:ln w="9525">
            <a:noFill/>
            <a:miter lim="800000"/>
            <a:headEnd/>
            <a:tailEnd/>
          </a:ln>
          <a:effectLst/>
        </p:spPr>
      </p:pic>
      <p:pic>
        <p:nvPicPr>
          <p:cNvPr id="7360516" name="Picture 4" descr="07_F01"/>
          <p:cNvPicPr>
            <a:picLocks noChangeAspect="1" noChangeArrowheads="1"/>
          </p:cNvPicPr>
          <p:nvPr/>
        </p:nvPicPr>
        <p:blipFill>
          <a:blip r:embed="rId4" cstate="print"/>
          <a:srcRect/>
          <a:stretch>
            <a:fillRect/>
          </a:stretch>
        </p:blipFill>
        <p:spPr bwMode="auto">
          <a:xfrm>
            <a:off x="4787900" y="3644900"/>
            <a:ext cx="3492500" cy="3189288"/>
          </a:xfrm>
          <a:prstGeom prst="rect">
            <a:avLst/>
          </a:prstGeom>
          <a:noFill/>
        </p:spPr>
      </p:pic>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62562" name="Rectangle 2"/>
          <p:cNvSpPr>
            <a:spLocks noGrp="1" noChangeArrowheads="1"/>
          </p:cNvSpPr>
          <p:nvPr>
            <p:ph type="ctrTitle"/>
          </p:nvPr>
        </p:nvSpPr>
        <p:spPr>
          <a:xfrm>
            <a:off x="395288" y="188913"/>
            <a:ext cx="8280400" cy="668337"/>
          </a:xfrm>
        </p:spPr>
        <p:txBody>
          <a:bodyPr/>
          <a:lstStyle/>
          <a:p>
            <a:r>
              <a:rPr lang="en-US" sz="3200" b="1">
                <a:cs typeface="Times New Roman" pitchFamily="18" charset="0"/>
              </a:rPr>
              <a:t>Amino Acids, the Peptide Bond and Proteins</a:t>
            </a:r>
          </a:p>
        </p:txBody>
      </p:sp>
      <p:sp>
        <p:nvSpPr>
          <p:cNvPr id="7362563" name="Rectangle 3"/>
          <p:cNvSpPr>
            <a:spLocks noGrp="1" noChangeArrowheads="1"/>
          </p:cNvSpPr>
          <p:nvPr>
            <p:ph type="subTitle" idx="1"/>
          </p:nvPr>
        </p:nvSpPr>
        <p:spPr>
          <a:xfrm>
            <a:off x="323850" y="1341438"/>
            <a:ext cx="4464050" cy="5256212"/>
          </a:xfrm>
        </p:spPr>
        <p:txBody>
          <a:bodyPr/>
          <a:lstStyle/>
          <a:p>
            <a:pPr algn="l">
              <a:spcAft>
                <a:spcPct val="30000"/>
              </a:spcAft>
              <a:buFontTx/>
              <a:buChar char="•"/>
            </a:pPr>
            <a:r>
              <a:rPr lang="en-US" sz="2000">
                <a:cs typeface="Times New Roman" pitchFamily="18" charset="0"/>
              </a:rPr>
              <a:t> The primary structure of an amino acid: </a:t>
            </a:r>
          </a:p>
          <a:p>
            <a:pPr algn="l">
              <a:spcAft>
                <a:spcPct val="30000"/>
              </a:spcAft>
              <a:buFontTx/>
              <a:buChar char="•"/>
            </a:pPr>
            <a:r>
              <a:rPr lang="en-US" sz="2000">
                <a:cs typeface="Times New Roman" pitchFamily="18" charset="0"/>
              </a:rPr>
              <a:t> Hydrogen, an amino functional group   (–NH</a:t>
            </a:r>
            <a:r>
              <a:rPr lang="en-US" sz="2000" baseline="-30000">
                <a:cs typeface="Times New Roman" pitchFamily="18" charset="0"/>
              </a:rPr>
              <a:t>2</a:t>
            </a:r>
            <a:r>
              <a:rPr lang="en-US" sz="2000">
                <a:cs typeface="Times New Roman" pitchFamily="18" charset="0"/>
              </a:rPr>
              <a:t>), and a carboxylic acid functional group (–COOH) are a part of each amino acid </a:t>
            </a:r>
            <a:endParaRPr lang="en-US" sz="2000">
              <a:solidFill>
                <a:srgbClr val="000000"/>
              </a:solidFill>
              <a:cs typeface="Times New Roman" pitchFamily="18" charset="0"/>
            </a:endParaRPr>
          </a:p>
          <a:p>
            <a:pPr algn="l">
              <a:spcAft>
                <a:spcPct val="30000"/>
              </a:spcAft>
              <a:buFontTx/>
              <a:buChar char="•"/>
            </a:pPr>
            <a:r>
              <a:rPr lang="en-US" sz="2000">
                <a:cs typeface="Times New Roman" pitchFamily="18" charset="0"/>
              </a:rPr>
              <a:t> The fourth bond can be one of 21 </a:t>
            </a:r>
            <a:r>
              <a:rPr lang="en-US" sz="2000" b="1">
                <a:cs typeface="Times New Roman" pitchFamily="18" charset="0"/>
              </a:rPr>
              <a:t>common side groups</a:t>
            </a:r>
            <a:r>
              <a:rPr lang="en-US" sz="2000">
                <a:cs typeface="Times New Roman" pitchFamily="18" charset="0"/>
              </a:rPr>
              <a:t>, which may be ionic, polar, or nonpolar. It is the heterogeneity of these side groups that defines the properties of a peptide or protein.</a:t>
            </a:r>
          </a:p>
          <a:p>
            <a:pPr algn="l">
              <a:buFontTx/>
              <a:buChar char="•"/>
            </a:pPr>
            <a:r>
              <a:rPr lang="en-US" sz="2000">
                <a:cs typeface="Times New Roman" pitchFamily="18" charset="0"/>
              </a:rPr>
              <a:t> Through a dehydration synthesis reaction, amino acids can bond covalently by forming a </a:t>
            </a:r>
            <a:r>
              <a:rPr lang="en-US" sz="2000" b="1">
                <a:cs typeface="Times New Roman" pitchFamily="18" charset="0"/>
              </a:rPr>
              <a:t>peptide bond</a:t>
            </a:r>
            <a:r>
              <a:rPr lang="en-US" sz="2000">
                <a:cs typeface="Times New Roman" pitchFamily="18" charset="0"/>
              </a:rPr>
              <a:t> between the amino and carboxylic acid groups.</a:t>
            </a:r>
          </a:p>
        </p:txBody>
      </p:sp>
      <p:pic>
        <p:nvPicPr>
          <p:cNvPr id="7362564" name="Picture 4" descr="03_F12a"/>
          <p:cNvPicPr>
            <a:picLocks noChangeAspect="1" noChangeArrowheads="1"/>
          </p:cNvPicPr>
          <p:nvPr/>
        </p:nvPicPr>
        <p:blipFill>
          <a:blip r:embed="rId2" cstate="print"/>
          <a:srcRect b="32600"/>
          <a:stretch>
            <a:fillRect/>
          </a:stretch>
        </p:blipFill>
        <p:spPr bwMode="auto">
          <a:xfrm>
            <a:off x="4643438" y="1196975"/>
            <a:ext cx="4483100" cy="1409700"/>
          </a:xfrm>
          <a:prstGeom prst="rect">
            <a:avLst/>
          </a:prstGeom>
          <a:noFill/>
        </p:spPr>
      </p:pic>
      <p:pic>
        <p:nvPicPr>
          <p:cNvPr id="7362565" name="Picture 5" descr="03_F13"/>
          <p:cNvPicPr>
            <a:picLocks noChangeAspect="1" noChangeArrowheads="1"/>
          </p:cNvPicPr>
          <p:nvPr/>
        </p:nvPicPr>
        <p:blipFill>
          <a:blip r:embed="rId3" cstate="print"/>
          <a:srcRect/>
          <a:stretch>
            <a:fillRect/>
          </a:stretch>
        </p:blipFill>
        <p:spPr bwMode="auto">
          <a:xfrm>
            <a:off x="5219700" y="3213100"/>
            <a:ext cx="3382963" cy="3479800"/>
          </a:xfrm>
          <a:prstGeom prst="rect">
            <a:avLst/>
          </a:prstGeom>
          <a:noFill/>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26370" name="Rectangle 2"/>
          <p:cNvSpPr>
            <a:spLocks noGrp="1" noChangeArrowheads="1"/>
          </p:cNvSpPr>
          <p:nvPr>
            <p:ph type="ctrTitle"/>
          </p:nvPr>
        </p:nvSpPr>
        <p:spPr>
          <a:xfrm>
            <a:off x="685800" y="457200"/>
            <a:ext cx="7772400" cy="379413"/>
          </a:xfrm>
        </p:spPr>
        <p:txBody>
          <a:bodyPr/>
          <a:lstStyle/>
          <a:p>
            <a:r>
              <a:rPr lang="en-GB" sz="3200">
                <a:solidFill>
                  <a:schemeClr val="tx1"/>
                </a:solidFill>
              </a:rPr>
              <a:t>Microbiology diversifies</a:t>
            </a:r>
          </a:p>
        </p:txBody>
      </p:sp>
      <p:sp>
        <p:nvSpPr>
          <p:cNvPr id="7226371" name="Rectangle 3"/>
          <p:cNvSpPr>
            <a:spLocks noGrp="1" noChangeArrowheads="1"/>
          </p:cNvSpPr>
          <p:nvPr>
            <p:ph type="subTitle" idx="1"/>
          </p:nvPr>
        </p:nvSpPr>
        <p:spPr>
          <a:xfrm>
            <a:off x="685800" y="1196975"/>
            <a:ext cx="7772400" cy="5472113"/>
          </a:xfrm>
        </p:spPr>
        <p:txBody>
          <a:bodyPr/>
          <a:lstStyle/>
          <a:p>
            <a:pPr algn="l">
              <a:buFontTx/>
              <a:buChar char="•"/>
            </a:pPr>
            <a:r>
              <a:rPr lang="en-US" sz="2000">
                <a:latin typeface="Arial" charset="0"/>
                <a:cs typeface="Times New Roman" pitchFamily="18" charset="0"/>
              </a:rPr>
              <a:t> Some subdiciplines of basic microbiology include:</a:t>
            </a:r>
          </a:p>
          <a:p>
            <a:pPr lvl="1" algn="l">
              <a:buFontTx/>
              <a:buChar char="–"/>
            </a:pPr>
            <a:r>
              <a:rPr lang="en-US" sz="1800">
                <a:latin typeface="Arial" charset="0"/>
                <a:cs typeface="Times New Roman" pitchFamily="18" charset="0"/>
              </a:rPr>
              <a:t> microbial systematics</a:t>
            </a:r>
          </a:p>
          <a:p>
            <a:pPr lvl="1" algn="l">
              <a:buFontTx/>
              <a:buChar char="–"/>
            </a:pPr>
            <a:r>
              <a:rPr lang="en-US" sz="1800">
                <a:latin typeface="Arial" charset="0"/>
                <a:cs typeface="Times New Roman" pitchFamily="18" charset="0"/>
              </a:rPr>
              <a:t>microbial physiology</a:t>
            </a:r>
          </a:p>
          <a:p>
            <a:pPr lvl="1" algn="l">
              <a:buFontTx/>
              <a:buChar char="–"/>
            </a:pPr>
            <a:r>
              <a:rPr lang="en-US" sz="1800">
                <a:latin typeface="Arial" charset="0"/>
                <a:cs typeface="Times New Roman" pitchFamily="18" charset="0"/>
              </a:rPr>
              <a:t>Cytology</a:t>
            </a:r>
          </a:p>
          <a:p>
            <a:pPr lvl="1" algn="l">
              <a:buFontTx/>
              <a:buChar char="–"/>
            </a:pPr>
            <a:r>
              <a:rPr lang="en-US" sz="1800">
                <a:latin typeface="Arial" charset="0"/>
                <a:cs typeface="Times New Roman" pitchFamily="18" charset="0"/>
              </a:rPr>
              <a:t>microbial biochemistry</a:t>
            </a:r>
          </a:p>
          <a:p>
            <a:pPr lvl="1" algn="l">
              <a:buFontTx/>
              <a:buChar char="–"/>
            </a:pPr>
            <a:r>
              <a:rPr lang="en-US" sz="1800">
                <a:latin typeface="Arial" charset="0"/>
                <a:cs typeface="Times New Roman" pitchFamily="18" charset="0"/>
              </a:rPr>
              <a:t>bacterial genetics</a:t>
            </a:r>
          </a:p>
          <a:p>
            <a:pPr lvl="1" algn="l">
              <a:buFontTx/>
              <a:buChar char="–"/>
            </a:pPr>
            <a:r>
              <a:rPr lang="en-US" sz="1800">
                <a:latin typeface="Arial" charset="0"/>
                <a:cs typeface="Times New Roman" pitchFamily="18" charset="0"/>
              </a:rPr>
              <a:t>molecular biology.</a:t>
            </a:r>
          </a:p>
          <a:p>
            <a:pPr algn="l"/>
            <a:endParaRPr lang="en-US" sz="2000">
              <a:latin typeface="Arial" charset="0"/>
              <a:cs typeface="Times New Roman" pitchFamily="18" charset="0"/>
            </a:endParaRPr>
          </a:p>
          <a:p>
            <a:pPr algn="l">
              <a:buFontTx/>
              <a:buChar char="•"/>
            </a:pPr>
            <a:r>
              <a:rPr lang="en-US" sz="2000">
                <a:latin typeface="Arial" charset="0"/>
                <a:cs typeface="Times New Roman" pitchFamily="18" charset="0"/>
              </a:rPr>
              <a:t> Some subdisciplines of applied microbiology include:</a:t>
            </a:r>
          </a:p>
          <a:p>
            <a:pPr lvl="1" algn="l">
              <a:buFontTx/>
              <a:buChar char="–"/>
            </a:pPr>
            <a:r>
              <a:rPr lang="en-US" sz="1800">
                <a:latin typeface="Arial" charset="0"/>
                <a:cs typeface="Times New Roman" pitchFamily="18" charset="0"/>
              </a:rPr>
              <a:t> medical microbiology</a:t>
            </a:r>
          </a:p>
          <a:p>
            <a:pPr lvl="1" algn="l">
              <a:buFontTx/>
              <a:buChar char="–"/>
            </a:pPr>
            <a:r>
              <a:rPr lang="en-US" sz="1800">
                <a:latin typeface="Arial" charset="0"/>
                <a:cs typeface="Times New Roman" pitchFamily="18" charset="0"/>
              </a:rPr>
              <a:t>Immunology</a:t>
            </a:r>
          </a:p>
          <a:p>
            <a:pPr lvl="1" algn="l">
              <a:buFontTx/>
              <a:buChar char="–"/>
            </a:pPr>
            <a:r>
              <a:rPr lang="en-US" sz="1800">
                <a:latin typeface="Arial" charset="0"/>
                <a:cs typeface="Times New Roman" pitchFamily="18" charset="0"/>
              </a:rPr>
              <a:t>agricultural microbiology</a:t>
            </a:r>
          </a:p>
          <a:p>
            <a:pPr lvl="1" algn="l">
              <a:buFontTx/>
              <a:buChar char="–"/>
            </a:pPr>
            <a:r>
              <a:rPr lang="en-US" sz="1800">
                <a:latin typeface="Arial" charset="0"/>
                <a:cs typeface="Times New Roman" pitchFamily="18" charset="0"/>
              </a:rPr>
              <a:t>industrial microbiology</a:t>
            </a:r>
          </a:p>
          <a:p>
            <a:pPr lvl="1" algn="l">
              <a:buFontTx/>
              <a:buChar char="–"/>
            </a:pPr>
            <a:r>
              <a:rPr lang="en-US" sz="1800">
                <a:latin typeface="Arial" charset="0"/>
                <a:cs typeface="Times New Roman" pitchFamily="18" charset="0"/>
              </a:rPr>
              <a:t>aquatic microbiology</a:t>
            </a:r>
          </a:p>
          <a:p>
            <a:pPr lvl="1" algn="l">
              <a:buFontTx/>
              <a:buChar char="–"/>
            </a:pPr>
            <a:r>
              <a:rPr lang="en-US" sz="1800">
                <a:latin typeface="Arial" charset="0"/>
                <a:cs typeface="Times New Roman" pitchFamily="18" charset="0"/>
              </a:rPr>
              <a:t>marine microbiology</a:t>
            </a:r>
          </a:p>
          <a:p>
            <a:pPr lvl="1" algn="l">
              <a:buFontTx/>
              <a:buChar char="–"/>
            </a:pPr>
            <a:r>
              <a:rPr lang="en-US" sz="1800">
                <a:latin typeface="Arial" charset="0"/>
                <a:cs typeface="Times New Roman" pitchFamily="18" charset="0"/>
              </a:rPr>
              <a:t>microbial ecology.</a:t>
            </a:r>
          </a:p>
        </p:txBody>
      </p:sp>
      <p:sp>
        <p:nvSpPr>
          <p:cNvPr id="7301122" name="AutoShape 2"/>
          <p:cNvSpPr>
            <a:spLocks/>
          </p:cNvSpPr>
          <p:nvPr/>
        </p:nvSpPr>
        <p:spPr bwMode="auto">
          <a:xfrm>
            <a:off x="4284663" y="5013325"/>
            <a:ext cx="431800" cy="1584325"/>
          </a:xfrm>
          <a:prstGeom prst="rightBrace">
            <a:avLst>
              <a:gd name="adj1" fmla="val 30576"/>
              <a:gd name="adj2" fmla="val 50000"/>
            </a:avLst>
          </a:prstGeom>
          <a:noFill/>
          <a:ln w="9525">
            <a:solidFill>
              <a:schemeClr val="tx1"/>
            </a:solidFill>
            <a:round/>
            <a:headEnd/>
            <a:tailEnd/>
          </a:ln>
          <a:effectLst/>
        </p:spPr>
        <p:txBody>
          <a:bodyPr wrap="none" anchor="ctr"/>
          <a:lstStyle/>
          <a:p>
            <a:endParaRPr lang="nb-NO"/>
          </a:p>
        </p:txBody>
      </p:sp>
      <p:sp>
        <p:nvSpPr>
          <p:cNvPr id="7301123" name="Text Box 3"/>
          <p:cNvSpPr txBox="1">
            <a:spLocks noChangeArrowheads="1"/>
          </p:cNvSpPr>
          <p:nvPr/>
        </p:nvSpPr>
        <p:spPr bwMode="auto">
          <a:xfrm>
            <a:off x="4716463" y="5564188"/>
            <a:ext cx="3860800" cy="457200"/>
          </a:xfrm>
          <a:prstGeom prst="rect">
            <a:avLst/>
          </a:prstGeom>
          <a:noFill/>
          <a:ln w="9525">
            <a:noFill/>
            <a:miter lim="800000"/>
            <a:headEnd/>
            <a:tailEnd/>
          </a:ln>
          <a:effectLst/>
        </p:spPr>
        <p:txBody>
          <a:bodyPr wrap="none">
            <a:spAutoFit/>
          </a:bodyPr>
          <a:lstStyle/>
          <a:p>
            <a:r>
              <a:rPr lang="en-GB"/>
              <a:t>Environmental Biotechnology</a:t>
            </a:r>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363586" name="Picture 2" descr="03_F12b"/>
          <p:cNvPicPr>
            <a:picLocks noChangeAspect="1" noChangeArrowheads="1"/>
          </p:cNvPicPr>
          <p:nvPr/>
        </p:nvPicPr>
        <p:blipFill>
          <a:blip r:embed="rId3" cstate="print"/>
          <a:srcRect/>
          <a:stretch>
            <a:fillRect/>
          </a:stretch>
        </p:blipFill>
        <p:spPr bwMode="auto">
          <a:xfrm>
            <a:off x="179388" y="1565275"/>
            <a:ext cx="8839200" cy="4959350"/>
          </a:xfrm>
          <a:prstGeom prst="rect">
            <a:avLst/>
          </a:prstGeom>
          <a:noFill/>
          <a:ln w="9525">
            <a:noFill/>
            <a:miter lim="800000"/>
            <a:headEnd/>
            <a:tailEnd/>
          </a:ln>
          <a:effectLst/>
        </p:spPr>
      </p:pic>
      <p:sp>
        <p:nvSpPr>
          <p:cNvPr id="7363587" name="Rectangle 3"/>
          <p:cNvSpPr>
            <a:spLocks noGrp="1" noChangeArrowheads="1"/>
          </p:cNvSpPr>
          <p:nvPr>
            <p:ph type="title"/>
          </p:nvPr>
        </p:nvSpPr>
        <p:spPr>
          <a:xfrm>
            <a:off x="685800" y="609600"/>
            <a:ext cx="7772400" cy="587375"/>
          </a:xfrm>
        </p:spPr>
        <p:txBody>
          <a:bodyPr/>
          <a:lstStyle/>
          <a:p>
            <a:r>
              <a:rPr lang="nb-NO" sz="3200">
                <a:latin typeface="Arial Unicode MS" pitchFamily="34" charset="-128"/>
              </a:rPr>
              <a:t>Common side groups</a:t>
            </a:r>
          </a:p>
        </p:txBody>
      </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65634" name="Rectangle 2"/>
          <p:cNvSpPr>
            <a:spLocks noGrp="1" noChangeArrowheads="1"/>
          </p:cNvSpPr>
          <p:nvPr>
            <p:ph type="subTitle" idx="1"/>
          </p:nvPr>
        </p:nvSpPr>
        <p:spPr>
          <a:xfrm>
            <a:off x="250825" y="188913"/>
            <a:ext cx="3816350" cy="5976937"/>
          </a:xfrm>
        </p:spPr>
        <p:txBody>
          <a:bodyPr/>
          <a:lstStyle/>
          <a:p>
            <a:pPr algn="l">
              <a:spcAft>
                <a:spcPct val="30000"/>
              </a:spcAft>
              <a:buFontTx/>
              <a:buChar char="•"/>
            </a:pPr>
            <a:r>
              <a:rPr lang="en-US" sz="2400">
                <a:solidFill>
                  <a:srgbClr val="000000"/>
                </a:solidFill>
                <a:cs typeface="Times New Roman" pitchFamily="18" charset="0"/>
              </a:rPr>
              <a:t> </a:t>
            </a:r>
            <a:r>
              <a:rPr lang="en-US" sz="2400">
                <a:cs typeface="Times New Roman" pitchFamily="18" charset="0"/>
              </a:rPr>
              <a:t>The sequence of covalently linked amino acids in a polypeptide is the </a:t>
            </a:r>
            <a:r>
              <a:rPr lang="en-US" sz="2400" b="1">
                <a:cs typeface="Times New Roman" pitchFamily="18" charset="0"/>
              </a:rPr>
              <a:t>primary structure</a:t>
            </a:r>
            <a:r>
              <a:rPr lang="en-US" sz="2400">
                <a:cs typeface="Times New Roman" pitchFamily="18" charset="0"/>
              </a:rPr>
              <a:t>. When many amino acids are covalently linked via peptide bonds, they form a </a:t>
            </a:r>
            <a:r>
              <a:rPr lang="en-US" sz="2400" b="1">
                <a:cs typeface="Times New Roman" pitchFamily="18" charset="0"/>
              </a:rPr>
              <a:t>polypeptide</a:t>
            </a:r>
            <a:r>
              <a:rPr lang="en-US" sz="2400">
                <a:cs typeface="Times New Roman" pitchFamily="18" charset="0"/>
              </a:rPr>
              <a:t>.</a:t>
            </a:r>
          </a:p>
          <a:p>
            <a:pPr algn="l">
              <a:spcAft>
                <a:spcPct val="30000"/>
              </a:spcAft>
              <a:buFontTx/>
              <a:buChar char="•"/>
            </a:pPr>
            <a:r>
              <a:rPr lang="en-US" sz="2400">
                <a:cs typeface="Times New Roman" pitchFamily="18" charset="0"/>
              </a:rPr>
              <a:t> </a:t>
            </a:r>
            <a:r>
              <a:rPr lang="en-US" sz="2400" b="1">
                <a:cs typeface="Times New Roman" pitchFamily="18" charset="0"/>
              </a:rPr>
              <a:t>Secondary structure </a:t>
            </a:r>
            <a:r>
              <a:rPr lang="en-US" sz="2400">
                <a:cs typeface="Times New Roman" pitchFamily="18" charset="0"/>
              </a:rPr>
              <a:t>results from hydrogen bonding that produces an </a:t>
            </a:r>
            <a:r>
              <a:rPr lang="en-US" sz="2400" b="1">
                <a:cs typeface="Times New Roman" pitchFamily="18" charset="0"/>
                <a:sym typeface="Symbol" pitchFamily="18" charset="2"/>
              </a:rPr>
              <a:t></a:t>
            </a:r>
            <a:r>
              <a:rPr lang="en-US" sz="2400" b="1">
                <a:cs typeface="Times New Roman" pitchFamily="18" charset="0"/>
              </a:rPr>
              <a:t>-helix</a:t>
            </a:r>
            <a:r>
              <a:rPr lang="en-US" sz="2400">
                <a:cs typeface="Times New Roman" pitchFamily="18" charset="0"/>
              </a:rPr>
              <a:t> ("corkscrew") or </a:t>
            </a:r>
            <a:r>
              <a:rPr lang="en-US" sz="2400" b="1">
                <a:cs typeface="Times New Roman" pitchFamily="18" charset="0"/>
                <a:sym typeface="Symbol" pitchFamily="18" charset="2"/>
              </a:rPr>
              <a:t></a:t>
            </a:r>
            <a:r>
              <a:rPr lang="en-US" sz="2400" b="1">
                <a:cs typeface="Times New Roman" pitchFamily="18" charset="0"/>
              </a:rPr>
              <a:t>-sheet</a:t>
            </a:r>
            <a:r>
              <a:rPr lang="en-US" sz="2400">
                <a:cs typeface="Times New Roman" pitchFamily="18" charset="0"/>
              </a:rPr>
              <a:t> ("washboard") formation, or domain. Proteins may have an assortment of either or both domains.</a:t>
            </a:r>
          </a:p>
          <a:p>
            <a:pPr algn="l">
              <a:spcAft>
                <a:spcPct val="30000"/>
              </a:spcAft>
              <a:buFontTx/>
              <a:buChar char="•"/>
            </a:pPr>
            <a:endParaRPr lang="en-US" sz="2400">
              <a:cs typeface="Times New Roman" pitchFamily="18" charset="0"/>
            </a:endParaRPr>
          </a:p>
        </p:txBody>
      </p:sp>
      <p:pic>
        <p:nvPicPr>
          <p:cNvPr id="7365635" name="Picture 3" descr="03_F16a"/>
          <p:cNvPicPr>
            <a:picLocks noChangeAspect="1" noChangeArrowheads="1"/>
          </p:cNvPicPr>
          <p:nvPr/>
        </p:nvPicPr>
        <p:blipFill>
          <a:blip r:embed="rId2" cstate="print"/>
          <a:srcRect/>
          <a:stretch>
            <a:fillRect/>
          </a:stretch>
        </p:blipFill>
        <p:spPr bwMode="auto">
          <a:xfrm>
            <a:off x="4046538" y="0"/>
            <a:ext cx="5097462" cy="6399213"/>
          </a:xfrm>
          <a:prstGeom prst="rect">
            <a:avLst/>
          </a:prstGeom>
          <a:noFill/>
          <a:ln w="9525">
            <a:noFill/>
            <a:miter lim="800000"/>
            <a:headEnd/>
            <a:tailEnd/>
          </a:ln>
          <a:effectLst/>
        </p:spPr>
      </p:pic>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366658" name="Picture 2" descr="03_F16b"/>
          <p:cNvPicPr>
            <a:picLocks noChangeAspect="1" noChangeArrowheads="1"/>
          </p:cNvPicPr>
          <p:nvPr/>
        </p:nvPicPr>
        <p:blipFill>
          <a:blip r:embed="rId3" cstate="print"/>
          <a:srcRect/>
          <a:stretch>
            <a:fillRect/>
          </a:stretch>
        </p:blipFill>
        <p:spPr bwMode="auto">
          <a:xfrm>
            <a:off x="4211638" y="188913"/>
            <a:ext cx="4703762" cy="6399212"/>
          </a:xfrm>
          <a:prstGeom prst="rect">
            <a:avLst/>
          </a:prstGeom>
          <a:noFill/>
          <a:ln w="9525">
            <a:noFill/>
            <a:miter lim="800000"/>
            <a:headEnd/>
            <a:tailEnd/>
          </a:ln>
          <a:effectLst/>
        </p:spPr>
      </p:pic>
      <p:sp>
        <p:nvSpPr>
          <p:cNvPr id="7366659" name="Rectangle 3"/>
          <p:cNvSpPr>
            <a:spLocks noChangeArrowheads="1"/>
          </p:cNvSpPr>
          <p:nvPr/>
        </p:nvSpPr>
        <p:spPr bwMode="auto">
          <a:xfrm>
            <a:off x="323850" y="836613"/>
            <a:ext cx="3457575" cy="3744912"/>
          </a:xfrm>
          <a:prstGeom prst="rect">
            <a:avLst/>
          </a:prstGeom>
          <a:noFill/>
          <a:ln w="9525">
            <a:noFill/>
            <a:miter lim="800000"/>
            <a:headEnd/>
            <a:tailEnd/>
          </a:ln>
          <a:effectLst/>
        </p:spPr>
        <p:txBody>
          <a:bodyPr/>
          <a:lstStyle/>
          <a:p>
            <a:pPr>
              <a:spcBef>
                <a:spcPct val="20000"/>
              </a:spcBef>
              <a:spcAft>
                <a:spcPct val="30000"/>
              </a:spcAft>
              <a:buFontTx/>
              <a:buChar char="•"/>
            </a:pPr>
            <a:r>
              <a:rPr lang="en-US">
                <a:solidFill>
                  <a:srgbClr val="000000"/>
                </a:solidFill>
                <a:cs typeface="Times New Roman" pitchFamily="18" charset="0"/>
              </a:rPr>
              <a:t> </a:t>
            </a:r>
            <a:r>
              <a:rPr lang="en-US">
                <a:cs typeface="Times New Roman" pitchFamily="18" charset="0"/>
              </a:rPr>
              <a:t> Most bonds that gives secondary structure is weak interactions, like hydrogen bonding</a:t>
            </a:r>
          </a:p>
          <a:p>
            <a:pPr>
              <a:spcBef>
                <a:spcPct val="20000"/>
              </a:spcBef>
              <a:spcAft>
                <a:spcPct val="30000"/>
              </a:spcAft>
              <a:buFontTx/>
              <a:buChar char="•"/>
            </a:pPr>
            <a:r>
              <a:rPr lang="en-US">
                <a:cs typeface="Times New Roman" pitchFamily="18" charset="0"/>
              </a:rPr>
              <a:t>The polar, ionic, and nonpolar properties of amino acid side "R" chains cause regions of attraction and repulsion in the amino acid chain, thus creating the folding of the polypeptide (i.e., </a:t>
            </a:r>
            <a:r>
              <a:rPr lang="en-US" b="1">
                <a:cs typeface="Times New Roman" pitchFamily="18" charset="0"/>
              </a:rPr>
              <a:t>tertiary structure</a:t>
            </a:r>
            <a:r>
              <a:rPr lang="en-US">
                <a:cs typeface="Times New Roman" pitchFamily="18" charset="0"/>
              </a:rPr>
              <a:t>).</a:t>
            </a:r>
          </a:p>
        </p:txBody>
      </p:sp>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368706" name="Picture 2" descr="03_F17"/>
          <p:cNvPicPr>
            <a:picLocks noChangeAspect="1" noChangeArrowheads="1"/>
          </p:cNvPicPr>
          <p:nvPr/>
        </p:nvPicPr>
        <p:blipFill>
          <a:blip r:embed="rId3" cstate="print"/>
          <a:srcRect/>
          <a:stretch>
            <a:fillRect/>
          </a:stretch>
        </p:blipFill>
        <p:spPr bwMode="auto">
          <a:xfrm>
            <a:off x="304800" y="939800"/>
            <a:ext cx="8531225" cy="4983163"/>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370754" name="Picture 2" descr="03_F18"/>
          <p:cNvPicPr>
            <a:picLocks noChangeAspect="1" noChangeArrowheads="1"/>
          </p:cNvPicPr>
          <p:nvPr/>
        </p:nvPicPr>
        <p:blipFill>
          <a:blip r:embed="rId3" cstate="print"/>
          <a:srcRect/>
          <a:stretch>
            <a:fillRect/>
          </a:stretch>
        </p:blipFill>
        <p:spPr bwMode="auto">
          <a:xfrm>
            <a:off x="323850" y="1487488"/>
            <a:ext cx="8531225" cy="5370512"/>
          </a:xfrm>
          <a:prstGeom prst="rect">
            <a:avLst/>
          </a:prstGeom>
          <a:noFill/>
          <a:ln w="9525">
            <a:noFill/>
            <a:miter lim="800000"/>
            <a:headEnd/>
            <a:tailEnd/>
          </a:ln>
          <a:effectLst/>
        </p:spPr>
      </p:pic>
      <p:sp>
        <p:nvSpPr>
          <p:cNvPr id="7370755" name="Rectangle 3"/>
          <p:cNvSpPr>
            <a:spLocks noChangeArrowheads="1"/>
          </p:cNvSpPr>
          <p:nvPr/>
        </p:nvSpPr>
        <p:spPr bwMode="auto">
          <a:xfrm>
            <a:off x="395288" y="404813"/>
            <a:ext cx="8208962" cy="1439862"/>
          </a:xfrm>
          <a:prstGeom prst="rect">
            <a:avLst/>
          </a:prstGeom>
          <a:noFill/>
          <a:ln w="9525">
            <a:noFill/>
            <a:miter lim="800000"/>
            <a:headEnd/>
            <a:tailEnd/>
          </a:ln>
          <a:effectLst/>
        </p:spPr>
        <p:txBody>
          <a:bodyPr/>
          <a:lstStyle/>
          <a:p>
            <a:pPr>
              <a:spcBef>
                <a:spcPct val="20000"/>
              </a:spcBef>
              <a:buFontTx/>
              <a:buChar char="•"/>
            </a:pPr>
            <a:r>
              <a:rPr lang="en-US">
                <a:cs typeface="Times New Roman" pitchFamily="18" charset="0"/>
              </a:rPr>
              <a:t> Similarly, association of several polypeptides results in a unique, predictable final structure (</a:t>
            </a:r>
            <a:r>
              <a:rPr lang="en-US" b="1">
                <a:cs typeface="Times New Roman" pitchFamily="18" charset="0"/>
              </a:rPr>
              <a:t>quaternary structure</a:t>
            </a:r>
            <a:r>
              <a:rPr lang="en-US">
                <a:cs typeface="Times New Roman" pitchFamily="18" charset="0"/>
              </a:rPr>
              <a:t>).</a:t>
            </a:r>
          </a:p>
        </p:txBody>
      </p:sp>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2802" name="Rectangle 2"/>
          <p:cNvSpPr>
            <a:spLocks noGrp="1" noChangeArrowheads="1"/>
          </p:cNvSpPr>
          <p:nvPr>
            <p:ph type="subTitle" idx="1"/>
          </p:nvPr>
        </p:nvSpPr>
        <p:spPr>
          <a:xfrm>
            <a:off x="323850" y="333375"/>
            <a:ext cx="3455988" cy="4191000"/>
          </a:xfrm>
        </p:spPr>
        <p:txBody>
          <a:bodyPr/>
          <a:lstStyle/>
          <a:p>
            <a:pPr algn="l">
              <a:buFontTx/>
              <a:buChar char="•"/>
            </a:pPr>
            <a:r>
              <a:rPr lang="en-US" sz="2400">
                <a:cs typeface="Times New Roman" pitchFamily="18" charset="0"/>
              </a:rPr>
              <a:t> It is this final orientation and folding that dictate the usefulness of a protein as a catalyst (enzyme) or its structural integrity in the cell. Destruction of the folded structure by chemicals or environmental conditions is called </a:t>
            </a:r>
            <a:r>
              <a:rPr lang="en-US" sz="2400" b="1">
                <a:cs typeface="Times New Roman" pitchFamily="18" charset="0"/>
              </a:rPr>
              <a:t>denaturation</a:t>
            </a:r>
            <a:r>
              <a:rPr lang="en-US" sz="2400">
                <a:cs typeface="Times New Roman" pitchFamily="18" charset="0"/>
              </a:rPr>
              <a:t>.</a:t>
            </a:r>
          </a:p>
        </p:txBody>
      </p:sp>
      <p:pic>
        <p:nvPicPr>
          <p:cNvPr id="7372803" name="Picture 3" descr="03_F19"/>
          <p:cNvPicPr>
            <a:picLocks noChangeAspect="1" noChangeArrowheads="1"/>
          </p:cNvPicPr>
          <p:nvPr/>
        </p:nvPicPr>
        <p:blipFill>
          <a:blip r:embed="rId2" cstate="print"/>
          <a:srcRect/>
          <a:stretch>
            <a:fillRect/>
          </a:stretch>
        </p:blipFill>
        <p:spPr bwMode="auto">
          <a:xfrm>
            <a:off x="4427538" y="188913"/>
            <a:ext cx="4424362" cy="6399212"/>
          </a:xfrm>
          <a:prstGeom prst="rect">
            <a:avLst/>
          </a:prstGeom>
          <a:noFill/>
          <a:ln w="9525">
            <a:noFill/>
            <a:miter lim="800000"/>
            <a:headEnd/>
            <a:tailEnd/>
          </a:ln>
          <a:effectLst/>
        </p:spPr>
      </p:pic>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826" name="Rectangle 2"/>
          <p:cNvSpPr>
            <a:spLocks noGrp="1" noChangeArrowheads="1"/>
          </p:cNvSpPr>
          <p:nvPr>
            <p:ph type="title"/>
          </p:nvPr>
        </p:nvSpPr>
        <p:spPr/>
        <p:txBody>
          <a:bodyPr/>
          <a:lstStyle/>
          <a:p>
            <a:r>
              <a:rPr lang="en-GB"/>
              <a:t>Forward from this</a:t>
            </a:r>
          </a:p>
        </p:txBody>
      </p:sp>
      <p:sp>
        <p:nvSpPr>
          <p:cNvPr id="7373827" name="Rectangle 3"/>
          <p:cNvSpPr>
            <a:spLocks noGrp="1" noChangeArrowheads="1"/>
          </p:cNvSpPr>
          <p:nvPr>
            <p:ph type="body" idx="1"/>
          </p:nvPr>
        </p:nvSpPr>
        <p:spPr/>
        <p:txBody>
          <a:bodyPr/>
          <a:lstStyle/>
          <a:p>
            <a:r>
              <a:rPr lang="en-GB" sz="2800"/>
              <a:t>The chemistry of life makes us understand the </a:t>
            </a:r>
            <a:r>
              <a:rPr lang="en-GB" sz="2800" b="1"/>
              <a:t>structural relationships</a:t>
            </a:r>
            <a:r>
              <a:rPr lang="en-GB" sz="2800"/>
              <a:t> of cells.</a:t>
            </a:r>
          </a:p>
          <a:p>
            <a:r>
              <a:rPr lang="en-GB" sz="2800"/>
              <a:t>It also makes us understand the </a:t>
            </a:r>
            <a:r>
              <a:rPr lang="en-GB" sz="2800" b="1"/>
              <a:t>metabolism</a:t>
            </a:r>
            <a:r>
              <a:rPr lang="en-GB" sz="2800"/>
              <a:t> of functional cellular machines through </a:t>
            </a:r>
            <a:r>
              <a:rPr lang="en-GB" sz="2800" u="sng"/>
              <a:t>energy generation</a:t>
            </a:r>
            <a:r>
              <a:rPr lang="en-GB" sz="2800"/>
              <a:t> (catabolism), </a:t>
            </a:r>
            <a:r>
              <a:rPr lang="en-GB" sz="2800" u="sng"/>
              <a:t>biosynthesis</a:t>
            </a:r>
            <a:r>
              <a:rPr lang="en-GB" sz="2800"/>
              <a:t> (anabolism) and </a:t>
            </a:r>
            <a:r>
              <a:rPr lang="en-GB" sz="2800" u="sng"/>
              <a:t>information decoding</a:t>
            </a:r>
            <a:r>
              <a:rPr lang="en-GB" sz="2800"/>
              <a:t>.</a:t>
            </a:r>
          </a:p>
          <a:p>
            <a:r>
              <a:rPr lang="en-GB" sz="2800"/>
              <a:t>The cooperation of these three processes results in </a:t>
            </a:r>
            <a:r>
              <a:rPr lang="en-GB" sz="2800" b="1"/>
              <a:t>cellular growth</a:t>
            </a:r>
            <a:r>
              <a:rPr lang="en-GB" sz="2800"/>
              <a:t> which is the fundamental mechanism in environmental biotechnology.</a:t>
            </a: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255042" name="Picture 2" descr="figure 1-6 part 2"/>
          <p:cNvPicPr>
            <a:picLocks noChangeAspect="1" noChangeArrowheads="1"/>
          </p:cNvPicPr>
          <p:nvPr/>
        </p:nvPicPr>
        <p:blipFill>
          <a:blip r:embed="rId3" cstate="print"/>
          <a:srcRect/>
          <a:stretch>
            <a:fillRect/>
          </a:stretch>
        </p:blipFill>
        <p:spPr bwMode="auto">
          <a:xfrm>
            <a:off x="4932363" y="1412875"/>
            <a:ext cx="4019550" cy="5040313"/>
          </a:xfrm>
          <a:prstGeom prst="rect">
            <a:avLst/>
          </a:prstGeom>
          <a:noFill/>
        </p:spPr>
      </p:pic>
      <p:sp>
        <p:nvSpPr>
          <p:cNvPr id="7255043" name="Rectangle 3"/>
          <p:cNvSpPr>
            <a:spLocks noChangeArrowheads="1"/>
          </p:cNvSpPr>
          <p:nvPr/>
        </p:nvSpPr>
        <p:spPr bwMode="auto">
          <a:xfrm>
            <a:off x="250825" y="1323975"/>
            <a:ext cx="4608513" cy="5534025"/>
          </a:xfrm>
          <a:prstGeom prst="rect">
            <a:avLst/>
          </a:prstGeom>
          <a:noFill/>
          <a:ln w="9525">
            <a:noFill/>
            <a:miter lim="800000"/>
            <a:headEnd/>
            <a:tailEnd/>
          </a:ln>
          <a:effectLst/>
        </p:spPr>
        <p:txBody>
          <a:bodyPr/>
          <a:lstStyle/>
          <a:p>
            <a:pPr>
              <a:spcBef>
                <a:spcPct val="20000"/>
              </a:spcBef>
              <a:spcAft>
                <a:spcPct val="30000"/>
              </a:spcAft>
              <a:buFontTx/>
              <a:buChar char="•"/>
            </a:pPr>
            <a:r>
              <a:rPr lang="en-US" sz="2000">
                <a:latin typeface="Arial Unicode MS" pitchFamily="34" charset="-128"/>
                <a:cs typeface="Times New Roman" pitchFamily="18" charset="0"/>
              </a:rPr>
              <a:t> Microorganisms are important in </a:t>
            </a:r>
            <a:r>
              <a:rPr lang="en-US" sz="2000" u="sng">
                <a:latin typeface="Arial Unicode MS" pitchFamily="34" charset="-128"/>
                <a:cs typeface="Times New Roman" pitchFamily="18" charset="0"/>
              </a:rPr>
              <a:t>energy production</a:t>
            </a:r>
            <a:r>
              <a:rPr lang="en-US" sz="2000">
                <a:latin typeface="Arial Unicode MS" pitchFamily="34" charset="-128"/>
                <a:cs typeface="Times New Roman" pitchFamily="18" charset="0"/>
              </a:rPr>
              <a:t>, including the production of methane (natural gas), energy stored in organisms (biomass), and ethanol.</a:t>
            </a:r>
          </a:p>
          <a:p>
            <a:pPr>
              <a:spcBef>
                <a:spcPct val="20000"/>
              </a:spcBef>
              <a:spcAft>
                <a:spcPct val="30000"/>
              </a:spcAft>
              <a:buFontTx/>
              <a:buChar char="•"/>
            </a:pPr>
            <a:r>
              <a:rPr lang="en-US" sz="2000">
                <a:latin typeface="Arial Unicode MS" pitchFamily="34" charset="-128"/>
                <a:cs typeface="Times New Roman" pitchFamily="18" charset="0"/>
              </a:rPr>
              <a:t> Various microorganisms can be used to consume spilled oils, solvents, pesticides, and other environmentally toxic pollutants (</a:t>
            </a:r>
            <a:r>
              <a:rPr lang="en-US" sz="2000" u="sng">
                <a:latin typeface="Arial Unicode MS" pitchFamily="34" charset="-128"/>
                <a:cs typeface="Times New Roman" pitchFamily="18" charset="0"/>
              </a:rPr>
              <a:t>Bioremediation</a:t>
            </a:r>
            <a:r>
              <a:rPr lang="en-US" sz="2000">
                <a:latin typeface="Arial Unicode MS" pitchFamily="34" charset="-128"/>
                <a:cs typeface="Times New Roman" pitchFamily="18" charset="0"/>
              </a:rPr>
              <a:t>).</a:t>
            </a:r>
          </a:p>
          <a:p>
            <a:pPr>
              <a:spcBef>
                <a:spcPct val="20000"/>
              </a:spcBef>
              <a:spcAft>
                <a:spcPct val="30000"/>
              </a:spcAft>
              <a:buFontTx/>
              <a:buChar char="•"/>
            </a:pPr>
            <a:r>
              <a:rPr lang="en-US" sz="2000">
                <a:latin typeface="Arial Unicode MS" pitchFamily="34" charset="-128"/>
                <a:cs typeface="Times New Roman" pitchFamily="18" charset="0"/>
              </a:rPr>
              <a:t> Microbial activity may be used to </a:t>
            </a:r>
            <a:r>
              <a:rPr lang="en-US" sz="2000" u="sng">
                <a:latin typeface="Arial Unicode MS" pitchFamily="34" charset="-128"/>
                <a:cs typeface="Times New Roman" pitchFamily="18" charset="0"/>
              </a:rPr>
              <a:t>enhance recovery</a:t>
            </a:r>
            <a:r>
              <a:rPr lang="en-US" sz="2000">
                <a:latin typeface="Arial Unicode MS" pitchFamily="34" charset="-128"/>
                <a:cs typeface="Times New Roman" pitchFamily="18" charset="0"/>
              </a:rPr>
              <a:t> of material resources (e.g. minerals, hydrocarbons, etc.).</a:t>
            </a:r>
          </a:p>
          <a:p>
            <a:pPr>
              <a:spcBef>
                <a:spcPct val="20000"/>
              </a:spcBef>
              <a:spcAft>
                <a:spcPct val="30000"/>
              </a:spcAft>
              <a:buFontTx/>
              <a:buChar char="•"/>
            </a:pPr>
            <a:r>
              <a:rPr lang="en-US" sz="2000">
                <a:latin typeface="Arial Unicode MS" pitchFamily="34" charset="-128"/>
                <a:cs typeface="Times New Roman" pitchFamily="18" charset="0"/>
              </a:rPr>
              <a:t> Microorgansism are the active catalysts in solid waste, water and wastewater </a:t>
            </a:r>
            <a:r>
              <a:rPr lang="en-US" sz="2000" u="sng">
                <a:latin typeface="Arial Unicode MS" pitchFamily="34" charset="-128"/>
                <a:cs typeface="Times New Roman" pitchFamily="18" charset="0"/>
              </a:rPr>
              <a:t>treatment systems.</a:t>
            </a:r>
          </a:p>
        </p:txBody>
      </p:sp>
      <p:sp>
        <p:nvSpPr>
          <p:cNvPr id="7255044" name="Rectangle 4"/>
          <p:cNvSpPr>
            <a:spLocks noGrp="1" noChangeArrowheads="1"/>
          </p:cNvSpPr>
          <p:nvPr>
            <p:ph type="title"/>
          </p:nvPr>
        </p:nvSpPr>
        <p:spPr>
          <a:xfrm>
            <a:off x="685800" y="333375"/>
            <a:ext cx="7772400" cy="358775"/>
          </a:xfrm>
        </p:spPr>
        <p:txBody>
          <a:bodyPr/>
          <a:lstStyle/>
          <a:p>
            <a:r>
              <a:rPr lang="en-GB" sz="3600"/>
              <a:t>Environmental Biotechnology</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81314" name="Rectangle 2"/>
          <p:cNvSpPr>
            <a:spLocks noGrp="1" noChangeArrowheads="1"/>
          </p:cNvSpPr>
          <p:nvPr>
            <p:ph type="ctrTitle"/>
          </p:nvPr>
        </p:nvSpPr>
        <p:spPr>
          <a:xfrm>
            <a:off x="304800" y="457200"/>
            <a:ext cx="8458200" cy="450850"/>
          </a:xfrm>
        </p:spPr>
        <p:txBody>
          <a:bodyPr/>
          <a:lstStyle/>
          <a:p>
            <a:r>
              <a:rPr lang="en-US" sz="4000" b="1">
                <a:cs typeface="Times New Roman" pitchFamily="18" charset="0"/>
              </a:rPr>
              <a:t>The Cell: the fundamental unit of life</a:t>
            </a:r>
          </a:p>
        </p:txBody>
      </p:sp>
      <p:pic>
        <p:nvPicPr>
          <p:cNvPr id="7181316" name="Picture 4" descr="figure 1-2"/>
          <p:cNvPicPr>
            <a:picLocks noChangeAspect="1" noChangeArrowheads="1"/>
          </p:cNvPicPr>
          <p:nvPr/>
        </p:nvPicPr>
        <p:blipFill>
          <a:blip r:embed="rId2" cstate="print"/>
          <a:srcRect/>
          <a:stretch>
            <a:fillRect/>
          </a:stretch>
        </p:blipFill>
        <p:spPr bwMode="auto">
          <a:xfrm>
            <a:off x="2568575" y="1228725"/>
            <a:ext cx="6540500" cy="5400675"/>
          </a:xfrm>
          <a:prstGeom prst="rect">
            <a:avLst/>
          </a:prstGeom>
          <a:noFill/>
        </p:spPr>
      </p:pic>
      <p:sp>
        <p:nvSpPr>
          <p:cNvPr id="7181318" name="Text Box 6"/>
          <p:cNvSpPr txBox="1">
            <a:spLocks noChangeArrowheads="1"/>
          </p:cNvSpPr>
          <p:nvPr/>
        </p:nvSpPr>
        <p:spPr bwMode="auto">
          <a:xfrm>
            <a:off x="323850" y="2205038"/>
            <a:ext cx="1587500" cy="822325"/>
          </a:xfrm>
          <a:prstGeom prst="rect">
            <a:avLst/>
          </a:prstGeom>
          <a:noFill/>
          <a:ln w="9525">
            <a:noFill/>
            <a:miter lim="800000"/>
            <a:headEnd/>
            <a:tailEnd/>
          </a:ln>
          <a:effectLst/>
        </p:spPr>
        <p:txBody>
          <a:bodyPr wrap="none">
            <a:spAutoFit/>
          </a:bodyPr>
          <a:lstStyle/>
          <a:p>
            <a:r>
              <a:rPr lang="en-GB"/>
              <a:t>Light </a:t>
            </a:r>
          </a:p>
          <a:p>
            <a:r>
              <a:rPr lang="en-GB"/>
              <a:t>microscope</a:t>
            </a:r>
          </a:p>
        </p:txBody>
      </p:sp>
      <p:sp>
        <p:nvSpPr>
          <p:cNvPr id="7181319" name="Text Box 7"/>
          <p:cNvSpPr txBox="1">
            <a:spLocks noChangeArrowheads="1"/>
          </p:cNvSpPr>
          <p:nvPr/>
        </p:nvSpPr>
        <p:spPr bwMode="auto">
          <a:xfrm>
            <a:off x="323850" y="5157788"/>
            <a:ext cx="2089150" cy="822325"/>
          </a:xfrm>
          <a:prstGeom prst="rect">
            <a:avLst/>
          </a:prstGeom>
          <a:noFill/>
          <a:ln w="9525">
            <a:noFill/>
            <a:miter lim="800000"/>
            <a:headEnd/>
            <a:tailEnd/>
          </a:ln>
          <a:effectLst/>
        </p:spPr>
        <p:txBody>
          <a:bodyPr>
            <a:spAutoFit/>
          </a:bodyPr>
          <a:lstStyle/>
          <a:p>
            <a:r>
              <a:rPr lang="en-GB"/>
              <a:t>Electron microscope</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232514" name="Picture 2" descr="figure 1-2b"/>
          <p:cNvPicPr>
            <a:picLocks noChangeAspect="1" noChangeArrowheads="1"/>
          </p:cNvPicPr>
          <p:nvPr/>
        </p:nvPicPr>
        <p:blipFill>
          <a:blip r:embed="rId3" cstate="print"/>
          <a:srcRect/>
          <a:stretch>
            <a:fillRect/>
          </a:stretch>
        </p:blipFill>
        <p:spPr bwMode="auto">
          <a:xfrm>
            <a:off x="250825" y="4508500"/>
            <a:ext cx="8535988" cy="2089150"/>
          </a:xfrm>
          <a:prstGeom prst="rect">
            <a:avLst/>
          </a:prstGeom>
          <a:noFill/>
        </p:spPr>
      </p:pic>
      <p:sp>
        <p:nvSpPr>
          <p:cNvPr id="7232515" name="Rectangle 3"/>
          <p:cNvSpPr>
            <a:spLocks noChangeArrowheads="1"/>
          </p:cNvSpPr>
          <p:nvPr/>
        </p:nvSpPr>
        <p:spPr bwMode="auto">
          <a:xfrm>
            <a:off x="468313" y="333375"/>
            <a:ext cx="8351837" cy="3240088"/>
          </a:xfrm>
          <a:prstGeom prst="rect">
            <a:avLst/>
          </a:prstGeom>
          <a:noFill/>
          <a:ln w="9525">
            <a:noFill/>
            <a:miter lim="800000"/>
            <a:headEnd/>
            <a:tailEnd/>
          </a:ln>
          <a:effectLst/>
        </p:spPr>
        <p:txBody>
          <a:bodyPr/>
          <a:lstStyle/>
          <a:p>
            <a:pPr>
              <a:spcBef>
                <a:spcPct val="20000"/>
              </a:spcBef>
              <a:buFontTx/>
              <a:buChar char="•"/>
            </a:pPr>
            <a:r>
              <a:rPr lang="en-US" sz="2800">
                <a:cs typeface="Times New Roman" pitchFamily="18" charset="0"/>
              </a:rPr>
              <a:t> The cell has a barrier, the </a:t>
            </a:r>
            <a:r>
              <a:rPr lang="en-US" sz="2800" u="sng">
                <a:cs typeface="Times New Roman" pitchFamily="18" charset="0"/>
              </a:rPr>
              <a:t>cytoplasmic membrane</a:t>
            </a:r>
            <a:r>
              <a:rPr lang="en-US" sz="2800">
                <a:cs typeface="Times New Roman" pitchFamily="18" charset="0"/>
              </a:rPr>
              <a:t>, that separates the inside of the cell from the environment. Other cell features include the </a:t>
            </a:r>
            <a:r>
              <a:rPr lang="en-US" sz="2800" u="sng">
                <a:cs typeface="Times New Roman" pitchFamily="18" charset="0"/>
              </a:rPr>
              <a:t>nucleus</a:t>
            </a:r>
            <a:r>
              <a:rPr lang="en-US" sz="2800">
                <a:cs typeface="Times New Roman" pitchFamily="18" charset="0"/>
              </a:rPr>
              <a:t> or </a:t>
            </a:r>
            <a:r>
              <a:rPr lang="en-US" sz="2800" u="sng">
                <a:cs typeface="Times New Roman" pitchFamily="18" charset="0"/>
              </a:rPr>
              <a:t>nucleoid</a:t>
            </a:r>
            <a:r>
              <a:rPr lang="en-US" sz="2800">
                <a:cs typeface="Times New Roman" pitchFamily="18" charset="0"/>
              </a:rPr>
              <a:t> and the </a:t>
            </a:r>
            <a:r>
              <a:rPr lang="en-US" sz="2800" u="sng">
                <a:cs typeface="Times New Roman" pitchFamily="18" charset="0"/>
              </a:rPr>
              <a:t>cytoplasm</a:t>
            </a:r>
            <a:r>
              <a:rPr lang="en-US" sz="2800">
                <a:cs typeface="Times New Roman" pitchFamily="18" charset="0"/>
              </a:rPr>
              <a:t>.</a:t>
            </a:r>
          </a:p>
          <a:p>
            <a:pPr>
              <a:spcBef>
                <a:spcPct val="20000"/>
              </a:spcBef>
              <a:buFontTx/>
              <a:buChar char="•"/>
            </a:pPr>
            <a:r>
              <a:rPr lang="en-US" sz="2800">
                <a:cs typeface="Times New Roman" pitchFamily="18" charset="0"/>
              </a:rPr>
              <a:t> All cell constituents are built from four classes of cellular </a:t>
            </a:r>
            <a:r>
              <a:rPr lang="en-US" sz="2800" u="sng">
                <a:cs typeface="Times New Roman" pitchFamily="18" charset="0"/>
              </a:rPr>
              <a:t>macromolecules</a:t>
            </a:r>
            <a:r>
              <a:rPr lang="en-US" sz="2800">
                <a:cs typeface="Times New Roman" pitchFamily="18" charset="0"/>
              </a:rPr>
              <a:t>: proteins, nucleic acids, lipids, and polysaccharides. </a:t>
            </a:r>
          </a:p>
          <a:p>
            <a:pPr>
              <a:spcBef>
                <a:spcPct val="20000"/>
              </a:spcBef>
              <a:buFontTx/>
              <a:buChar char="•"/>
            </a:pPr>
            <a:endParaRPr lang="en-US" sz="2800">
              <a:cs typeface="Times New Roman" pitchFamily="18" charset="0"/>
            </a:endParaRPr>
          </a:p>
          <a:p>
            <a:pPr>
              <a:spcBef>
                <a:spcPct val="20000"/>
              </a:spcBef>
              <a:buFontTx/>
              <a:buChar char="•"/>
            </a:pPr>
            <a:endParaRPr lang="en-US" sz="2800">
              <a:cs typeface="Times New Roman" pitchFamily="18" charset="0"/>
            </a:endParaRPr>
          </a:p>
        </p:txBody>
      </p:sp>
      <p:sp>
        <p:nvSpPr>
          <p:cNvPr id="7232516" name="Text Box 4"/>
          <p:cNvSpPr txBox="1">
            <a:spLocks noChangeArrowheads="1"/>
          </p:cNvSpPr>
          <p:nvPr/>
        </p:nvSpPr>
        <p:spPr bwMode="auto">
          <a:xfrm>
            <a:off x="395288" y="4149725"/>
            <a:ext cx="1435100" cy="457200"/>
          </a:xfrm>
          <a:prstGeom prst="rect">
            <a:avLst/>
          </a:prstGeom>
          <a:noFill/>
          <a:ln w="9525">
            <a:noFill/>
            <a:miter lim="800000"/>
            <a:headEnd/>
            <a:tailEnd/>
          </a:ln>
          <a:effectLst/>
        </p:spPr>
        <p:txBody>
          <a:bodyPr wrap="none">
            <a:spAutoFit/>
          </a:bodyPr>
          <a:lstStyle/>
          <a:p>
            <a:r>
              <a:rPr lang="en-US" u="sng"/>
              <a:t>cytoplasm</a:t>
            </a:r>
            <a:endParaRPr lang="en-GB" u="sng"/>
          </a:p>
        </p:txBody>
      </p:sp>
      <p:sp>
        <p:nvSpPr>
          <p:cNvPr id="7232517" name="Rectangle 5"/>
          <p:cNvSpPr>
            <a:spLocks noChangeArrowheads="1"/>
          </p:cNvSpPr>
          <p:nvPr/>
        </p:nvSpPr>
        <p:spPr bwMode="auto">
          <a:xfrm>
            <a:off x="3492500" y="4267200"/>
            <a:ext cx="1231900" cy="457200"/>
          </a:xfrm>
          <a:prstGeom prst="rect">
            <a:avLst/>
          </a:prstGeom>
          <a:noFill/>
          <a:ln w="9525">
            <a:noFill/>
            <a:miter lim="800000"/>
            <a:headEnd/>
            <a:tailEnd/>
          </a:ln>
          <a:effectLst/>
        </p:spPr>
        <p:txBody>
          <a:bodyPr wrap="none">
            <a:spAutoFit/>
          </a:bodyPr>
          <a:lstStyle/>
          <a:p>
            <a:r>
              <a:rPr lang="en-US" u="sng"/>
              <a:t>nucleoid</a:t>
            </a:r>
            <a:endParaRPr lang="en-GB" u="sng"/>
          </a:p>
        </p:txBody>
      </p:sp>
      <p:sp>
        <p:nvSpPr>
          <p:cNvPr id="7232518" name="Rectangle 6"/>
          <p:cNvSpPr>
            <a:spLocks noChangeArrowheads="1"/>
          </p:cNvSpPr>
          <p:nvPr/>
        </p:nvSpPr>
        <p:spPr bwMode="auto">
          <a:xfrm>
            <a:off x="5580063" y="3573463"/>
            <a:ext cx="3014662" cy="457200"/>
          </a:xfrm>
          <a:prstGeom prst="rect">
            <a:avLst/>
          </a:prstGeom>
          <a:noFill/>
          <a:ln w="9525">
            <a:noFill/>
            <a:miter lim="800000"/>
            <a:headEnd/>
            <a:tailEnd/>
          </a:ln>
          <a:effectLst/>
        </p:spPr>
        <p:txBody>
          <a:bodyPr wrap="none">
            <a:spAutoFit/>
          </a:bodyPr>
          <a:lstStyle/>
          <a:p>
            <a:r>
              <a:rPr lang="en-US" u="sng"/>
              <a:t>cytoplasmic membrane</a:t>
            </a:r>
            <a:endParaRPr lang="en-GB" u="sng"/>
          </a:p>
        </p:txBody>
      </p:sp>
      <p:sp>
        <p:nvSpPr>
          <p:cNvPr id="7232519" name="Line 7"/>
          <p:cNvSpPr>
            <a:spLocks noChangeShapeType="1"/>
          </p:cNvSpPr>
          <p:nvPr/>
        </p:nvSpPr>
        <p:spPr bwMode="auto">
          <a:xfrm>
            <a:off x="7092950" y="3933825"/>
            <a:ext cx="0" cy="1008063"/>
          </a:xfrm>
          <a:prstGeom prst="line">
            <a:avLst/>
          </a:prstGeom>
          <a:noFill/>
          <a:ln w="9525">
            <a:solidFill>
              <a:schemeClr val="tx1"/>
            </a:solidFill>
            <a:round/>
            <a:headEnd/>
            <a:tailEnd type="triangle" w="lg" len="lg"/>
          </a:ln>
          <a:effectLst/>
        </p:spPr>
        <p:txBody>
          <a:bodyPr/>
          <a:lstStyle/>
          <a:p>
            <a:endParaRPr lang="nb-NO"/>
          </a:p>
        </p:txBody>
      </p:sp>
      <p:sp>
        <p:nvSpPr>
          <p:cNvPr id="7232520" name="Line 8"/>
          <p:cNvSpPr>
            <a:spLocks noChangeShapeType="1"/>
          </p:cNvSpPr>
          <p:nvPr/>
        </p:nvSpPr>
        <p:spPr bwMode="auto">
          <a:xfrm>
            <a:off x="4067175" y="4652963"/>
            <a:ext cx="1584325" cy="936625"/>
          </a:xfrm>
          <a:prstGeom prst="line">
            <a:avLst/>
          </a:prstGeom>
          <a:noFill/>
          <a:ln w="9525">
            <a:solidFill>
              <a:schemeClr val="tx1"/>
            </a:solidFill>
            <a:round/>
            <a:headEnd/>
            <a:tailEnd type="triangle" w="lg" len="lg"/>
          </a:ln>
          <a:effectLst/>
        </p:spPr>
        <p:txBody>
          <a:bodyPr/>
          <a:lstStyle/>
          <a:p>
            <a:endParaRPr lang="nb-NO"/>
          </a:p>
        </p:txBody>
      </p:sp>
      <p:sp>
        <p:nvSpPr>
          <p:cNvPr id="7232521" name="Line 9"/>
          <p:cNvSpPr>
            <a:spLocks noChangeShapeType="1"/>
          </p:cNvSpPr>
          <p:nvPr/>
        </p:nvSpPr>
        <p:spPr bwMode="auto">
          <a:xfrm flipH="1">
            <a:off x="2771775" y="4652963"/>
            <a:ext cx="1296988" cy="720725"/>
          </a:xfrm>
          <a:prstGeom prst="line">
            <a:avLst/>
          </a:prstGeom>
          <a:noFill/>
          <a:ln w="9525">
            <a:solidFill>
              <a:schemeClr val="tx1"/>
            </a:solidFill>
            <a:round/>
            <a:headEnd/>
            <a:tailEnd type="triangle" w="lg" len="lg"/>
          </a:ln>
          <a:effectLst/>
        </p:spPr>
        <p:txBody>
          <a:bodyPr/>
          <a:lstStyle/>
          <a:p>
            <a:endParaRPr lang="nb-NO"/>
          </a:p>
        </p:txBody>
      </p:sp>
      <p:sp>
        <p:nvSpPr>
          <p:cNvPr id="7232522" name="Line 10"/>
          <p:cNvSpPr>
            <a:spLocks noChangeShapeType="1"/>
          </p:cNvSpPr>
          <p:nvPr/>
        </p:nvSpPr>
        <p:spPr bwMode="auto">
          <a:xfrm>
            <a:off x="1042988" y="4508500"/>
            <a:ext cx="0" cy="1008063"/>
          </a:xfrm>
          <a:prstGeom prst="line">
            <a:avLst/>
          </a:prstGeom>
          <a:noFill/>
          <a:ln w="9525">
            <a:solidFill>
              <a:schemeClr val="tx1"/>
            </a:solidFill>
            <a:round/>
            <a:headEnd/>
            <a:tailEnd type="triangle" w="lg" len="lg"/>
          </a:ln>
          <a:effectLst/>
        </p:spPr>
        <p:txBody>
          <a:bodyPr/>
          <a:lstStyle/>
          <a:p>
            <a:endParaRPr lang="nb-NO"/>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83362" name="Rectangle 2"/>
          <p:cNvSpPr>
            <a:spLocks noGrp="1" noChangeArrowheads="1"/>
          </p:cNvSpPr>
          <p:nvPr>
            <p:ph type="ctrTitle"/>
          </p:nvPr>
        </p:nvSpPr>
        <p:spPr>
          <a:xfrm>
            <a:off x="685800" y="188913"/>
            <a:ext cx="7772400" cy="647700"/>
          </a:xfrm>
        </p:spPr>
        <p:txBody>
          <a:bodyPr/>
          <a:lstStyle/>
          <a:p>
            <a:r>
              <a:rPr lang="en-GB" sz="4000">
                <a:solidFill>
                  <a:schemeClr val="tx1"/>
                </a:solidFill>
              </a:rPr>
              <a:t>What is meant by LIFE?</a:t>
            </a:r>
          </a:p>
        </p:txBody>
      </p:sp>
      <p:sp>
        <p:nvSpPr>
          <p:cNvPr id="7183363" name="Rectangle 3"/>
          <p:cNvSpPr>
            <a:spLocks noGrp="1" noChangeArrowheads="1"/>
          </p:cNvSpPr>
          <p:nvPr>
            <p:ph type="subTitle" idx="1"/>
          </p:nvPr>
        </p:nvSpPr>
        <p:spPr>
          <a:xfrm>
            <a:off x="323850" y="1052513"/>
            <a:ext cx="8569325" cy="1296987"/>
          </a:xfrm>
        </p:spPr>
        <p:txBody>
          <a:bodyPr/>
          <a:lstStyle/>
          <a:p>
            <a:pPr algn="l"/>
            <a:r>
              <a:rPr lang="en-US" sz="2400">
                <a:cs typeface="Times New Roman" pitchFamily="18" charset="0"/>
              </a:rPr>
              <a:t>Six features associated with living organisms are metabolism, reproduction, differentiation, communication, movement, and evolution. Understanding life means understanding these features</a:t>
            </a:r>
          </a:p>
        </p:txBody>
      </p:sp>
      <p:pic>
        <p:nvPicPr>
          <p:cNvPr id="7183364" name="Picture 4" descr="figure 1-3"/>
          <p:cNvPicPr>
            <a:picLocks noChangeAspect="1" noChangeArrowheads="1"/>
          </p:cNvPicPr>
          <p:nvPr/>
        </p:nvPicPr>
        <p:blipFill>
          <a:blip r:embed="rId2" cstate="print"/>
          <a:srcRect/>
          <a:stretch>
            <a:fillRect/>
          </a:stretch>
        </p:blipFill>
        <p:spPr bwMode="auto">
          <a:xfrm>
            <a:off x="1166813" y="2420938"/>
            <a:ext cx="7077075" cy="4621212"/>
          </a:xfrm>
          <a:prstGeom prst="rect">
            <a:avLst/>
          </a:prstGeom>
          <a:noFill/>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Default Design">
  <a:themeElements>
    <a:clrScheme name="Default Desig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Default Design">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tema">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tema">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20929</TotalTime>
  <Words>2817</Words>
  <Application>Microsoft Office PowerPoint</Application>
  <PresentationFormat>Skjermfremvisning (4:3)</PresentationFormat>
  <Paragraphs>260</Paragraphs>
  <Slides>56</Slides>
  <Notes>20</Notes>
  <HiddenSlides>0</HiddenSlides>
  <MMClips>0</MMClips>
  <ScaleCrop>false</ScaleCrop>
  <HeadingPairs>
    <vt:vector size="6" baseType="variant">
      <vt:variant>
        <vt:lpstr>Brukte skrifter</vt:lpstr>
      </vt:variant>
      <vt:variant>
        <vt:i4>9</vt:i4>
      </vt:variant>
      <vt:variant>
        <vt:lpstr>Tema</vt:lpstr>
      </vt:variant>
      <vt:variant>
        <vt:i4>1</vt:i4>
      </vt:variant>
      <vt:variant>
        <vt:lpstr>Lysbildetitler</vt:lpstr>
      </vt:variant>
      <vt:variant>
        <vt:i4>56</vt:i4>
      </vt:variant>
    </vt:vector>
  </HeadingPairs>
  <TitlesOfParts>
    <vt:vector size="66" baseType="lpstr">
      <vt:lpstr>Times New Roman</vt:lpstr>
      <vt:lpstr>Georgia</vt:lpstr>
      <vt:lpstr>Century Gothic</vt:lpstr>
      <vt:lpstr>Symbol</vt:lpstr>
      <vt:lpstr>Times</vt:lpstr>
      <vt:lpstr>Verdana</vt:lpstr>
      <vt:lpstr>Arial</vt:lpstr>
      <vt:lpstr>Arial Unicode MS</vt:lpstr>
      <vt:lpstr>Wingdings</vt:lpstr>
      <vt:lpstr>Default Design</vt:lpstr>
      <vt:lpstr>BROCK BIOLOGY OF MICROORGANISMS 13. EDITION  MICHAEL T. MADIGAN         JOHN M. MARTINKO</vt:lpstr>
      <vt:lpstr>Microbiology</vt:lpstr>
      <vt:lpstr>Basic Biological Science  AND  an Applied Science </vt:lpstr>
      <vt:lpstr>History of Microbiology</vt:lpstr>
      <vt:lpstr>Microbiology diversifies</vt:lpstr>
      <vt:lpstr>Environmental Biotechnology</vt:lpstr>
      <vt:lpstr>The Cell: the fundamental unit of life</vt:lpstr>
      <vt:lpstr>Lysbilde 8</vt:lpstr>
      <vt:lpstr>What is meant by LIFE?</vt:lpstr>
      <vt:lpstr>Cell function and the environment</vt:lpstr>
      <vt:lpstr>Microorganisms and Their Natural Environments</vt:lpstr>
      <vt:lpstr>Lysbilde 12</vt:lpstr>
      <vt:lpstr>The Impact of Microorganisms on Humans</vt:lpstr>
      <vt:lpstr>Lysbilde 14</vt:lpstr>
      <vt:lpstr>Cell classes</vt:lpstr>
      <vt:lpstr>Lysbilde 16</vt:lpstr>
      <vt:lpstr>The Prokaryote (the Bacteria)</vt:lpstr>
      <vt:lpstr>The Eukaryote</vt:lpstr>
      <vt:lpstr>Ribosomes</vt:lpstr>
      <vt:lpstr>Arrangement of DNA in Microbial Cells</vt:lpstr>
      <vt:lpstr>DNA containing organelles</vt:lpstr>
      <vt:lpstr>Evolution</vt:lpstr>
      <vt:lpstr>The Tree of Life</vt:lpstr>
      <vt:lpstr>Lysbilde 24</vt:lpstr>
      <vt:lpstr>Microbial Diversity   Physiological and Phylogenetic Diversity of Microorganisms</vt:lpstr>
      <vt:lpstr>Metabolic classification</vt:lpstr>
      <vt:lpstr>Environmental Classification</vt:lpstr>
      <vt:lpstr>Prokaryotic Diversity</vt:lpstr>
      <vt:lpstr>The Bacteria</vt:lpstr>
      <vt:lpstr>Lysbilde 30</vt:lpstr>
      <vt:lpstr> There are two lineages of Archaea, the Euryarchaeota and the Crenarchaeota. </vt:lpstr>
      <vt:lpstr>Lysbilde 32</vt:lpstr>
      <vt:lpstr>Eukaryotic Microorganisms</vt:lpstr>
      <vt:lpstr>Lysbilde 34</vt:lpstr>
      <vt:lpstr>Lysbilde 35</vt:lpstr>
      <vt:lpstr>Why?</vt:lpstr>
      <vt:lpstr>Water; The solvent of Life</vt:lpstr>
      <vt:lpstr>Macromolecular composition</vt:lpstr>
      <vt:lpstr>Lysbilde 39</vt:lpstr>
      <vt:lpstr>Monosaccharides</vt:lpstr>
      <vt:lpstr>Polysaccharides</vt:lpstr>
      <vt:lpstr>Lipids</vt:lpstr>
      <vt:lpstr>Lysbilde 43</vt:lpstr>
      <vt:lpstr>Polynucleotides: DNA and RNA</vt:lpstr>
      <vt:lpstr>Lysbilde 45</vt:lpstr>
      <vt:lpstr>Lysbilde 46</vt:lpstr>
      <vt:lpstr>Lysbilde 47</vt:lpstr>
      <vt:lpstr>Lysbilde 48</vt:lpstr>
      <vt:lpstr>Amino Acids, the Peptide Bond and Proteins</vt:lpstr>
      <vt:lpstr>Common side groups</vt:lpstr>
      <vt:lpstr>Lysbilde 51</vt:lpstr>
      <vt:lpstr>Lysbilde 52</vt:lpstr>
      <vt:lpstr>Lysbilde 53</vt:lpstr>
      <vt:lpstr>Lysbilde 54</vt:lpstr>
      <vt:lpstr>Lysbilde 55</vt:lpstr>
      <vt:lpstr>Forward from this</vt:lpstr>
    </vt:vector>
  </TitlesOfParts>
  <Company>Pearson Education</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Freeman 1e: How we got there</dc:title>
  <dc:creator>Pearson Education</dc:creator>
  <cp:lastModifiedBy>Roald Kommedal</cp:lastModifiedBy>
  <cp:revision>1305</cp:revision>
  <dcterms:created xsi:type="dcterms:W3CDTF">2004-07-21T19:08:57Z</dcterms:created>
  <dcterms:modified xsi:type="dcterms:W3CDTF">2010-08-31T11:48:46Z</dcterms:modified>
</cp:coreProperties>
</file>