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260" r:id="rId5"/>
    <p:sldId id="257" r:id="rId6"/>
    <p:sldId id="280" r:id="rId7"/>
    <p:sldId id="281" r:id="rId8"/>
    <p:sldId id="282" r:id="rId9"/>
    <p:sldId id="261" r:id="rId10"/>
    <p:sldId id="262" r:id="rId11"/>
    <p:sldId id="263" r:id="rId12"/>
    <p:sldId id="264" r:id="rId13"/>
    <p:sldId id="265" r:id="rId14"/>
    <p:sldId id="283" r:id="rId15"/>
    <p:sldId id="266" r:id="rId16"/>
    <p:sldId id="267" r:id="rId17"/>
    <p:sldId id="268" r:id="rId18"/>
    <p:sldId id="278" r:id="rId19"/>
    <p:sldId id="279" r:id="rId20"/>
    <p:sldId id="269" r:id="rId21"/>
    <p:sldId id="284" r:id="rId22"/>
    <p:sldId id="273" r:id="rId23"/>
    <p:sldId id="271" r:id="rId24"/>
    <p:sldId id="272" r:id="rId25"/>
    <p:sldId id="274" r:id="rId26"/>
    <p:sldId id="286" r:id="rId27"/>
    <p:sldId id="287" r:id="rId28"/>
    <p:sldId id="285" r:id="rId29"/>
    <p:sldId id="289" r:id="rId30"/>
    <p:sldId id="277" r:id="rId31"/>
    <p:sldId id="288" r:id="rId32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4EB33-02D3-4627-B46C-57050122A219}" type="datetimeFigureOut">
              <a:rPr lang="en-US" smtClean="0"/>
              <a:pPr/>
              <a:t>9/21/2010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EE092-F617-44FD-9706-32157F3215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DNA – </a:t>
            </a:r>
            <a:r>
              <a:rPr lang="nb-NO" dirty="0" err="1" smtClean="0"/>
              <a:t>its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 hold </a:t>
            </a:r>
            <a:r>
              <a:rPr lang="nb-NO" dirty="0" err="1" smtClean="0"/>
              <a:t>biological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endParaRPr lang="nb-NO" dirty="0" smtClean="0"/>
          </a:p>
          <a:p>
            <a:r>
              <a:rPr lang="nb-NO" dirty="0" smtClean="0"/>
              <a:t>RNA – </a:t>
            </a:r>
            <a:r>
              <a:rPr lang="nb-NO" dirty="0" err="1" smtClean="0"/>
              <a:t>may</a:t>
            </a:r>
            <a:r>
              <a:rPr lang="nb-NO" dirty="0" smtClean="0"/>
              <a:t> </a:t>
            </a:r>
            <a:r>
              <a:rPr lang="nb-NO" dirty="0" err="1" smtClean="0"/>
              <a:t>act</a:t>
            </a:r>
            <a:r>
              <a:rPr lang="nb-NO" dirty="0" smtClean="0"/>
              <a:t> as an </a:t>
            </a:r>
            <a:r>
              <a:rPr lang="nb-NO" dirty="0" err="1" smtClean="0"/>
              <a:t>informational</a:t>
            </a:r>
            <a:r>
              <a:rPr lang="nb-NO" dirty="0" smtClean="0"/>
              <a:t> </a:t>
            </a:r>
            <a:r>
              <a:rPr lang="nb-NO" dirty="0" err="1" smtClean="0"/>
              <a:t>intermediate</a:t>
            </a:r>
            <a:r>
              <a:rPr lang="nb-NO" dirty="0" smtClean="0"/>
              <a:t>, </a:t>
            </a:r>
            <a:r>
              <a:rPr lang="nb-NO" dirty="0" err="1" smtClean="0"/>
              <a:t>structural</a:t>
            </a:r>
            <a:r>
              <a:rPr lang="nb-NO" dirty="0" smtClean="0"/>
              <a:t> </a:t>
            </a:r>
            <a:r>
              <a:rPr lang="nb-NO" dirty="0" err="1" smtClean="0"/>
              <a:t>component</a:t>
            </a:r>
            <a:r>
              <a:rPr lang="nb-NO" dirty="0" smtClean="0"/>
              <a:t>, or </a:t>
            </a:r>
            <a:r>
              <a:rPr lang="nb-NO" dirty="0" err="1" smtClean="0"/>
              <a:t>enzyme</a:t>
            </a:r>
            <a:r>
              <a:rPr lang="nb-NO" dirty="0" smtClean="0"/>
              <a:t>. It is used to </a:t>
            </a:r>
            <a:r>
              <a:rPr lang="nb-NO" dirty="0" err="1" smtClean="0"/>
              <a:t>manufacture</a:t>
            </a:r>
            <a:r>
              <a:rPr lang="nb-NO" dirty="0" smtClean="0"/>
              <a:t> proteins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RNA </a:t>
            </a:r>
            <a:r>
              <a:rPr lang="nb-NO" dirty="0" err="1" smtClean="0"/>
              <a:t>contains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sugar</a:t>
            </a:r>
            <a:r>
              <a:rPr lang="nb-NO" dirty="0" smtClean="0"/>
              <a:t> ribose </a:t>
            </a:r>
            <a:r>
              <a:rPr lang="nb-NO" dirty="0" err="1" smtClean="0"/>
              <a:t>instead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deoxyribose</a:t>
            </a:r>
            <a:r>
              <a:rPr lang="nb-NO" dirty="0" smtClean="0"/>
              <a:t>, </a:t>
            </a:r>
            <a:r>
              <a:rPr lang="nb-NO" dirty="0" err="1" smtClean="0"/>
              <a:t>uracil</a:t>
            </a:r>
            <a:r>
              <a:rPr lang="nb-NO" dirty="0" smtClean="0"/>
              <a:t> </a:t>
            </a:r>
            <a:r>
              <a:rPr lang="nb-NO" dirty="0" err="1" smtClean="0"/>
              <a:t>instead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thymine</a:t>
            </a:r>
            <a:r>
              <a:rPr lang="nb-NO" dirty="0" smtClean="0"/>
              <a:t> and </a:t>
            </a:r>
            <a:r>
              <a:rPr lang="nb-NO" dirty="0" err="1" smtClean="0"/>
              <a:t>except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some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viruses</a:t>
            </a:r>
            <a:r>
              <a:rPr lang="nb-NO" baseline="0" dirty="0" smtClean="0"/>
              <a:t> it is single </a:t>
            </a:r>
            <a:r>
              <a:rPr lang="nb-NO" baseline="0" dirty="0" err="1" smtClean="0"/>
              <a:t>stranded</a:t>
            </a:r>
            <a:r>
              <a:rPr lang="nb-NO" baseline="0" dirty="0" smtClean="0"/>
              <a:t>. (</a:t>
            </a:r>
            <a:r>
              <a:rPr lang="nb-NO" baseline="0" dirty="0" err="1" smtClean="0"/>
              <a:t>enzymes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don’t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RNA)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Some</a:t>
            </a:r>
            <a:r>
              <a:rPr lang="nb-NO" dirty="0" smtClean="0"/>
              <a:t> </a:t>
            </a:r>
            <a:r>
              <a:rPr lang="nb-NO" dirty="0" err="1" smtClean="0"/>
              <a:t>tRNAs</a:t>
            </a:r>
            <a:r>
              <a:rPr lang="nb-NO" dirty="0" smtClean="0"/>
              <a:t> </a:t>
            </a:r>
            <a:r>
              <a:rPr lang="nb-NO" dirty="0" err="1" smtClean="0"/>
              <a:t>can</a:t>
            </a:r>
            <a:r>
              <a:rPr lang="nb-NO" dirty="0" smtClean="0"/>
              <a:t> </a:t>
            </a:r>
            <a:r>
              <a:rPr lang="nb-NO" dirty="0" err="1" smtClean="0"/>
              <a:t>recognize</a:t>
            </a:r>
            <a:r>
              <a:rPr lang="nb-NO" dirty="0" smtClean="0"/>
              <a:t> more </a:t>
            </a:r>
            <a:r>
              <a:rPr lang="nb-NO" dirty="0" err="1" smtClean="0"/>
              <a:t>than</a:t>
            </a:r>
            <a:r>
              <a:rPr lang="nb-NO" dirty="0" smtClean="0"/>
              <a:t> </a:t>
            </a:r>
            <a:r>
              <a:rPr lang="nb-NO" dirty="0" err="1" smtClean="0"/>
              <a:t>one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r>
              <a:rPr lang="nb-NO" dirty="0" smtClean="0"/>
              <a:t>. In </a:t>
            </a:r>
            <a:r>
              <a:rPr lang="nb-NO" dirty="0" err="1" smtClean="0"/>
              <a:t>some</a:t>
            </a:r>
            <a:r>
              <a:rPr lang="nb-NO" dirty="0" smtClean="0"/>
              <a:t> </a:t>
            </a:r>
            <a:r>
              <a:rPr lang="nb-NO" dirty="0" err="1" smtClean="0"/>
              <a:t>special</a:t>
            </a:r>
            <a:r>
              <a:rPr lang="nb-NO" dirty="0" smtClean="0"/>
              <a:t> cases </a:t>
            </a:r>
            <a:r>
              <a:rPr lang="nb-NO" dirty="0" err="1" smtClean="0"/>
              <a:t>tRNA</a:t>
            </a:r>
            <a:r>
              <a:rPr lang="nb-NO" dirty="0" smtClean="0"/>
              <a:t> </a:t>
            </a:r>
            <a:r>
              <a:rPr lang="nb-NO" dirty="0" err="1" smtClean="0"/>
              <a:t>molecules</a:t>
            </a:r>
            <a:r>
              <a:rPr lang="nb-NO" dirty="0" smtClean="0"/>
              <a:t> form standard base pairs at </a:t>
            </a:r>
            <a:r>
              <a:rPr lang="nb-NO" dirty="0" err="1" smtClean="0"/>
              <a:t>only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first </a:t>
            </a:r>
            <a:r>
              <a:rPr lang="nb-NO" dirty="0" err="1" smtClean="0"/>
              <a:t>two</a:t>
            </a:r>
            <a:r>
              <a:rPr lang="nb-NO" dirty="0" smtClean="0"/>
              <a:t> </a:t>
            </a:r>
            <a:r>
              <a:rPr lang="nb-NO" dirty="0" err="1" smtClean="0"/>
              <a:t>positions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r>
              <a:rPr lang="nb-NO" dirty="0" smtClean="0"/>
              <a:t> </a:t>
            </a:r>
            <a:r>
              <a:rPr lang="nb-NO" dirty="0" err="1" smtClean="0"/>
              <a:t>while</a:t>
            </a:r>
            <a:r>
              <a:rPr lang="nb-NO" dirty="0" smtClean="0"/>
              <a:t> </a:t>
            </a:r>
            <a:r>
              <a:rPr lang="nb-NO" dirty="0" err="1" smtClean="0"/>
              <a:t>tolerating</a:t>
            </a:r>
            <a:r>
              <a:rPr lang="nb-NO" dirty="0" smtClean="0"/>
              <a:t> </a:t>
            </a:r>
            <a:r>
              <a:rPr lang="nb-NO" dirty="0" err="1" smtClean="0"/>
              <a:t>irregular</a:t>
            </a:r>
            <a:r>
              <a:rPr lang="nb-NO" dirty="0" smtClean="0"/>
              <a:t> base </a:t>
            </a:r>
            <a:r>
              <a:rPr lang="nb-NO" dirty="0" err="1" smtClean="0"/>
              <a:t>pairing</a:t>
            </a:r>
            <a:r>
              <a:rPr lang="nb-NO" dirty="0" smtClean="0"/>
              <a:t> at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third</a:t>
            </a:r>
            <a:r>
              <a:rPr lang="nb-NO" dirty="0" smtClean="0"/>
              <a:t> </a:t>
            </a:r>
            <a:r>
              <a:rPr lang="nb-NO" dirty="0" err="1" smtClean="0"/>
              <a:t>position</a:t>
            </a:r>
            <a:r>
              <a:rPr lang="nb-NO" dirty="0" smtClean="0"/>
              <a:t>.</a:t>
            </a:r>
            <a:r>
              <a:rPr lang="nb-NO" baseline="0" dirty="0" smtClean="0"/>
              <a:t> This </a:t>
            </a:r>
            <a:r>
              <a:rPr lang="nb-NO" baseline="0" dirty="0" err="1" smtClean="0"/>
              <a:t>phenomenon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wobble.A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codons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don’t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mino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they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stop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codons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signal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termination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translation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There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also</a:t>
            </a:r>
            <a:r>
              <a:rPr lang="nb-NO" baseline="0" dirty="0" smtClean="0"/>
              <a:t> a start </a:t>
            </a:r>
            <a:r>
              <a:rPr lang="nb-NO" baseline="0" dirty="0" err="1" smtClean="0"/>
              <a:t>codon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mRNA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translated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beginning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start </a:t>
            </a:r>
            <a:r>
              <a:rPr lang="nb-NO" baseline="0" dirty="0" err="1" smtClean="0"/>
              <a:t>codon</a:t>
            </a:r>
            <a:r>
              <a:rPr lang="nb-NO" baseline="0" dirty="0" smtClean="0"/>
              <a:t> AUG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encodes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chemically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modified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methionin</a:t>
            </a:r>
            <a:r>
              <a:rPr lang="nb-NO" baseline="0" dirty="0" smtClean="0"/>
              <a:t>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A </a:t>
            </a:r>
            <a:r>
              <a:rPr lang="nb-NO" dirty="0" err="1" smtClean="0"/>
              <a:t>cell</a:t>
            </a:r>
            <a:r>
              <a:rPr lang="nb-NO" dirty="0" smtClean="0"/>
              <a:t> </a:t>
            </a:r>
            <a:r>
              <a:rPr lang="nb-NO" dirty="0" err="1" smtClean="0"/>
              <a:t>may</a:t>
            </a:r>
            <a:r>
              <a:rPr lang="nb-NO" dirty="0" smtClean="0"/>
              <a:t> have </a:t>
            </a:r>
            <a:r>
              <a:rPr lang="nb-NO" dirty="0" err="1" smtClean="0"/>
              <a:t>thousands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them</a:t>
            </a:r>
            <a:r>
              <a:rPr lang="nb-NO" dirty="0" smtClean="0"/>
              <a:t>,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their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number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positively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correlated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growth</a:t>
            </a:r>
            <a:r>
              <a:rPr lang="nb-NO" baseline="0" dirty="0" smtClean="0"/>
              <a:t> rate. </a:t>
            </a:r>
          </a:p>
          <a:p>
            <a:r>
              <a:rPr lang="nb-NO" baseline="0" dirty="0" smtClean="0"/>
              <a:t>The 30S </a:t>
            </a:r>
            <a:r>
              <a:rPr lang="nb-NO" baseline="0" dirty="0" err="1" smtClean="0"/>
              <a:t>ribosomal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subunit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contains</a:t>
            </a:r>
            <a:r>
              <a:rPr lang="nb-NO" baseline="0" dirty="0" smtClean="0"/>
              <a:t> 16S RNA and 21 proteins.</a:t>
            </a:r>
          </a:p>
          <a:p>
            <a:r>
              <a:rPr lang="nb-NO" baseline="0" dirty="0" smtClean="0"/>
              <a:t>In </a:t>
            </a:r>
            <a:r>
              <a:rPr lang="nb-NO" baseline="0" dirty="0" err="1" smtClean="0"/>
              <a:t>addition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mRNA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tRNA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ribosomes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requires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number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proteins – so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factors</a:t>
            </a:r>
            <a:r>
              <a:rPr lang="nb-NO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tRNA</a:t>
            </a:r>
            <a:r>
              <a:rPr lang="nb-NO" dirty="0" smtClean="0"/>
              <a:t> is </a:t>
            </a:r>
            <a:r>
              <a:rPr lang="nb-NO" dirty="0" err="1" smtClean="0"/>
              <a:t>specific</a:t>
            </a:r>
            <a:r>
              <a:rPr lang="nb-NO" dirty="0" smtClean="0"/>
              <a:t> for </a:t>
            </a:r>
            <a:r>
              <a:rPr lang="nb-NO" dirty="0" err="1" smtClean="0"/>
              <a:t>both</a:t>
            </a:r>
            <a:r>
              <a:rPr lang="nb-NO" dirty="0" smtClean="0"/>
              <a:t> a </a:t>
            </a:r>
            <a:r>
              <a:rPr lang="nb-NO" dirty="0" err="1" smtClean="0"/>
              <a:t>codon</a:t>
            </a:r>
            <a:r>
              <a:rPr lang="nb-NO" dirty="0" smtClean="0"/>
              <a:t> and </a:t>
            </a:r>
            <a:r>
              <a:rPr lang="nb-NO" dirty="0" err="1" smtClean="0"/>
              <a:t>its</a:t>
            </a:r>
            <a:r>
              <a:rPr lang="nb-NO" dirty="0" smtClean="0"/>
              <a:t> </a:t>
            </a:r>
            <a:r>
              <a:rPr lang="nb-NO" dirty="0" err="1" smtClean="0"/>
              <a:t>cognate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. The </a:t>
            </a:r>
            <a:r>
              <a:rPr lang="nb-NO" dirty="0" err="1" smtClean="0"/>
              <a:t>tRna</a:t>
            </a:r>
            <a:r>
              <a:rPr lang="nb-NO" dirty="0" smtClean="0"/>
              <a:t> and </a:t>
            </a:r>
            <a:r>
              <a:rPr lang="nb-NO" dirty="0" err="1" smtClean="0"/>
              <a:t>its</a:t>
            </a:r>
            <a:r>
              <a:rPr lang="nb-NO" dirty="0" smtClean="0"/>
              <a:t> </a:t>
            </a:r>
            <a:r>
              <a:rPr lang="nb-NO" dirty="0" err="1" smtClean="0"/>
              <a:t>cognate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is </a:t>
            </a:r>
            <a:r>
              <a:rPr lang="nb-NO" dirty="0" err="1" smtClean="0"/>
              <a:t>brought</a:t>
            </a:r>
            <a:r>
              <a:rPr lang="nb-NO" dirty="0" smtClean="0"/>
              <a:t> </a:t>
            </a:r>
            <a:r>
              <a:rPr lang="nb-NO" dirty="0" err="1" smtClean="0"/>
              <a:t>together</a:t>
            </a:r>
            <a:r>
              <a:rPr lang="nb-NO" dirty="0" smtClean="0"/>
              <a:t> by </a:t>
            </a:r>
            <a:r>
              <a:rPr lang="nb-NO" dirty="0" err="1" smtClean="0"/>
              <a:t>aminoacyl-tRNA</a:t>
            </a:r>
            <a:r>
              <a:rPr lang="nb-NO" dirty="0" smtClean="0"/>
              <a:t> </a:t>
            </a:r>
            <a:r>
              <a:rPr lang="nb-NO" dirty="0" err="1" smtClean="0"/>
              <a:t>synthetases</a:t>
            </a:r>
            <a:r>
              <a:rPr lang="nb-NO" dirty="0" smtClean="0"/>
              <a:t>. The </a:t>
            </a:r>
            <a:r>
              <a:rPr lang="nb-NO" dirty="0" err="1" smtClean="0"/>
              <a:t>structure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</a:t>
            </a:r>
            <a:r>
              <a:rPr lang="nb-NO" dirty="0" err="1" smtClean="0"/>
              <a:t>can</a:t>
            </a:r>
            <a:r>
              <a:rPr lang="nb-NO" dirty="0" smtClean="0"/>
              <a:t> be </a:t>
            </a:r>
            <a:r>
              <a:rPr lang="nb-NO" dirty="0" err="1" smtClean="0"/>
              <a:t>drawn</a:t>
            </a:r>
            <a:r>
              <a:rPr lang="nb-NO" dirty="0" smtClean="0"/>
              <a:t> in a </a:t>
            </a:r>
            <a:r>
              <a:rPr lang="nb-NO" dirty="0" err="1" smtClean="0"/>
              <a:t>cloverleaf</a:t>
            </a:r>
            <a:r>
              <a:rPr lang="nb-NO" dirty="0" smtClean="0"/>
              <a:t> fashion. The </a:t>
            </a:r>
            <a:r>
              <a:rPr lang="nb-NO" dirty="0" err="1" smtClean="0"/>
              <a:t>two</a:t>
            </a:r>
            <a:r>
              <a:rPr lang="nb-NO" dirty="0" smtClean="0"/>
              <a:t> most </a:t>
            </a:r>
            <a:r>
              <a:rPr lang="nb-NO" dirty="0" err="1" smtClean="0"/>
              <a:t>important</a:t>
            </a:r>
            <a:r>
              <a:rPr lang="nb-NO" dirty="0" smtClean="0"/>
              <a:t> </a:t>
            </a:r>
            <a:r>
              <a:rPr lang="nb-NO" dirty="0" err="1" smtClean="0"/>
              <a:t>sites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anticodon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amino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 binding </a:t>
            </a:r>
            <a:r>
              <a:rPr lang="nb-NO" baseline="0" dirty="0" err="1" smtClean="0"/>
              <a:t>site</a:t>
            </a:r>
            <a:r>
              <a:rPr lang="nb-NO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Therefore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N-terminal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product</a:t>
            </a:r>
            <a:r>
              <a:rPr lang="nb-NO" dirty="0" smtClean="0"/>
              <a:t> </a:t>
            </a:r>
            <a:r>
              <a:rPr lang="nb-NO" dirty="0" err="1" smtClean="0"/>
              <a:t>will</a:t>
            </a:r>
            <a:r>
              <a:rPr lang="nb-NO" dirty="0" smtClean="0"/>
              <a:t> </a:t>
            </a:r>
            <a:r>
              <a:rPr lang="nb-NO" dirty="0" err="1" smtClean="0"/>
              <a:t>always</a:t>
            </a:r>
            <a:r>
              <a:rPr lang="nb-NO" dirty="0" smtClean="0"/>
              <a:t> be </a:t>
            </a:r>
            <a:r>
              <a:rPr lang="nb-NO" dirty="0" err="1" smtClean="0"/>
              <a:t>methionine</a:t>
            </a:r>
            <a:r>
              <a:rPr lang="nb-NO" dirty="0" smtClean="0"/>
              <a:t> –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formyl</a:t>
            </a:r>
            <a:r>
              <a:rPr lang="nb-NO" dirty="0" smtClean="0"/>
              <a:t> </a:t>
            </a:r>
            <a:r>
              <a:rPr lang="nb-NO" dirty="0" err="1" smtClean="0"/>
              <a:t>group</a:t>
            </a:r>
            <a:r>
              <a:rPr lang="nb-NO" dirty="0" smtClean="0"/>
              <a:t> is </a:t>
            </a:r>
            <a:r>
              <a:rPr lang="nb-NO" dirty="0" err="1" smtClean="0"/>
              <a:t>removed</a:t>
            </a:r>
            <a:r>
              <a:rPr lang="nb-NO" dirty="0" smtClean="0"/>
              <a:t> </a:t>
            </a:r>
            <a:r>
              <a:rPr lang="nb-NO" dirty="0" err="1" smtClean="0"/>
              <a:t>after</a:t>
            </a:r>
            <a:r>
              <a:rPr lang="nb-NO" dirty="0" smtClean="0"/>
              <a:t> </a:t>
            </a:r>
            <a:r>
              <a:rPr lang="nb-NO" dirty="0" err="1" smtClean="0"/>
              <a:t>polypeptide</a:t>
            </a:r>
            <a:r>
              <a:rPr lang="nb-NO" dirty="0" smtClean="0"/>
              <a:t> </a:t>
            </a:r>
            <a:r>
              <a:rPr lang="nb-NO" dirty="0" err="1" smtClean="0"/>
              <a:t>completion</a:t>
            </a:r>
            <a:r>
              <a:rPr lang="nb-NO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DNA is a double </a:t>
            </a:r>
            <a:r>
              <a:rPr lang="nb-NO" dirty="0" err="1" smtClean="0"/>
              <a:t>helix</a:t>
            </a:r>
            <a:r>
              <a:rPr lang="nb-NO" dirty="0" smtClean="0"/>
              <a:t> </a:t>
            </a:r>
            <a:r>
              <a:rPr lang="nb-NO" dirty="0" err="1" smtClean="0"/>
              <a:t>molecule</a:t>
            </a:r>
            <a:r>
              <a:rPr lang="nb-NO" dirty="0" smtClean="0"/>
              <a:t>, during </a:t>
            </a:r>
            <a:r>
              <a:rPr lang="nb-NO" dirty="0" err="1" smtClean="0"/>
              <a:t>replication</a:t>
            </a:r>
            <a:r>
              <a:rPr lang="nb-NO" dirty="0" smtClean="0"/>
              <a:t> it is </a:t>
            </a:r>
            <a:r>
              <a:rPr lang="nb-NO" dirty="0" err="1" smtClean="0"/>
              <a:t>duplicated</a:t>
            </a:r>
            <a:endParaRPr lang="nb-NO" dirty="0" smtClean="0"/>
          </a:p>
          <a:p>
            <a:r>
              <a:rPr lang="nb-NO" dirty="0" smtClean="0"/>
              <a:t>Transfer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baseline="0" dirty="0" smtClean="0"/>
              <a:t> from DNA to RNA as an </a:t>
            </a:r>
            <a:r>
              <a:rPr lang="nb-NO" baseline="0" dirty="0" err="1" smtClean="0"/>
              <a:t>intermediate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transciption</a:t>
            </a:r>
            <a:r>
              <a:rPr lang="nb-NO" baseline="0" dirty="0" smtClean="0"/>
              <a:t>. The RNA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or more </a:t>
            </a:r>
            <a:r>
              <a:rPr lang="nb-NO" baseline="0" dirty="0" err="1" smtClean="0"/>
              <a:t>polypepides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messesnger</a:t>
            </a:r>
            <a:r>
              <a:rPr lang="nb-NO" baseline="0" dirty="0" smtClean="0"/>
              <a:t> RNA. </a:t>
            </a:r>
            <a:r>
              <a:rPr lang="nb-NO" baseline="0" dirty="0" err="1" smtClean="0"/>
              <a:t>Some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genes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information</a:t>
            </a:r>
            <a:r>
              <a:rPr lang="nb-NO" baseline="0" dirty="0" smtClean="0"/>
              <a:t> for transfer RNA or </a:t>
            </a:r>
            <a:r>
              <a:rPr lang="nb-NO" baseline="0" dirty="0" err="1" smtClean="0"/>
              <a:t>ribosomal</a:t>
            </a:r>
            <a:r>
              <a:rPr lang="nb-NO" baseline="0" dirty="0" smtClean="0"/>
              <a:t> RNA.</a:t>
            </a:r>
          </a:p>
          <a:p>
            <a:r>
              <a:rPr lang="nb-NO" baseline="0" dirty="0" err="1" smtClean="0"/>
              <a:t>Translation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nucleic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sequence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translated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into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amino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sequence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There</a:t>
            </a:r>
            <a:r>
              <a:rPr lang="nb-NO" baseline="0" dirty="0" smtClean="0"/>
              <a:t> is a linear </a:t>
            </a:r>
            <a:r>
              <a:rPr lang="nb-NO" baseline="0" dirty="0" err="1" smtClean="0"/>
              <a:t>correspondence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between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base </a:t>
            </a:r>
            <a:r>
              <a:rPr lang="nb-NO" baseline="0" dirty="0" err="1" smtClean="0"/>
              <a:t>equence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gene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amino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sequence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ploypeptide</a:t>
            </a:r>
            <a:r>
              <a:rPr lang="nb-NO" baseline="0" dirty="0" smtClean="0"/>
              <a:t>. The </a:t>
            </a:r>
            <a:r>
              <a:rPr lang="nb-NO" baseline="0" dirty="0" err="1" smtClean="0"/>
              <a:t>correspondence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defined</a:t>
            </a:r>
            <a:r>
              <a:rPr lang="nb-NO" baseline="0" dirty="0" smtClean="0"/>
              <a:t> by a </a:t>
            </a:r>
            <a:r>
              <a:rPr lang="nb-NO" baseline="0" dirty="0" err="1" smtClean="0"/>
              <a:t>dictionary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universal </a:t>
            </a:r>
            <a:r>
              <a:rPr lang="nb-NO" baseline="0" dirty="0" err="1" smtClean="0"/>
              <a:t>genetic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Eacg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three</a:t>
            </a:r>
            <a:r>
              <a:rPr lang="nb-NO" baseline="0" dirty="0" smtClean="0"/>
              <a:t> bases (</a:t>
            </a:r>
            <a:r>
              <a:rPr lang="nb-NO" baseline="0" dirty="0" err="1" smtClean="0"/>
              <a:t>triplet</a:t>
            </a:r>
            <a:r>
              <a:rPr lang="nb-NO" baseline="0" dirty="0" smtClean="0"/>
              <a:t>)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mRNA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</a:t>
            </a:r>
            <a:r>
              <a:rPr lang="nb-NO" baseline="0" dirty="0" smtClean="0"/>
              <a:t> for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amino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acid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These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triplets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codon</a:t>
            </a:r>
            <a:r>
              <a:rPr lang="nb-NO" baseline="0" dirty="0" smtClean="0"/>
              <a:t>. The </a:t>
            </a:r>
            <a:r>
              <a:rPr lang="nb-NO" baseline="0" dirty="0" err="1" smtClean="0"/>
              <a:t>genetic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code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traslated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into</a:t>
            </a:r>
            <a:r>
              <a:rPr lang="nb-NO" baseline="0" dirty="0" smtClean="0"/>
              <a:t> protein by </a:t>
            </a:r>
            <a:r>
              <a:rPr lang="nb-NO" baseline="0" dirty="0" err="1" smtClean="0"/>
              <a:t>means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protein </a:t>
            </a:r>
            <a:r>
              <a:rPr lang="nb-NO" baseline="0" dirty="0" err="1" smtClean="0"/>
              <a:t>synthetising</a:t>
            </a:r>
            <a:r>
              <a:rPr lang="nb-NO" baseline="0" dirty="0" smtClean="0"/>
              <a:t> system.  </a:t>
            </a:r>
          </a:p>
          <a:p>
            <a:r>
              <a:rPr lang="nb-NO" baseline="0" dirty="0" err="1" smtClean="0"/>
              <a:t>Some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viruses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violate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dogma and have RNA – </a:t>
            </a:r>
            <a:r>
              <a:rPr lang="nb-NO" baseline="0" dirty="0" err="1" smtClean="0"/>
              <a:t>chromosome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some</a:t>
            </a:r>
            <a:r>
              <a:rPr lang="nb-NO" baseline="0" dirty="0" smtClean="0"/>
              <a:t>, like HIV have a system in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RNA </a:t>
            </a:r>
            <a:r>
              <a:rPr lang="nb-NO" baseline="0" dirty="0" err="1" smtClean="0"/>
              <a:t>genome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encodes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production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DNA – </a:t>
            </a:r>
            <a:r>
              <a:rPr lang="nb-NO" baseline="0" dirty="0" err="1" smtClean="0"/>
              <a:t>reverse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transcription</a:t>
            </a:r>
            <a:r>
              <a:rPr lang="nb-NO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In all </a:t>
            </a:r>
            <a:r>
              <a:rPr lang="nb-NO" dirty="0" err="1" smtClean="0"/>
              <a:t>cells</a:t>
            </a:r>
            <a:r>
              <a:rPr lang="nb-NO" dirty="0" smtClean="0"/>
              <a:t>, DNA </a:t>
            </a:r>
            <a:r>
              <a:rPr lang="nb-NO" dirty="0" err="1" smtClean="0"/>
              <a:t>exists</a:t>
            </a:r>
            <a:r>
              <a:rPr lang="nb-NO" dirty="0" smtClean="0"/>
              <a:t> as a </a:t>
            </a:r>
            <a:r>
              <a:rPr lang="nb-NO" dirty="0" err="1" smtClean="0"/>
              <a:t>double-stranded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strands </a:t>
            </a:r>
            <a:r>
              <a:rPr lang="nb-NO" baseline="0" dirty="0" err="1" smtClean="0"/>
              <a:t>whose</a:t>
            </a:r>
            <a:r>
              <a:rPr lang="nb-NO" baseline="0" dirty="0" smtClean="0"/>
              <a:t> base </a:t>
            </a:r>
            <a:r>
              <a:rPr lang="nb-NO" baseline="0" dirty="0" err="1" smtClean="0"/>
              <a:t>sequences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complementary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arranged</a:t>
            </a:r>
            <a:r>
              <a:rPr lang="nb-NO" baseline="0" dirty="0" smtClean="0"/>
              <a:t> in an </a:t>
            </a:r>
            <a:r>
              <a:rPr lang="nb-NO" baseline="0" dirty="0" err="1" smtClean="0"/>
              <a:t>antiparallel</a:t>
            </a:r>
            <a:r>
              <a:rPr lang="nb-NO" baseline="0" dirty="0" smtClean="0"/>
              <a:t> fashion. This </a:t>
            </a:r>
            <a:r>
              <a:rPr lang="nb-NO" baseline="0" dirty="0" err="1" smtClean="0"/>
              <a:t>means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we</a:t>
            </a:r>
            <a:r>
              <a:rPr lang="nb-NO" baseline="0" dirty="0" smtClean="0"/>
              <a:t> og from </a:t>
            </a:r>
            <a:r>
              <a:rPr lang="nb-NO" baseline="0" dirty="0" err="1" smtClean="0"/>
              <a:t>top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bottom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strand </a:t>
            </a:r>
            <a:r>
              <a:rPr lang="nb-NO" baseline="0" dirty="0" err="1" smtClean="0"/>
              <a:t>follows</a:t>
            </a:r>
            <a:r>
              <a:rPr lang="nb-NO" baseline="0" dirty="0" smtClean="0"/>
              <a:t> 5-phosphate – 3-hydroxil </a:t>
            </a:r>
            <a:r>
              <a:rPr lang="nb-NO" baseline="0" dirty="0" err="1" smtClean="0"/>
              <a:t>direction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other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follow</a:t>
            </a:r>
            <a:r>
              <a:rPr lang="nb-NO" baseline="0" dirty="0" smtClean="0"/>
              <a:t> 3 – 5 </a:t>
            </a:r>
            <a:r>
              <a:rPr lang="nb-NO" baseline="0" dirty="0" err="1" smtClean="0"/>
              <a:t>direction</a:t>
            </a:r>
            <a:r>
              <a:rPr lang="nb-NO" baseline="0" dirty="0" smtClean="0"/>
              <a:t>. The </a:t>
            </a:r>
            <a:r>
              <a:rPr lang="nb-NO" baseline="0" dirty="0" err="1" smtClean="0"/>
              <a:t>size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be </a:t>
            </a:r>
            <a:r>
              <a:rPr lang="nb-NO" baseline="0" dirty="0" err="1" smtClean="0"/>
              <a:t>expresses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thousands</a:t>
            </a:r>
            <a:r>
              <a:rPr lang="nb-NO" baseline="0" dirty="0" smtClean="0"/>
              <a:t> or millions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nucelotide</a:t>
            </a:r>
            <a:r>
              <a:rPr lang="nb-NO" baseline="0" dirty="0" smtClean="0"/>
              <a:t> bases or base pares. For </a:t>
            </a:r>
            <a:r>
              <a:rPr lang="nb-NO" baseline="0" dirty="0" err="1" smtClean="0"/>
              <a:t>example</a:t>
            </a:r>
            <a:r>
              <a:rPr lang="nb-NO" baseline="0" dirty="0" smtClean="0"/>
              <a:t> E. </a:t>
            </a:r>
            <a:r>
              <a:rPr lang="nb-NO" baseline="0" dirty="0" err="1" smtClean="0"/>
              <a:t>coli</a:t>
            </a:r>
            <a:r>
              <a:rPr lang="nb-NO" baseline="0" dirty="0" smtClean="0"/>
              <a:t> has a </a:t>
            </a:r>
            <a:r>
              <a:rPr lang="nb-NO" baseline="0" dirty="0" err="1" smtClean="0"/>
              <a:t>genome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size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4.64 </a:t>
            </a:r>
            <a:r>
              <a:rPr lang="nb-NO" baseline="0" dirty="0" err="1" smtClean="0"/>
              <a:t>Mbp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If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you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would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calculate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length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this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you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would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find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it is 400 times longer </a:t>
            </a:r>
            <a:r>
              <a:rPr lang="nb-NO" baseline="0" dirty="0" err="1" smtClean="0"/>
              <a:t>than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E. </a:t>
            </a:r>
            <a:r>
              <a:rPr lang="nb-NO" baseline="0" dirty="0" err="1" smtClean="0"/>
              <a:t>coli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itself</a:t>
            </a:r>
            <a:r>
              <a:rPr lang="nb-NO" baseline="0" dirty="0" smtClean="0"/>
              <a:t>. So, </a:t>
            </a:r>
            <a:r>
              <a:rPr lang="nb-NO" baseline="0" dirty="0" err="1" smtClean="0"/>
              <a:t>how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come</a:t>
            </a:r>
            <a:r>
              <a:rPr lang="nb-NO" baseline="0" dirty="0" smtClean="0"/>
              <a:t> it still </a:t>
            </a:r>
            <a:r>
              <a:rPr lang="nb-NO" baseline="0" dirty="0" err="1" smtClean="0"/>
              <a:t>fits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inside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cell</a:t>
            </a:r>
            <a:r>
              <a:rPr lang="nb-NO" baseline="0" dirty="0" smtClean="0"/>
              <a:t>? Smart </a:t>
            </a:r>
            <a:r>
              <a:rPr lang="nb-NO" baseline="0" dirty="0" err="1" smtClean="0"/>
              <a:t>mechanism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supercoiling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helps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pack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DNA. It is not </a:t>
            </a:r>
            <a:r>
              <a:rPr lang="nb-NO" baseline="0" dirty="0" err="1" smtClean="0"/>
              <a:t>fully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understood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yet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 is reversible and </a:t>
            </a:r>
            <a:r>
              <a:rPr lang="nb-NO" baseline="0" dirty="0" err="1" smtClean="0"/>
              <a:t>essential</a:t>
            </a:r>
            <a:r>
              <a:rPr lang="nb-NO" baseline="0" dirty="0" smtClean="0"/>
              <a:t> for DNA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gyrase</a:t>
            </a:r>
            <a:r>
              <a:rPr lang="nb-NO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Long </a:t>
            </a:r>
            <a:r>
              <a:rPr lang="nb-NO" dirty="0" err="1" smtClean="0"/>
              <a:t>stretches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DNA </a:t>
            </a:r>
            <a:r>
              <a:rPr lang="nb-NO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quite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flexible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but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shorter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streches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more rigid. </a:t>
            </a:r>
            <a:r>
              <a:rPr lang="nb-NO" baseline="0" dirty="0" err="1" smtClean="0"/>
              <a:t>They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be bent by proteins or </a:t>
            </a:r>
            <a:r>
              <a:rPr lang="nb-NO" baseline="0" dirty="0" err="1" smtClean="0"/>
              <a:t>certain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sequences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themselves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cause</a:t>
            </a:r>
            <a:r>
              <a:rPr lang="nb-NO" baseline="0" dirty="0" smtClean="0"/>
              <a:t> DNA to bend. IT is </a:t>
            </a:r>
            <a:r>
              <a:rPr lang="nb-NO" baseline="0" dirty="0" err="1" smtClean="0"/>
              <a:t>important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because</a:t>
            </a:r>
            <a:r>
              <a:rPr lang="nb-NO" baseline="0" dirty="0" smtClean="0"/>
              <a:t> DNA bending is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mechanisms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regulation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gene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expression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Production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stem-loop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structures</a:t>
            </a:r>
            <a:r>
              <a:rPr lang="nb-NO" baseline="0" dirty="0" smtClean="0"/>
              <a:t> i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RNA is </a:t>
            </a:r>
            <a:r>
              <a:rPr lang="nb-NO" baseline="0" dirty="0" err="1" smtClean="0"/>
              <a:t>common</a:t>
            </a:r>
            <a:r>
              <a:rPr lang="nb-NO" baseline="0" dirty="0" smtClean="0"/>
              <a:t>. The RNA </a:t>
            </a:r>
            <a:r>
              <a:rPr lang="nb-NO" baseline="0" dirty="0" err="1" smtClean="0"/>
              <a:t>produced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fromDNA</a:t>
            </a:r>
            <a:r>
              <a:rPr lang="nb-NO" baseline="0" dirty="0" smtClean="0"/>
              <a:t> is single </a:t>
            </a:r>
            <a:r>
              <a:rPr lang="nb-NO" baseline="0" dirty="0" err="1" smtClean="0"/>
              <a:t>stranded</a:t>
            </a:r>
            <a:r>
              <a:rPr lang="nb-NO" baseline="0" dirty="0" smtClean="0"/>
              <a:t> and base </a:t>
            </a:r>
            <a:r>
              <a:rPr lang="nb-NO" baseline="0" dirty="0" err="1" smtClean="0"/>
              <a:t>pairing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those</a:t>
            </a:r>
            <a:r>
              <a:rPr lang="nb-NO" baseline="0" dirty="0" smtClean="0"/>
              <a:t> single strands is </a:t>
            </a:r>
            <a:r>
              <a:rPr lang="nb-NO" baseline="0" dirty="0" err="1" smtClean="0"/>
              <a:t>critical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functioning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trasfer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ribosomal</a:t>
            </a:r>
            <a:r>
              <a:rPr lang="nb-NO" baseline="0" dirty="0" smtClean="0"/>
              <a:t> RNA. </a:t>
            </a:r>
            <a:r>
              <a:rPr lang="nb-NO" baseline="0" dirty="0" err="1" smtClean="0"/>
              <a:t>Inverted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repeats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occur</a:t>
            </a:r>
            <a:r>
              <a:rPr lang="nb-NO" baseline="0" dirty="0" smtClean="0"/>
              <a:t> in DNA, </a:t>
            </a:r>
            <a:r>
              <a:rPr lang="nb-NO" baseline="0" dirty="0" err="1" smtClean="0"/>
              <a:t>sometimes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induce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formation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stem-loops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but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it’s</a:t>
            </a:r>
            <a:r>
              <a:rPr lang="nb-NO" baseline="0" dirty="0" smtClean="0"/>
              <a:t> not </a:t>
            </a:r>
            <a:r>
              <a:rPr lang="nb-NO" baseline="0" dirty="0" err="1" smtClean="0"/>
              <a:t>common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Otherwise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they</a:t>
            </a:r>
            <a:r>
              <a:rPr lang="nb-NO" baseline="0" dirty="0" smtClean="0"/>
              <a:t> serve as binding </a:t>
            </a:r>
            <a:r>
              <a:rPr lang="nb-NO" baseline="0" dirty="0" err="1" smtClean="0"/>
              <a:t>sites</a:t>
            </a:r>
            <a:r>
              <a:rPr lang="nb-NO" baseline="0" dirty="0" smtClean="0"/>
              <a:t> for proteins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regulates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transcription</a:t>
            </a:r>
            <a:r>
              <a:rPr lang="nb-NO" baseline="0" dirty="0" smtClean="0"/>
              <a:t>. DNA </a:t>
            </a:r>
            <a:r>
              <a:rPr lang="nb-NO" baseline="0" dirty="0" err="1" smtClean="0"/>
              <a:t>melting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thermal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denaturation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double </a:t>
            </a:r>
            <a:r>
              <a:rPr lang="nb-NO" baseline="0" dirty="0" err="1" smtClean="0"/>
              <a:t>stranded</a:t>
            </a:r>
            <a:r>
              <a:rPr lang="nb-NO" baseline="0" dirty="0" smtClean="0"/>
              <a:t> DNA. </a:t>
            </a:r>
            <a:r>
              <a:rPr lang="nb-NO" baseline="0" dirty="0" err="1" smtClean="0"/>
              <a:t>If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temperature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raised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hydrogen </a:t>
            </a:r>
            <a:r>
              <a:rPr lang="nb-NO" baseline="0" dirty="0" err="1" smtClean="0"/>
              <a:t>bonds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normally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keep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strands </a:t>
            </a:r>
            <a:r>
              <a:rPr lang="nb-NO" baseline="0" dirty="0" err="1" smtClean="0"/>
              <a:t>toghether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break – </a:t>
            </a:r>
            <a:r>
              <a:rPr lang="nb-NO" baseline="0" dirty="0" err="1" smtClean="0"/>
              <a:t>while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covalent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bonding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sugar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backbone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hold, </a:t>
            </a:r>
            <a:r>
              <a:rPr lang="nb-NO" baseline="0" dirty="0" err="1" smtClean="0"/>
              <a:t>therefore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strands </a:t>
            </a:r>
            <a:r>
              <a:rPr lang="nb-NO" baseline="0" dirty="0" err="1" smtClean="0"/>
              <a:t>will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simply</a:t>
            </a:r>
            <a:r>
              <a:rPr lang="nb-NO" baseline="0" dirty="0" smtClean="0"/>
              <a:t> separate. The </a:t>
            </a:r>
            <a:r>
              <a:rPr lang="nb-NO" baseline="0" dirty="0" err="1" smtClean="0"/>
              <a:t>melting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temperature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certain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be </a:t>
            </a:r>
            <a:r>
              <a:rPr lang="nb-NO" baseline="0" dirty="0" err="1" smtClean="0"/>
              <a:t>determined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experimentally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measuring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uV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absorption</a:t>
            </a:r>
            <a:r>
              <a:rPr lang="nb-NO" baseline="0" dirty="0" smtClean="0"/>
              <a:t>. GC </a:t>
            </a:r>
            <a:r>
              <a:rPr lang="nb-NO" baseline="0" dirty="0" err="1" smtClean="0"/>
              <a:t>content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correlated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it. More GC, </a:t>
            </a:r>
            <a:r>
              <a:rPr lang="nb-NO" baseline="0" dirty="0" err="1" smtClean="0"/>
              <a:t>higher</a:t>
            </a:r>
            <a:r>
              <a:rPr lang="nb-NO" baseline="0" dirty="0" smtClean="0"/>
              <a:t> Tm.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The double </a:t>
            </a:r>
            <a:r>
              <a:rPr lang="nb-NO" dirty="0" err="1" smtClean="0"/>
              <a:t>helix</a:t>
            </a:r>
            <a:r>
              <a:rPr lang="nb-NO" dirty="0" smtClean="0"/>
              <a:t> is </a:t>
            </a:r>
            <a:r>
              <a:rPr lang="nb-NO" dirty="0" err="1" smtClean="0"/>
              <a:t>opened</a:t>
            </a:r>
            <a:r>
              <a:rPr lang="nb-NO" dirty="0" smtClean="0"/>
              <a:t> up – </a:t>
            </a:r>
            <a:r>
              <a:rPr lang="nb-NO" dirty="0" err="1" smtClean="0"/>
              <a:t>new</a:t>
            </a:r>
            <a:r>
              <a:rPr lang="nb-NO" dirty="0" smtClean="0"/>
              <a:t> strands </a:t>
            </a:r>
            <a:r>
              <a:rPr lang="nb-NO" dirty="0" err="1" smtClean="0"/>
              <a:t>can</a:t>
            </a:r>
            <a:r>
              <a:rPr lang="nb-NO" dirty="0" smtClean="0"/>
              <a:t> be </a:t>
            </a:r>
            <a:r>
              <a:rPr lang="nb-NO" dirty="0" err="1" smtClean="0"/>
              <a:t>synthesized</a:t>
            </a:r>
            <a:r>
              <a:rPr lang="nb-NO" dirty="0" smtClean="0"/>
              <a:t> as a </a:t>
            </a:r>
            <a:r>
              <a:rPr lang="nb-NO" dirty="0" err="1" smtClean="0"/>
              <a:t>complementary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each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parental</a:t>
            </a:r>
            <a:r>
              <a:rPr lang="nb-NO" baseline="0" dirty="0" smtClean="0"/>
              <a:t> strands. </a:t>
            </a:r>
            <a:r>
              <a:rPr lang="nb-NO" baseline="0" dirty="0" err="1" smtClean="0"/>
              <a:t>Semiconservative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means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each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double </a:t>
            </a:r>
            <a:r>
              <a:rPr lang="nb-NO" baseline="0" dirty="0" err="1" smtClean="0"/>
              <a:t>helices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consists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parental and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newly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synthesized</a:t>
            </a:r>
            <a:r>
              <a:rPr lang="nb-NO" baseline="0" dirty="0" smtClean="0"/>
              <a:t> strand. The DNA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has </a:t>
            </a:r>
            <a:r>
              <a:rPr lang="nb-NO" baseline="0" dirty="0" err="1" smtClean="0"/>
              <a:t>been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copied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template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Important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remember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direction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synthesis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always</a:t>
            </a:r>
            <a:r>
              <a:rPr lang="nb-NO" baseline="0" dirty="0" smtClean="0"/>
              <a:t> from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5 end </a:t>
            </a:r>
            <a:r>
              <a:rPr lang="nb-NO" baseline="0" dirty="0" err="1" smtClean="0"/>
              <a:t>towards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3 end. The </a:t>
            </a:r>
            <a:r>
              <a:rPr lang="nb-NO" baseline="0" dirty="0" err="1" smtClean="0"/>
              <a:t>addition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nucleotide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growing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chain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requires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presence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free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hydroxil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group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3-end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Initiation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DNA </a:t>
            </a:r>
            <a:r>
              <a:rPr lang="nb-NO" dirty="0" err="1" smtClean="0"/>
              <a:t>synthesis</a:t>
            </a:r>
            <a:r>
              <a:rPr lang="nb-NO" dirty="0" smtClean="0"/>
              <a:t> </a:t>
            </a:r>
            <a:r>
              <a:rPr lang="nb-NO" dirty="0" err="1" smtClean="0"/>
              <a:t>begins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formation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a </a:t>
            </a:r>
            <a:r>
              <a:rPr lang="nb-NO" dirty="0" err="1" smtClean="0"/>
              <a:t>replication</a:t>
            </a:r>
            <a:r>
              <a:rPr lang="nb-NO" dirty="0" smtClean="0"/>
              <a:t> fork. </a:t>
            </a:r>
            <a:r>
              <a:rPr lang="nb-NO" dirty="0" err="1" smtClean="0"/>
              <a:t>Helicases</a:t>
            </a:r>
            <a:r>
              <a:rPr lang="nb-NO" dirty="0" smtClean="0"/>
              <a:t> </a:t>
            </a:r>
            <a:r>
              <a:rPr lang="nb-NO" dirty="0" err="1" smtClean="0"/>
              <a:t>move</a:t>
            </a:r>
            <a:r>
              <a:rPr lang="nb-NO" dirty="0" smtClean="0"/>
              <a:t> </a:t>
            </a:r>
            <a:r>
              <a:rPr lang="nb-NO" dirty="0" err="1" smtClean="0"/>
              <a:t>along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DNA and </a:t>
            </a:r>
            <a:r>
              <a:rPr lang="nb-NO" dirty="0" err="1" smtClean="0"/>
              <a:t>unwind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strands just in </a:t>
            </a:r>
            <a:r>
              <a:rPr lang="nb-NO" dirty="0" err="1" smtClean="0"/>
              <a:t>advance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replicaion</a:t>
            </a:r>
            <a:r>
              <a:rPr lang="nb-NO" dirty="0" smtClean="0"/>
              <a:t> fork. Single strand binding proteins </a:t>
            </a:r>
            <a:r>
              <a:rPr lang="nb-NO" dirty="0" err="1" smtClean="0"/>
              <a:t>help</a:t>
            </a:r>
            <a:r>
              <a:rPr lang="nb-NO" dirty="0" smtClean="0"/>
              <a:t> to </a:t>
            </a:r>
            <a:r>
              <a:rPr lang="nb-NO" dirty="0" err="1" smtClean="0"/>
              <a:t>keep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two</a:t>
            </a:r>
            <a:r>
              <a:rPr lang="nb-NO" dirty="0" smtClean="0"/>
              <a:t> strands </a:t>
            </a:r>
            <a:r>
              <a:rPr lang="nb-NO" dirty="0" err="1" smtClean="0"/>
              <a:t>separated</a:t>
            </a:r>
            <a:r>
              <a:rPr lang="nb-NO" dirty="0" smtClean="0"/>
              <a:t>. In </a:t>
            </a:r>
            <a:r>
              <a:rPr lang="nb-NO" dirty="0" err="1" smtClean="0"/>
              <a:t>prokaryotes</a:t>
            </a:r>
            <a:r>
              <a:rPr lang="nb-NO" dirty="0" smtClean="0"/>
              <a:t> </a:t>
            </a:r>
            <a:r>
              <a:rPr lang="nb-NO" dirty="0" err="1" smtClean="0"/>
              <a:t>there</a:t>
            </a:r>
            <a:r>
              <a:rPr lang="nb-NO" dirty="0" smtClean="0"/>
              <a:t> is a single location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chromosome</a:t>
            </a:r>
            <a:r>
              <a:rPr lang="nb-NO" dirty="0" smtClean="0"/>
              <a:t> </a:t>
            </a:r>
            <a:r>
              <a:rPr lang="nb-NO" dirty="0" err="1" smtClean="0"/>
              <a:t>where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synthesis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initiated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origin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. It </a:t>
            </a:r>
            <a:r>
              <a:rPr lang="nb-NO" baseline="0" dirty="0" err="1" smtClean="0"/>
              <a:t>contains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specific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sequences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250 </a:t>
            </a:r>
            <a:r>
              <a:rPr lang="nb-NO" baseline="0" dirty="0" err="1" smtClean="0"/>
              <a:t>bp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long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recognized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initiation</a:t>
            </a:r>
            <a:r>
              <a:rPr lang="nb-NO" baseline="0" dirty="0" smtClean="0"/>
              <a:t> proteins. </a:t>
            </a:r>
            <a:r>
              <a:rPr lang="nb-NO" baseline="0" dirty="0" err="1" smtClean="0"/>
              <a:t>Important</a:t>
            </a:r>
            <a:r>
              <a:rPr lang="nb-NO" baseline="0" dirty="0" smtClean="0"/>
              <a:t> to note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difference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between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strands. One is </a:t>
            </a:r>
            <a:r>
              <a:rPr lang="nb-NO" baseline="0" dirty="0" err="1" smtClean="0"/>
              <a:t>growing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continuously</a:t>
            </a:r>
            <a:r>
              <a:rPr lang="nb-NO" baseline="0" dirty="0" smtClean="0"/>
              <a:t> (</a:t>
            </a:r>
            <a:r>
              <a:rPr lang="nb-NO" baseline="0" dirty="0" err="1" smtClean="0"/>
              <a:t>leading</a:t>
            </a:r>
            <a:r>
              <a:rPr lang="nb-NO" baseline="0" dirty="0" smtClean="0"/>
              <a:t> strand) </a:t>
            </a:r>
            <a:r>
              <a:rPr lang="nb-NO" baseline="0" dirty="0" err="1" smtClean="0"/>
              <a:t>but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other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discontinuous</a:t>
            </a:r>
            <a:r>
              <a:rPr lang="nb-NO" baseline="0" dirty="0" smtClean="0"/>
              <a:t> (lagging strand). On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lagging strand RNA primer has to be </a:t>
            </a:r>
            <a:r>
              <a:rPr lang="nb-NO" baseline="0" dirty="0" err="1" smtClean="0"/>
              <a:t>synthesised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again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again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lagging strand is </a:t>
            </a:r>
            <a:r>
              <a:rPr lang="nb-NO" baseline="0" dirty="0" err="1" smtClean="0"/>
              <a:t>made</a:t>
            </a:r>
            <a:r>
              <a:rPr lang="nb-NO" baseline="0" dirty="0" smtClean="0"/>
              <a:t> in </a:t>
            </a:r>
            <a:r>
              <a:rPr lang="nb-NO" baseline="0" dirty="0" err="1" smtClean="0"/>
              <a:t>short</a:t>
            </a:r>
            <a:r>
              <a:rPr lang="nb-NO" baseline="0" dirty="0" smtClean="0"/>
              <a:t> segments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Okazaki</a:t>
            </a:r>
            <a:r>
              <a:rPr lang="nb-NO" baseline="0" dirty="0" smtClean="0"/>
              <a:t> fragments. The </a:t>
            </a:r>
            <a:r>
              <a:rPr lang="nb-NO" baseline="0" dirty="0" err="1" smtClean="0"/>
              <a:t>synthesis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new</a:t>
            </a:r>
            <a:r>
              <a:rPr lang="nb-NO" baseline="0" dirty="0" smtClean="0"/>
              <a:t> strand is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task</a:t>
            </a:r>
            <a:r>
              <a:rPr lang="nb-NO" baseline="0" dirty="0" smtClean="0"/>
              <a:t> for DNA </a:t>
            </a:r>
            <a:r>
              <a:rPr lang="nb-NO" baseline="0" dirty="0" err="1" smtClean="0"/>
              <a:t>polymerase</a:t>
            </a:r>
            <a:r>
              <a:rPr lang="nb-NO" baseline="0" dirty="0" smtClean="0"/>
              <a:t> III, a </a:t>
            </a:r>
            <a:r>
              <a:rPr lang="nb-NO" baseline="0" dirty="0" err="1" smtClean="0"/>
              <a:t>complex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several</a:t>
            </a:r>
            <a:r>
              <a:rPr lang="nb-NO" baseline="0" dirty="0" smtClean="0"/>
              <a:t> proteins. </a:t>
            </a:r>
            <a:r>
              <a:rPr lang="nb-NO" baseline="0" dirty="0" err="1" smtClean="0"/>
              <a:t>When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elongation</a:t>
            </a:r>
            <a:r>
              <a:rPr lang="nb-NO" baseline="0" dirty="0" smtClean="0"/>
              <a:t> has </a:t>
            </a:r>
            <a:r>
              <a:rPr lang="nb-NO" baseline="0" dirty="0" err="1" smtClean="0"/>
              <a:t>ended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polymerase</a:t>
            </a:r>
            <a:r>
              <a:rPr lang="nb-NO" baseline="0" dirty="0" smtClean="0"/>
              <a:t> I </a:t>
            </a:r>
            <a:r>
              <a:rPr lang="nb-NO" baseline="0" dirty="0" err="1" smtClean="0"/>
              <a:t>takes</a:t>
            </a:r>
            <a:r>
              <a:rPr lang="nb-NO" baseline="0" dirty="0" smtClean="0"/>
              <a:t> part. </a:t>
            </a:r>
            <a:r>
              <a:rPr lang="nb-NO" baseline="0" dirty="0" err="1" smtClean="0"/>
              <a:t>Using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its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exonuclease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removes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RNA primersand </a:t>
            </a:r>
            <a:r>
              <a:rPr lang="nb-NO" baseline="0" dirty="0" err="1" smtClean="0"/>
              <a:t>also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replaces</a:t>
            </a:r>
            <a:r>
              <a:rPr lang="nb-NO" baseline="0" dirty="0" smtClean="0"/>
              <a:t> it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DNA. DNA ligase </a:t>
            </a:r>
            <a:r>
              <a:rPr lang="nb-NO" baseline="0" dirty="0" err="1" smtClean="0"/>
              <a:t>nzyme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then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one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finishing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job</a:t>
            </a:r>
            <a:r>
              <a:rPr lang="nb-NO" baseline="0" dirty="0" smtClean="0"/>
              <a:t> by making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last </a:t>
            </a:r>
            <a:r>
              <a:rPr lang="nb-NO" baseline="0" dirty="0" err="1" smtClean="0"/>
              <a:t>phosphodiester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bond</a:t>
            </a:r>
            <a:r>
              <a:rPr lang="nb-NO" baseline="0" dirty="0" smtClean="0"/>
              <a:t>. It </a:t>
            </a:r>
            <a:r>
              <a:rPr lang="nb-NO" baseline="0" dirty="0" err="1" smtClean="0"/>
              <a:t>seals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nick</a:t>
            </a:r>
            <a:r>
              <a:rPr lang="nb-NO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When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double </a:t>
            </a:r>
            <a:r>
              <a:rPr lang="nb-NO" dirty="0" err="1" smtClean="0"/>
              <a:t>helix</a:t>
            </a:r>
            <a:r>
              <a:rPr lang="nb-NO" dirty="0" smtClean="0"/>
              <a:t> 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opened</a:t>
            </a:r>
            <a:r>
              <a:rPr lang="nb-NO" baseline="0" dirty="0" smtClean="0"/>
              <a:t> at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beginning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, an </a:t>
            </a:r>
            <a:r>
              <a:rPr lang="nb-NO" baseline="0" dirty="0" err="1" smtClean="0"/>
              <a:t>RNA-polymerizing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enzme</a:t>
            </a:r>
            <a:r>
              <a:rPr lang="nb-NO" baseline="0" dirty="0" smtClean="0"/>
              <a:t> makes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RNA primer (11-12 </a:t>
            </a:r>
            <a:r>
              <a:rPr lang="nb-NO" baseline="0" dirty="0" err="1" smtClean="0"/>
              <a:t>nucleotide</a:t>
            </a:r>
            <a:r>
              <a:rPr lang="nb-NO" baseline="0" dirty="0" smtClean="0"/>
              <a:t>). At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growing</a:t>
            </a:r>
            <a:r>
              <a:rPr lang="nb-NO" baseline="0" dirty="0" smtClean="0"/>
              <a:t> end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this</a:t>
            </a:r>
            <a:r>
              <a:rPr lang="nb-NO" baseline="0" dirty="0" smtClean="0"/>
              <a:t> primer </a:t>
            </a:r>
            <a:r>
              <a:rPr lang="nb-NO" baseline="0" dirty="0" err="1" smtClean="0"/>
              <a:t>there</a:t>
            </a:r>
            <a:r>
              <a:rPr lang="nb-NO" baseline="0" dirty="0" smtClean="0"/>
              <a:t> is a </a:t>
            </a:r>
            <a:r>
              <a:rPr lang="nb-NO" baseline="0" dirty="0" err="1" smtClean="0"/>
              <a:t>free</a:t>
            </a:r>
            <a:r>
              <a:rPr lang="nb-NO" baseline="0" dirty="0" smtClean="0"/>
              <a:t> 3’ </a:t>
            </a:r>
            <a:r>
              <a:rPr lang="nb-NO" baseline="0" dirty="0" err="1" smtClean="0"/>
              <a:t>hydroxil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group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polymerase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add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first </a:t>
            </a:r>
            <a:r>
              <a:rPr lang="nb-NO" baseline="0" dirty="0" err="1" smtClean="0"/>
              <a:t>nucleotide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Continued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extnsion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molecule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occurs</a:t>
            </a:r>
            <a:r>
              <a:rPr lang="nb-NO" baseline="0" dirty="0" smtClean="0"/>
              <a:t> as DNA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While</a:t>
            </a:r>
            <a:r>
              <a:rPr lang="nb-NO" dirty="0" smtClean="0"/>
              <a:t> DNA is </a:t>
            </a:r>
            <a:r>
              <a:rPr lang="nb-NO" dirty="0" err="1" smtClean="0"/>
              <a:t>being</a:t>
            </a:r>
            <a:r>
              <a:rPr lang="nb-NO" dirty="0" smtClean="0"/>
              <a:t> </a:t>
            </a:r>
            <a:r>
              <a:rPr lang="nb-NO" dirty="0" err="1" smtClean="0"/>
              <a:t>synthesized</a:t>
            </a:r>
            <a:r>
              <a:rPr lang="nb-NO" dirty="0" smtClean="0"/>
              <a:t> at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replication</a:t>
            </a:r>
            <a:r>
              <a:rPr lang="nb-NO" dirty="0" smtClean="0"/>
              <a:t> fork,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coiling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DNA is </a:t>
            </a:r>
            <a:r>
              <a:rPr lang="nb-NO" dirty="0" err="1" smtClean="0"/>
              <a:t>changing</a:t>
            </a:r>
            <a:r>
              <a:rPr lang="nb-NO" dirty="0" smtClean="0"/>
              <a:t> due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activity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topoisomerases</a:t>
            </a:r>
            <a:r>
              <a:rPr lang="nb-NO" dirty="0" smtClean="0"/>
              <a:t>.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regulaing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degree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supercoiling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topoisomerases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regulate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. To sum it all up,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highly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dynamic</a:t>
            </a:r>
            <a:r>
              <a:rPr lang="nb-NO" baseline="0" dirty="0" smtClean="0"/>
              <a:t> proteins </a:t>
            </a:r>
            <a:r>
              <a:rPr lang="nb-NO" baseline="0" dirty="0" err="1" smtClean="0"/>
              <a:t>aggregate</a:t>
            </a:r>
            <a:r>
              <a:rPr lang="nb-NO" baseline="0" dirty="0" smtClean="0"/>
              <a:t> to form a large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complex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a </a:t>
            </a:r>
            <a:r>
              <a:rPr lang="nb-NO" baseline="0" dirty="0" err="1" smtClean="0"/>
              <a:t>replisome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contains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besides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ploymerase</a:t>
            </a:r>
            <a:r>
              <a:rPr lang="nb-NO" baseline="0" dirty="0" smtClean="0"/>
              <a:t>, DNA </a:t>
            </a:r>
            <a:r>
              <a:rPr lang="nb-NO" baseline="0" dirty="0" err="1" smtClean="0"/>
              <a:t>gyrase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removes</a:t>
            </a:r>
            <a:r>
              <a:rPr lang="nb-NO" baseline="0" dirty="0" smtClean="0"/>
              <a:t> supercoils, DNA </a:t>
            </a:r>
            <a:r>
              <a:rPr lang="nb-NO" baseline="0" dirty="0" err="1" smtClean="0"/>
              <a:t>helicase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primase</a:t>
            </a:r>
            <a:r>
              <a:rPr lang="nb-NO" baseline="0" dirty="0" smtClean="0"/>
              <a:t>, </a:t>
            </a:r>
            <a:r>
              <a:rPr lang="nb-NO" baseline="0" dirty="0" err="1" smtClean="0"/>
              <a:t>which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unwind</a:t>
            </a:r>
            <a:r>
              <a:rPr lang="nb-NO" baseline="0" dirty="0" smtClean="0"/>
              <a:t> and prime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DNA and single strand binding proteins.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Errors</a:t>
            </a:r>
            <a:r>
              <a:rPr lang="nb-NO" dirty="0" smtClean="0"/>
              <a:t> in DNA </a:t>
            </a:r>
            <a:r>
              <a:rPr lang="nb-NO" dirty="0" err="1" smtClean="0"/>
              <a:t>duplication</a:t>
            </a:r>
            <a:r>
              <a:rPr lang="nb-NO" dirty="0" smtClean="0"/>
              <a:t> </a:t>
            </a:r>
            <a:r>
              <a:rPr lang="nb-NO" dirty="0" err="1" smtClean="0"/>
              <a:t>would</a:t>
            </a:r>
            <a:r>
              <a:rPr lang="nb-NO" dirty="0" smtClean="0"/>
              <a:t> </a:t>
            </a:r>
            <a:r>
              <a:rPr lang="nb-NO" dirty="0" err="1" smtClean="0"/>
              <a:t>introduce</a:t>
            </a:r>
            <a:r>
              <a:rPr lang="nb-NO" dirty="0" smtClean="0"/>
              <a:t> </a:t>
            </a:r>
            <a:r>
              <a:rPr lang="nb-NO" dirty="0" err="1" smtClean="0"/>
              <a:t>mutations</a:t>
            </a:r>
            <a:r>
              <a:rPr lang="nb-NO" dirty="0" smtClean="0"/>
              <a:t>, </a:t>
            </a:r>
            <a:r>
              <a:rPr lang="nb-NO" dirty="0" err="1" smtClean="0"/>
              <a:t>changes</a:t>
            </a:r>
            <a:r>
              <a:rPr lang="nb-NO" dirty="0" smtClean="0"/>
              <a:t> in</a:t>
            </a:r>
            <a:r>
              <a:rPr lang="nb-NO" baseline="0" dirty="0" smtClean="0"/>
              <a:t> DNA </a:t>
            </a:r>
            <a:r>
              <a:rPr lang="nb-NO" baseline="0" dirty="0" err="1" smtClean="0"/>
              <a:t>sequence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Mutation</a:t>
            </a:r>
            <a:r>
              <a:rPr lang="nb-NO" baseline="0" dirty="0" smtClean="0"/>
              <a:t> rates in </a:t>
            </a:r>
            <a:r>
              <a:rPr lang="nb-NO" baseline="0" dirty="0" err="1" smtClean="0"/>
              <a:t>cells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remarkably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low</a:t>
            </a:r>
            <a:r>
              <a:rPr lang="nb-NO" baseline="0" dirty="0" smtClean="0"/>
              <a:t>, so, </a:t>
            </a:r>
            <a:r>
              <a:rPr lang="nb-NO" baseline="0" dirty="0" err="1" smtClean="0"/>
              <a:t>there</a:t>
            </a:r>
            <a:r>
              <a:rPr lang="nb-NO" baseline="0" dirty="0" smtClean="0"/>
              <a:t> must be a </a:t>
            </a:r>
            <a:r>
              <a:rPr lang="nb-NO" baseline="0" dirty="0" err="1" smtClean="0"/>
              <a:t>mechanism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ensures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accuracy</a:t>
            </a:r>
            <a:r>
              <a:rPr lang="nb-NO" baseline="0" dirty="0" smtClean="0"/>
              <a:t>. It is </a:t>
            </a:r>
            <a:r>
              <a:rPr lang="nb-NO" baseline="0" dirty="0" err="1" smtClean="0"/>
              <a:t>called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proofreading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Both</a:t>
            </a:r>
            <a:r>
              <a:rPr lang="nb-NO" baseline="0" dirty="0" smtClean="0"/>
              <a:t> DNA pol. I and III </a:t>
            </a:r>
            <a:r>
              <a:rPr lang="nb-NO" baseline="0" dirty="0" err="1" smtClean="0"/>
              <a:t>possesses</a:t>
            </a:r>
            <a:r>
              <a:rPr lang="nb-NO" baseline="0" dirty="0" smtClean="0"/>
              <a:t> 3’ – 5’ </a:t>
            </a:r>
            <a:r>
              <a:rPr lang="nb-NO" baseline="0" dirty="0" err="1" smtClean="0"/>
              <a:t>exonuclease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that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can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remove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mismatched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nucleotides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Proofreading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activity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occurs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if</a:t>
            </a:r>
            <a:r>
              <a:rPr lang="nb-NO" baseline="0" dirty="0" smtClean="0"/>
              <a:t> an </a:t>
            </a:r>
            <a:r>
              <a:rPr lang="nb-NO" baseline="0" dirty="0" err="1" smtClean="0"/>
              <a:t>incorrect</a:t>
            </a:r>
            <a:r>
              <a:rPr lang="nb-NO" baseline="0" dirty="0" smtClean="0"/>
              <a:t> base has </a:t>
            </a:r>
            <a:r>
              <a:rPr lang="nb-NO" baseline="0" dirty="0" err="1" smtClean="0"/>
              <a:t>been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inserted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because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this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creates</a:t>
            </a:r>
            <a:r>
              <a:rPr lang="nb-NO" baseline="0" dirty="0" smtClean="0"/>
              <a:t> a mismatch in base </a:t>
            </a:r>
            <a:r>
              <a:rPr lang="nb-NO" baseline="0" dirty="0" err="1" smtClean="0"/>
              <a:t>pairing</a:t>
            </a:r>
            <a:r>
              <a:rPr lang="nb-NO" baseline="0" dirty="0" smtClean="0"/>
              <a:t>. This is </a:t>
            </a:r>
            <a:r>
              <a:rPr lang="nb-NO" baseline="0" dirty="0" err="1" smtClean="0"/>
              <a:t>sensed</a:t>
            </a:r>
            <a:r>
              <a:rPr lang="nb-NO" baseline="0" dirty="0" smtClean="0"/>
              <a:t> by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polymerase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Eventually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process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 is </a:t>
            </a:r>
            <a:r>
              <a:rPr lang="nb-NO" baseline="0" dirty="0" err="1" smtClean="0"/>
              <a:t>finished</a:t>
            </a:r>
            <a:r>
              <a:rPr lang="nb-NO" baseline="0" dirty="0" smtClean="0"/>
              <a:t>. The </a:t>
            </a:r>
            <a:r>
              <a:rPr lang="nb-NO" baseline="0" dirty="0" err="1" smtClean="0"/>
              <a:t>details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termination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are</a:t>
            </a:r>
            <a:r>
              <a:rPr lang="nb-NO" baseline="0" dirty="0" smtClean="0"/>
              <a:t> not </a:t>
            </a:r>
            <a:r>
              <a:rPr lang="nb-NO" baseline="0" dirty="0" err="1" smtClean="0"/>
              <a:t>completely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known</a:t>
            </a:r>
            <a:r>
              <a:rPr lang="nb-NO" baseline="0" dirty="0" smtClean="0"/>
              <a:t>. </a:t>
            </a:r>
            <a:r>
              <a:rPr lang="nb-NO" baseline="0" dirty="0" err="1" smtClean="0"/>
              <a:t>Termination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ends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where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two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replication</a:t>
            </a:r>
            <a:r>
              <a:rPr lang="nb-NO" baseline="0" dirty="0" smtClean="0"/>
              <a:t> forks </a:t>
            </a:r>
            <a:r>
              <a:rPr lang="nb-NO" baseline="0" dirty="0" err="1" smtClean="0"/>
              <a:t>collide</a:t>
            </a:r>
            <a:r>
              <a:rPr lang="nb-NO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EE092-F617-44FD-9706-32157F3215F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01DC-3B9F-4562-AA88-4FC25C2994AE}" type="datetimeFigureOut">
              <a:rPr lang="nb-NO" smtClean="0"/>
              <a:pPr/>
              <a:t>21.09.2010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2DAD8-A7FA-4C37-A0EB-AE033CCAC6DC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nb-NO" b="1" dirty="0" err="1" smtClean="0"/>
              <a:t>Introduction</a:t>
            </a:r>
            <a:r>
              <a:rPr lang="nb-NO" b="1" dirty="0" smtClean="0"/>
              <a:t> for </a:t>
            </a:r>
            <a:r>
              <a:rPr lang="nb-NO" b="1" dirty="0" err="1" smtClean="0"/>
              <a:t>molecular</a:t>
            </a:r>
            <a:r>
              <a:rPr lang="nb-NO" b="1" dirty="0" smtClean="0"/>
              <a:t> </a:t>
            </a:r>
            <a:r>
              <a:rPr lang="nb-NO" b="1" dirty="0" err="1" smtClean="0"/>
              <a:t>biology</a:t>
            </a:r>
            <a:r>
              <a:rPr lang="nb-NO" b="1" dirty="0" smtClean="0"/>
              <a:t> </a:t>
            </a:r>
            <a:r>
              <a:rPr lang="nb-NO" b="1" dirty="0" smtClean="0"/>
              <a:t>(and </a:t>
            </a:r>
            <a:r>
              <a:rPr lang="nb-NO" b="1" dirty="0" err="1" smtClean="0"/>
              <a:t>microbial</a:t>
            </a:r>
            <a:r>
              <a:rPr lang="nb-NO" b="1" dirty="0" smtClean="0"/>
              <a:t> </a:t>
            </a:r>
            <a:r>
              <a:rPr lang="nb-NO" b="1" dirty="0" err="1" smtClean="0"/>
              <a:t>systematics</a:t>
            </a:r>
            <a:r>
              <a:rPr lang="nb-NO" b="1" dirty="0" smtClean="0"/>
              <a:t>)</a:t>
            </a:r>
            <a:endParaRPr lang="nb-NO" b="1" dirty="0"/>
          </a:p>
        </p:txBody>
      </p:sp>
      <p:sp>
        <p:nvSpPr>
          <p:cNvPr id="3" name="TekstSylinder 2"/>
          <p:cNvSpPr txBox="1"/>
          <p:nvPr/>
        </p:nvSpPr>
        <p:spPr>
          <a:xfrm>
            <a:off x="3635896" y="50131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21 September 2010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58824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DNA (RNA) bending    –    DNA </a:t>
            </a:r>
            <a:r>
              <a:rPr lang="nb-NO" dirty="0" err="1" smtClean="0"/>
              <a:t>melting</a:t>
            </a:r>
            <a:endParaRPr lang="nb-NO" dirty="0"/>
          </a:p>
        </p:txBody>
      </p:sp>
      <p:pic>
        <p:nvPicPr>
          <p:cNvPr id="4" name="Picture 2" descr="07_F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132856"/>
            <a:ext cx="2878095" cy="327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07_F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060848"/>
            <a:ext cx="3405353" cy="34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kstSylinder 5"/>
          <p:cNvSpPr txBox="1"/>
          <p:nvPr/>
        </p:nvSpPr>
        <p:spPr>
          <a:xfrm>
            <a:off x="395536" y="573325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/>
              <a:t>Important</a:t>
            </a:r>
            <a:r>
              <a:rPr lang="nb-NO" b="1" dirty="0" smtClean="0"/>
              <a:t>: </a:t>
            </a:r>
          </a:p>
          <a:p>
            <a:r>
              <a:rPr lang="nb-NO" dirty="0" err="1"/>
              <a:t>C</a:t>
            </a:r>
            <a:r>
              <a:rPr lang="nb-NO" dirty="0" err="1" smtClean="0"/>
              <a:t>ritical</a:t>
            </a:r>
            <a:r>
              <a:rPr lang="nb-NO" dirty="0" smtClean="0"/>
              <a:t> to </a:t>
            </a:r>
            <a:r>
              <a:rPr lang="nb-NO" dirty="0" err="1" smtClean="0"/>
              <a:t>functioning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and </a:t>
            </a:r>
            <a:r>
              <a:rPr lang="nb-NO" dirty="0" err="1" smtClean="0"/>
              <a:t>rRNA</a:t>
            </a:r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5509120" y="5746030"/>
            <a:ext cx="3455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/>
              <a:t>Important</a:t>
            </a:r>
            <a:r>
              <a:rPr lang="nb-NO" b="1" dirty="0" smtClean="0"/>
              <a:t>: </a:t>
            </a:r>
          </a:p>
          <a:p>
            <a:r>
              <a:rPr lang="nb-NO" dirty="0" err="1" smtClean="0"/>
              <a:t>Denaturation</a:t>
            </a:r>
            <a:r>
              <a:rPr lang="nb-NO" dirty="0" smtClean="0"/>
              <a:t> is </a:t>
            </a:r>
            <a:r>
              <a:rPr lang="nb-NO" dirty="0" err="1" smtClean="0"/>
              <a:t>the</a:t>
            </a:r>
            <a:r>
              <a:rPr lang="nb-NO" dirty="0" smtClean="0"/>
              <a:t> first </a:t>
            </a:r>
            <a:r>
              <a:rPr lang="nb-NO" dirty="0" err="1" smtClean="0"/>
              <a:t>step</a:t>
            </a:r>
            <a:r>
              <a:rPr lang="nb-NO" dirty="0" smtClean="0"/>
              <a:t> in </a:t>
            </a:r>
            <a:r>
              <a:rPr lang="nb-NO" dirty="0" err="1" smtClean="0"/>
              <a:t>polymerase</a:t>
            </a:r>
            <a:r>
              <a:rPr lang="nb-NO" dirty="0" smtClean="0"/>
              <a:t> </a:t>
            </a:r>
            <a:r>
              <a:rPr lang="nb-NO" dirty="0" err="1" smtClean="0"/>
              <a:t>chain</a:t>
            </a:r>
            <a:r>
              <a:rPr lang="nb-NO" dirty="0" smtClean="0"/>
              <a:t> </a:t>
            </a:r>
            <a:r>
              <a:rPr lang="nb-NO" dirty="0" err="1" smtClean="0"/>
              <a:t>reaction</a:t>
            </a:r>
            <a:r>
              <a:rPr lang="nb-NO" dirty="0" smtClean="0"/>
              <a:t> (PCR)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DNA </a:t>
            </a:r>
            <a:r>
              <a:rPr lang="nb-NO" dirty="0" err="1" smtClean="0"/>
              <a:t>replication</a:t>
            </a:r>
            <a:endParaRPr lang="nb-NO" dirty="0"/>
          </a:p>
        </p:txBody>
      </p:sp>
      <p:pic>
        <p:nvPicPr>
          <p:cNvPr id="4" name="Picture 2" descr="07_F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3957113" cy="265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786314" y="3621006"/>
            <a:ext cx="41434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sz="2400" dirty="0" err="1" smtClean="0"/>
              <a:t>Necessary</a:t>
            </a:r>
            <a:r>
              <a:rPr lang="nb-NO" sz="2400" dirty="0" smtClean="0"/>
              <a:t> for all </a:t>
            </a:r>
            <a:r>
              <a:rPr lang="nb-NO" sz="2400" dirty="0" err="1" smtClean="0"/>
              <a:t>cells</a:t>
            </a:r>
            <a:r>
              <a:rPr lang="nb-NO" sz="2400" dirty="0" smtClean="0"/>
              <a:t> to </a:t>
            </a:r>
            <a:r>
              <a:rPr lang="nb-NO" sz="2400" dirty="0" err="1" smtClean="0"/>
              <a:t>divide</a:t>
            </a:r>
            <a:r>
              <a:rPr lang="nb-NO" sz="2400" dirty="0" smtClean="0"/>
              <a:t>.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sz="2400" dirty="0" smtClean="0"/>
              <a:t>Must </a:t>
            </a:r>
            <a:r>
              <a:rPr lang="nb-NO" sz="2400" dirty="0" err="1" smtClean="0"/>
              <a:t>occure</a:t>
            </a:r>
            <a:r>
              <a:rPr lang="nb-NO" sz="2400" dirty="0" smtClean="0"/>
              <a:t> at </a:t>
            </a:r>
            <a:r>
              <a:rPr lang="nb-NO" sz="2400" dirty="0" err="1" smtClean="0"/>
              <a:t>sufficiently</a:t>
            </a:r>
            <a:r>
              <a:rPr lang="nb-NO" sz="2400" dirty="0" smtClean="0"/>
              <a:t> </a:t>
            </a:r>
            <a:r>
              <a:rPr lang="nb-NO" sz="2400" dirty="0" err="1" smtClean="0"/>
              <a:t>high</a:t>
            </a:r>
            <a:r>
              <a:rPr lang="nb-NO" sz="2400" dirty="0" smtClean="0"/>
              <a:t> </a:t>
            </a:r>
            <a:r>
              <a:rPr lang="nb-NO" sz="2400" dirty="0" err="1" smtClean="0"/>
              <a:t>accuarcy</a:t>
            </a:r>
            <a:endParaRPr lang="nb-NO" sz="2400" dirty="0" smtClean="0"/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sz="2400" dirty="0" err="1" smtClean="0"/>
              <a:t>Mother</a:t>
            </a:r>
            <a:r>
              <a:rPr lang="nb-NO" sz="2400" dirty="0" smtClean="0"/>
              <a:t> and </a:t>
            </a:r>
            <a:r>
              <a:rPr lang="nb-NO" sz="2400" dirty="0" err="1" smtClean="0"/>
              <a:t>daughter</a:t>
            </a:r>
            <a:r>
              <a:rPr lang="nb-NO" sz="2400" dirty="0" smtClean="0"/>
              <a:t> </a:t>
            </a:r>
            <a:r>
              <a:rPr lang="nb-NO" sz="2400" dirty="0" err="1" smtClean="0"/>
              <a:t>cells</a:t>
            </a:r>
            <a:r>
              <a:rPr lang="nb-NO" sz="2400" dirty="0" smtClean="0"/>
              <a:t> </a:t>
            </a:r>
            <a:r>
              <a:rPr lang="nb-NO" sz="2400" dirty="0" err="1" smtClean="0"/>
              <a:t>are</a:t>
            </a:r>
            <a:r>
              <a:rPr lang="nb-NO" sz="2400" dirty="0" smtClean="0"/>
              <a:t> </a:t>
            </a:r>
            <a:r>
              <a:rPr lang="nb-NO" sz="2400" dirty="0" err="1" smtClean="0"/>
              <a:t>genetically</a:t>
            </a:r>
            <a:r>
              <a:rPr lang="nb-NO" sz="2400" dirty="0" smtClean="0"/>
              <a:t> </a:t>
            </a:r>
            <a:r>
              <a:rPr lang="nb-NO" sz="2400" dirty="0" err="1" smtClean="0"/>
              <a:t>identical</a:t>
            </a:r>
            <a:r>
              <a:rPr lang="nb-NO" sz="2400" dirty="0" smtClean="0"/>
              <a:t> (or </a:t>
            </a:r>
            <a:r>
              <a:rPr lang="nb-NO" sz="2400" dirty="0" err="1" smtClean="0"/>
              <a:t>close</a:t>
            </a:r>
            <a:r>
              <a:rPr lang="nb-NO" sz="2400" dirty="0" smtClean="0"/>
              <a:t> to </a:t>
            </a:r>
            <a:r>
              <a:rPr lang="nb-NO" sz="2400" dirty="0" err="1" smtClean="0"/>
              <a:t>identical</a:t>
            </a:r>
            <a:r>
              <a:rPr lang="nb-NO" sz="2400" dirty="0" smtClean="0"/>
              <a:t>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492919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/>
              <a:t>Mechanisms</a:t>
            </a:r>
            <a:r>
              <a:rPr lang="nb-NO" b="1" dirty="0" smtClean="0"/>
              <a:t>: </a:t>
            </a:r>
          </a:p>
          <a:p>
            <a:r>
              <a:rPr lang="nb-NO" dirty="0" err="1" smtClean="0"/>
              <a:t>Complementary</a:t>
            </a:r>
            <a:r>
              <a:rPr lang="nb-NO" dirty="0" smtClean="0"/>
              <a:t> base </a:t>
            </a:r>
            <a:r>
              <a:rPr lang="nb-NO" dirty="0" err="1" smtClean="0"/>
              <a:t>pairing</a:t>
            </a:r>
            <a:endParaRPr lang="en-US" dirty="0"/>
          </a:p>
        </p:txBody>
      </p:sp>
      <p:sp>
        <p:nvSpPr>
          <p:cNvPr id="8" name="TekstSylinder 7"/>
          <p:cNvSpPr txBox="1"/>
          <p:nvPr/>
        </p:nvSpPr>
        <p:spPr>
          <a:xfrm>
            <a:off x="4427984" y="263691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(</a:t>
            </a:r>
            <a:r>
              <a:rPr lang="nb-NO" dirty="0" err="1" smtClean="0"/>
              <a:t>Template</a:t>
            </a:r>
            <a:r>
              <a:rPr lang="nb-NO" dirty="0" smtClean="0"/>
              <a:t>)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DNA </a:t>
            </a:r>
            <a:r>
              <a:rPr lang="nb-NO" dirty="0" err="1" smtClean="0"/>
              <a:t>replication</a:t>
            </a:r>
            <a:endParaRPr lang="en-US" dirty="0"/>
          </a:p>
        </p:txBody>
      </p:sp>
      <p:pic>
        <p:nvPicPr>
          <p:cNvPr id="4" name="Picture 2" descr="07_F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03029"/>
            <a:ext cx="3959517" cy="379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3"/>
          <p:cNvSpPr txBox="1"/>
          <p:nvPr/>
        </p:nvSpPr>
        <p:spPr>
          <a:xfrm>
            <a:off x="4961680" y="2060848"/>
            <a:ext cx="3858792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b-NO" sz="2000" dirty="0" err="1" smtClean="0"/>
              <a:t>Enzymes</a:t>
            </a:r>
            <a:r>
              <a:rPr lang="nb-NO" sz="2000" dirty="0" smtClean="0"/>
              <a:t> </a:t>
            </a:r>
            <a:r>
              <a:rPr lang="nb-NO" sz="2000" dirty="0" err="1" smtClean="0"/>
              <a:t>that</a:t>
            </a:r>
            <a:r>
              <a:rPr lang="nb-NO" sz="2000" dirty="0" smtClean="0"/>
              <a:t> </a:t>
            </a:r>
            <a:r>
              <a:rPr lang="nb-NO" sz="2000" dirty="0" err="1" smtClean="0"/>
              <a:t>catalyze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addition</a:t>
            </a:r>
            <a:r>
              <a:rPr lang="nb-NO" sz="2000" dirty="0" smtClean="0"/>
              <a:t> </a:t>
            </a:r>
            <a:r>
              <a:rPr lang="nb-NO" sz="2000" dirty="0" err="1" smtClean="0"/>
              <a:t>of</a:t>
            </a:r>
            <a:r>
              <a:rPr lang="nb-NO" sz="2000" dirty="0" smtClean="0"/>
              <a:t> </a:t>
            </a:r>
            <a:r>
              <a:rPr lang="nb-NO" sz="2000" dirty="0" err="1" smtClean="0"/>
              <a:t>deoxynucleotides</a:t>
            </a:r>
            <a:r>
              <a:rPr lang="nb-NO" sz="2000" dirty="0" smtClean="0"/>
              <a:t> </a:t>
            </a:r>
            <a:r>
              <a:rPr lang="nb-NO" sz="2000" dirty="0" err="1" smtClean="0"/>
              <a:t>are</a:t>
            </a:r>
            <a:r>
              <a:rPr lang="nb-NO" sz="2000" dirty="0" smtClean="0"/>
              <a:t> </a:t>
            </a:r>
            <a:r>
              <a:rPr lang="nb-NO" sz="2000" dirty="0" err="1" smtClean="0"/>
              <a:t>called</a:t>
            </a:r>
            <a:r>
              <a:rPr lang="nb-NO" sz="2000" dirty="0" smtClean="0"/>
              <a:t> </a:t>
            </a:r>
            <a:r>
              <a:rPr lang="nb-NO" sz="2000" b="1" dirty="0" smtClean="0"/>
              <a:t>DNA </a:t>
            </a:r>
            <a:r>
              <a:rPr lang="nb-NO" sz="2000" b="1" dirty="0" err="1" smtClean="0"/>
              <a:t>polymerases</a:t>
            </a:r>
            <a:r>
              <a:rPr lang="nb-NO" sz="2000" dirty="0" smtClean="0"/>
              <a:t>. </a:t>
            </a:r>
          </a:p>
          <a:p>
            <a:pPr>
              <a:spcBef>
                <a:spcPts val="600"/>
              </a:spcBef>
            </a:pPr>
            <a:r>
              <a:rPr lang="nb-NO" sz="2000" dirty="0" smtClean="0"/>
              <a:t>All DNA </a:t>
            </a:r>
            <a:r>
              <a:rPr lang="nb-NO" sz="2000" dirty="0" err="1" smtClean="0"/>
              <a:t>polymerases</a:t>
            </a:r>
            <a:r>
              <a:rPr lang="nb-NO" sz="2000" dirty="0" smtClean="0"/>
              <a:t> </a:t>
            </a:r>
            <a:r>
              <a:rPr lang="nb-NO" sz="2000" dirty="0" err="1" smtClean="0"/>
              <a:t>work</a:t>
            </a:r>
            <a:r>
              <a:rPr lang="nb-NO" sz="2000" dirty="0" smtClean="0"/>
              <a:t> in </a:t>
            </a:r>
            <a:r>
              <a:rPr lang="nb-NO" sz="2000" b="1" dirty="0" smtClean="0"/>
              <a:t>5’ – 3’ </a:t>
            </a:r>
            <a:r>
              <a:rPr lang="nb-NO" sz="2000" b="1" dirty="0" err="1" smtClean="0"/>
              <a:t>direction</a:t>
            </a:r>
            <a:r>
              <a:rPr lang="nb-NO" sz="2000" dirty="0" smtClean="0"/>
              <a:t>, </a:t>
            </a:r>
            <a:r>
              <a:rPr lang="nb-NO" sz="2000" dirty="0" err="1" smtClean="0"/>
              <a:t>they</a:t>
            </a:r>
            <a:r>
              <a:rPr lang="nb-NO" sz="2000" dirty="0" smtClean="0"/>
              <a:t> </a:t>
            </a:r>
            <a:r>
              <a:rPr lang="nb-NO" sz="2000" dirty="0" err="1" smtClean="0"/>
              <a:t>can</a:t>
            </a:r>
            <a:r>
              <a:rPr lang="nb-NO" sz="2000" dirty="0" smtClean="0"/>
              <a:t> </a:t>
            </a:r>
            <a:r>
              <a:rPr lang="nb-NO" sz="2000" dirty="0" err="1" smtClean="0"/>
              <a:t>only</a:t>
            </a:r>
            <a:r>
              <a:rPr lang="nb-NO" sz="2000" dirty="0" smtClean="0"/>
              <a:t> </a:t>
            </a:r>
            <a:r>
              <a:rPr lang="nb-NO" sz="2000" dirty="0" err="1" smtClean="0"/>
              <a:t>add</a:t>
            </a:r>
            <a:r>
              <a:rPr lang="nb-NO" sz="2000" dirty="0" smtClean="0"/>
              <a:t> a </a:t>
            </a:r>
            <a:r>
              <a:rPr lang="nb-NO" sz="2000" dirty="0" err="1" smtClean="0"/>
              <a:t>nucleotide</a:t>
            </a:r>
            <a:r>
              <a:rPr lang="nb-NO" sz="2000" dirty="0" smtClean="0"/>
              <a:t> </a:t>
            </a:r>
            <a:r>
              <a:rPr lang="nb-NO" sz="2000" dirty="0" err="1" smtClean="0"/>
              <a:t>onto</a:t>
            </a:r>
            <a:r>
              <a:rPr lang="nb-NO" sz="2000" dirty="0" smtClean="0"/>
              <a:t> an </a:t>
            </a:r>
            <a:r>
              <a:rPr lang="nb-NO" sz="2000" dirty="0" err="1" smtClean="0"/>
              <a:t>existing</a:t>
            </a:r>
            <a:r>
              <a:rPr lang="nb-NO" sz="2000" dirty="0" smtClean="0"/>
              <a:t> </a:t>
            </a:r>
            <a:r>
              <a:rPr lang="nb-NO" sz="2000" dirty="0" err="1" smtClean="0"/>
              <a:t>chain</a:t>
            </a:r>
            <a:r>
              <a:rPr lang="nb-NO" sz="20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nb-NO" sz="2000" dirty="0" err="1" smtClean="0"/>
              <a:t>Enzymes</a:t>
            </a:r>
            <a:r>
              <a:rPr lang="nb-NO" sz="2000" dirty="0" smtClean="0"/>
              <a:t> </a:t>
            </a:r>
            <a:r>
              <a:rPr lang="nb-NO" sz="2000" dirty="0" err="1" smtClean="0"/>
              <a:t>that</a:t>
            </a:r>
            <a:r>
              <a:rPr lang="nb-NO" sz="2000" dirty="0" smtClean="0"/>
              <a:t> make RNA primers - </a:t>
            </a:r>
            <a:r>
              <a:rPr lang="nb-NO" sz="2000" dirty="0" err="1" smtClean="0"/>
              <a:t>nucleic</a:t>
            </a:r>
            <a:r>
              <a:rPr lang="nb-NO" sz="2000" dirty="0" smtClean="0"/>
              <a:t> </a:t>
            </a:r>
            <a:r>
              <a:rPr lang="nb-NO" sz="2000" dirty="0" err="1" smtClean="0"/>
              <a:t>acid</a:t>
            </a:r>
            <a:r>
              <a:rPr lang="nb-NO" sz="2000" dirty="0" smtClean="0"/>
              <a:t> </a:t>
            </a:r>
            <a:r>
              <a:rPr lang="nb-NO" sz="2000" dirty="0" err="1" smtClean="0"/>
              <a:t>molecule</a:t>
            </a:r>
            <a:r>
              <a:rPr lang="nb-NO" sz="2000" dirty="0" smtClean="0"/>
              <a:t> to </a:t>
            </a:r>
            <a:r>
              <a:rPr lang="nb-NO" sz="2000" dirty="0" err="1" smtClean="0"/>
              <a:t>which</a:t>
            </a:r>
            <a:r>
              <a:rPr lang="nb-NO" sz="2000" dirty="0" smtClean="0"/>
              <a:t> DNA </a:t>
            </a:r>
            <a:r>
              <a:rPr lang="nb-NO" sz="2000" dirty="0" err="1" smtClean="0"/>
              <a:t>polymerase</a:t>
            </a:r>
            <a:r>
              <a:rPr lang="nb-NO" sz="2000" dirty="0" smtClean="0"/>
              <a:t> </a:t>
            </a:r>
            <a:r>
              <a:rPr lang="nb-NO" sz="2000" dirty="0" err="1" smtClean="0"/>
              <a:t>can</a:t>
            </a:r>
            <a:r>
              <a:rPr lang="nb-NO" sz="2000" dirty="0" smtClean="0"/>
              <a:t> </a:t>
            </a:r>
            <a:r>
              <a:rPr lang="nb-NO" sz="2000" dirty="0" err="1" smtClean="0"/>
              <a:t>attach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first </a:t>
            </a:r>
            <a:r>
              <a:rPr lang="nb-NO" sz="2000" dirty="0" err="1" smtClean="0"/>
              <a:t>nucleotide</a:t>
            </a:r>
            <a:r>
              <a:rPr lang="nb-NO" sz="2000" dirty="0" smtClean="0"/>
              <a:t>, </a:t>
            </a:r>
            <a:r>
              <a:rPr lang="nb-NO" sz="2000" dirty="0" err="1" smtClean="0"/>
              <a:t>are</a:t>
            </a:r>
            <a:r>
              <a:rPr lang="nb-NO" sz="2000" dirty="0" smtClean="0"/>
              <a:t> </a:t>
            </a:r>
            <a:r>
              <a:rPr lang="nb-NO" sz="2000" dirty="0" err="1" smtClean="0"/>
              <a:t>called</a:t>
            </a:r>
            <a:r>
              <a:rPr lang="nb-NO" sz="2000" dirty="0" smtClean="0"/>
              <a:t> </a:t>
            </a:r>
            <a:r>
              <a:rPr lang="nb-NO" sz="2000" b="1" dirty="0" err="1" smtClean="0"/>
              <a:t>primases</a:t>
            </a:r>
            <a:r>
              <a:rPr lang="nb-NO" sz="2000" dirty="0" smtClean="0"/>
              <a:t>. </a:t>
            </a:r>
          </a:p>
          <a:p>
            <a:pPr>
              <a:spcBef>
                <a:spcPts val="600"/>
              </a:spcBef>
            </a:pPr>
            <a:endParaRPr lang="en-US" sz="2000" dirty="0"/>
          </a:p>
        </p:txBody>
      </p:sp>
      <p:sp>
        <p:nvSpPr>
          <p:cNvPr id="7" name="TekstSylinder 6"/>
          <p:cNvSpPr txBox="1"/>
          <p:nvPr/>
        </p:nvSpPr>
        <p:spPr>
          <a:xfrm>
            <a:off x="179512" y="158873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1" dirty="0" err="1" smtClean="0"/>
              <a:t>Replication</a:t>
            </a:r>
            <a:r>
              <a:rPr lang="nb-NO" sz="2000" b="1" dirty="0" smtClean="0"/>
              <a:t> fork</a:t>
            </a:r>
            <a:endParaRPr lang="nb-NO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DNA </a:t>
            </a:r>
            <a:r>
              <a:rPr lang="nb-NO" dirty="0" err="1" smtClean="0"/>
              <a:t>replication</a:t>
            </a:r>
            <a:endParaRPr lang="en-US" dirty="0"/>
          </a:p>
        </p:txBody>
      </p:sp>
      <p:pic>
        <p:nvPicPr>
          <p:cNvPr id="5" name="Picture 2" descr="07_F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3416920" cy="467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4"/>
          <p:cNvSpPr txBox="1"/>
          <p:nvPr/>
        </p:nvSpPr>
        <p:spPr>
          <a:xfrm>
            <a:off x="5004048" y="2428868"/>
            <a:ext cx="35719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nb-NO" dirty="0" smtClean="0"/>
              <a:t>Double </a:t>
            </a:r>
            <a:r>
              <a:rPr lang="nb-NO" dirty="0" err="1" smtClean="0"/>
              <a:t>helix</a:t>
            </a:r>
            <a:r>
              <a:rPr lang="nb-NO" dirty="0" smtClean="0"/>
              <a:t> is </a:t>
            </a:r>
            <a:r>
              <a:rPr lang="nb-NO" dirty="0" err="1" smtClean="0"/>
              <a:t>opened</a:t>
            </a:r>
            <a:r>
              <a:rPr lang="nb-NO" dirty="0" smtClean="0"/>
              <a:t> (</a:t>
            </a:r>
            <a:r>
              <a:rPr lang="nb-NO" dirty="0" err="1" smtClean="0"/>
              <a:t>helicase</a:t>
            </a:r>
            <a:r>
              <a:rPr lang="nb-NO" dirty="0" smtClean="0"/>
              <a:t>, SSB proteins) 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nb-NO" dirty="0" smtClean="0"/>
              <a:t>Primer </a:t>
            </a:r>
            <a:r>
              <a:rPr lang="nb-NO" dirty="0" err="1" smtClean="0"/>
              <a:t>sequence</a:t>
            </a:r>
            <a:r>
              <a:rPr lang="nb-NO" dirty="0" smtClean="0"/>
              <a:t> is </a:t>
            </a:r>
            <a:r>
              <a:rPr lang="nb-NO" dirty="0" err="1" smtClean="0"/>
              <a:t>synthesized</a:t>
            </a:r>
            <a:r>
              <a:rPr lang="nb-NO" dirty="0" smtClean="0"/>
              <a:t> (</a:t>
            </a:r>
            <a:r>
              <a:rPr lang="nb-NO" dirty="0" err="1" smtClean="0"/>
              <a:t>primase</a:t>
            </a:r>
            <a:r>
              <a:rPr lang="nb-NO" dirty="0" smtClean="0"/>
              <a:t>)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nb-NO" dirty="0" err="1" smtClean="0"/>
              <a:t>Addition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deoxynucleotides</a:t>
            </a:r>
            <a:r>
              <a:rPr lang="nb-NO" dirty="0" smtClean="0"/>
              <a:t> (DNA </a:t>
            </a:r>
            <a:r>
              <a:rPr lang="nb-NO" dirty="0" err="1" smtClean="0"/>
              <a:t>polymerase</a:t>
            </a:r>
            <a:r>
              <a:rPr lang="nb-NO" dirty="0" smtClean="0"/>
              <a:t> III</a:t>
            </a:r>
            <a:r>
              <a:rPr lang="nb-NO" dirty="0" smtClean="0"/>
              <a:t>)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nb-NO" dirty="0" smtClean="0"/>
              <a:t>Primer </a:t>
            </a:r>
            <a:r>
              <a:rPr lang="nb-NO" dirty="0" err="1" smtClean="0"/>
              <a:t>removed</a:t>
            </a:r>
            <a:r>
              <a:rPr lang="nb-NO" dirty="0" smtClean="0"/>
              <a:t> and </a:t>
            </a:r>
            <a:r>
              <a:rPr lang="nb-NO" dirty="0" err="1" smtClean="0"/>
              <a:t>replaced</a:t>
            </a:r>
            <a:r>
              <a:rPr lang="nb-NO" dirty="0" smtClean="0"/>
              <a:t> by DNA (</a:t>
            </a:r>
            <a:r>
              <a:rPr lang="nb-NO" dirty="0" err="1" smtClean="0"/>
              <a:t>DNA</a:t>
            </a:r>
            <a:r>
              <a:rPr lang="nb-NO" dirty="0" smtClean="0"/>
              <a:t> </a:t>
            </a:r>
            <a:r>
              <a:rPr lang="nb-NO" dirty="0" err="1" smtClean="0"/>
              <a:t>polymerase</a:t>
            </a:r>
            <a:r>
              <a:rPr lang="nb-NO" dirty="0" smtClean="0"/>
              <a:t> I)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nb-NO" dirty="0" smtClean="0"/>
              <a:t>Nick is </a:t>
            </a:r>
            <a:r>
              <a:rPr lang="nb-NO" dirty="0" err="1" smtClean="0"/>
              <a:t>sealed</a:t>
            </a:r>
            <a:r>
              <a:rPr lang="nb-NO" dirty="0" smtClean="0"/>
              <a:t> (DNA ligase)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Chemistry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nucleotide</a:t>
            </a:r>
            <a:r>
              <a:rPr lang="nb-NO" dirty="0" smtClean="0"/>
              <a:t> </a:t>
            </a:r>
            <a:r>
              <a:rPr lang="nb-NO" dirty="0" err="1" smtClean="0"/>
              <a:t>addition</a:t>
            </a:r>
            <a:endParaRPr lang="nb-NO" dirty="0"/>
          </a:p>
        </p:txBody>
      </p:sp>
      <p:pic>
        <p:nvPicPr>
          <p:cNvPr id="4" name="Picture 2" descr="07_F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00808"/>
            <a:ext cx="3789535" cy="472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Bidirectional</a:t>
            </a:r>
            <a:r>
              <a:rPr lang="nb-NO" dirty="0" smtClean="0"/>
              <a:t> </a:t>
            </a:r>
            <a:r>
              <a:rPr lang="nb-NO" dirty="0" err="1" smtClean="0"/>
              <a:t>chromosome</a:t>
            </a:r>
            <a:r>
              <a:rPr lang="nb-NO" dirty="0" smtClean="0"/>
              <a:t> </a:t>
            </a:r>
            <a:r>
              <a:rPr lang="nb-NO" dirty="0" err="1" smtClean="0"/>
              <a:t>replication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509120"/>
            <a:ext cx="5400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 smtClean="0"/>
              <a:t>In all </a:t>
            </a:r>
            <a:r>
              <a:rPr lang="nb-NO" sz="2000" dirty="0" err="1" smtClean="0"/>
              <a:t>prokaryotes</a:t>
            </a:r>
            <a:r>
              <a:rPr lang="nb-NO" sz="2000" dirty="0" smtClean="0"/>
              <a:t>, </a:t>
            </a:r>
            <a:r>
              <a:rPr lang="nb-NO" sz="2000" dirty="0" err="1" smtClean="0"/>
              <a:t>replication</a:t>
            </a:r>
            <a:r>
              <a:rPr lang="nb-NO" sz="2000" dirty="0" smtClean="0"/>
              <a:t> is </a:t>
            </a:r>
            <a:r>
              <a:rPr lang="nb-NO" sz="2000" dirty="0" err="1" smtClean="0"/>
              <a:t>bidirectional</a:t>
            </a:r>
            <a:r>
              <a:rPr lang="nb-NO" sz="2000" dirty="0" smtClean="0"/>
              <a:t> – </a:t>
            </a:r>
            <a:r>
              <a:rPr lang="nb-NO" sz="2000" dirty="0" err="1" smtClean="0"/>
              <a:t>there</a:t>
            </a:r>
            <a:r>
              <a:rPr lang="nb-NO" sz="2000" dirty="0" smtClean="0"/>
              <a:t> </a:t>
            </a:r>
            <a:r>
              <a:rPr lang="nb-NO" sz="2000" dirty="0" err="1" smtClean="0"/>
              <a:t>are</a:t>
            </a:r>
            <a:r>
              <a:rPr lang="nb-NO" sz="2000" dirty="0" smtClean="0"/>
              <a:t> </a:t>
            </a:r>
            <a:r>
              <a:rPr lang="nb-NO" sz="2000" dirty="0" err="1" smtClean="0"/>
              <a:t>two</a:t>
            </a:r>
            <a:r>
              <a:rPr lang="nb-NO" sz="2000" dirty="0" smtClean="0"/>
              <a:t> </a:t>
            </a:r>
            <a:r>
              <a:rPr lang="nb-NO" sz="2000" dirty="0" err="1" smtClean="0"/>
              <a:t>replication</a:t>
            </a:r>
            <a:r>
              <a:rPr lang="nb-NO" sz="2000" dirty="0" smtClean="0"/>
              <a:t> forks </a:t>
            </a:r>
            <a:r>
              <a:rPr lang="nb-NO" sz="2000" dirty="0" err="1" smtClean="0"/>
              <a:t>moving</a:t>
            </a:r>
            <a:r>
              <a:rPr lang="nb-NO" sz="2000" dirty="0" smtClean="0"/>
              <a:t> in </a:t>
            </a:r>
            <a:r>
              <a:rPr lang="nb-NO" sz="2000" dirty="0" err="1" smtClean="0"/>
              <a:t>opposite</a:t>
            </a:r>
            <a:r>
              <a:rPr lang="nb-NO" sz="2000" dirty="0" smtClean="0"/>
              <a:t> </a:t>
            </a:r>
            <a:r>
              <a:rPr lang="nb-NO" sz="2000" dirty="0" err="1" smtClean="0"/>
              <a:t>directions</a:t>
            </a:r>
            <a:r>
              <a:rPr lang="nb-NO" sz="2000" dirty="0" smtClean="0"/>
              <a:t>, </a:t>
            </a:r>
            <a:r>
              <a:rPr lang="nb-NO" sz="2000" dirty="0" err="1" smtClean="0"/>
              <a:t>creating</a:t>
            </a:r>
            <a:r>
              <a:rPr lang="nb-NO" sz="2000" dirty="0" smtClean="0"/>
              <a:t> a </a:t>
            </a:r>
            <a:r>
              <a:rPr lang="nb-NO" sz="2000" dirty="0" err="1" smtClean="0"/>
              <a:t>characteristic</a:t>
            </a:r>
            <a:r>
              <a:rPr lang="nb-NO" sz="2000" dirty="0" smtClean="0"/>
              <a:t> </a:t>
            </a:r>
            <a:r>
              <a:rPr lang="nb-NO" sz="2000" dirty="0" err="1" smtClean="0"/>
              <a:t>structure</a:t>
            </a:r>
            <a:r>
              <a:rPr lang="nb-NO" sz="2000" dirty="0" smtClean="0"/>
              <a:t>.</a:t>
            </a:r>
          </a:p>
          <a:p>
            <a:r>
              <a:rPr lang="nb-NO" sz="2000" dirty="0" err="1" smtClean="0"/>
              <a:t>Replication</a:t>
            </a:r>
            <a:r>
              <a:rPr lang="nb-NO" sz="2000" dirty="0" smtClean="0"/>
              <a:t> </a:t>
            </a:r>
            <a:r>
              <a:rPr lang="nb-NO" sz="2000" dirty="0" smtClean="0"/>
              <a:t>is as </a:t>
            </a:r>
            <a:r>
              <a:rPr lang="nb-NO" sz="2000" dirty="0" smtClean="0"/>
              <a:t>fast as </a:t>
            </a:r>
            <a:r>
              <a:rPr lang="nb-NO" sz="2000" dirty="0" err="1" smtClean="0"/>
              <a:t>possible</a:t>
            </a:r>
            <a:r>
              <a:rPr lang="nb-NO" sz="2000" dirty="0" smtClean="0"/>
              <a:t>. </a:t>
            </a:r>
          </a:p>
          <a:p>
            <a:endParaRPr lang="en-US" dirty="0"/>
          </a:p>
        </p:txBody>
      </p:sp>
      <p:pic>
        <p:nvPicPr>
          <p:cNvPr id="5" name="Picture 2" descr="07_F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30137"/>
            <a:ext cx="5271865" cy="227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07_F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628800"/>
            <a:ext cx="2792909" cy="4646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Proofreading</a:t>
            </a:r>
            <a:r>
              <a:rPr lang="nb-NO" dirty="0" smtClean="0"/>
              <a:t> - </a:t>
            </a:r>
            <a:r>
              <a:rPr lang="nb-NO" dirty="0" err="1" smtClean="0"/>
              <a:t>Termination</a:t>
            </a:r>
            <a:endParaRPr lang="en-US" dirty="0"/>
          </a:p>
        </p:txBody>
      </p:sp>
      <p:pic>
        <p:nvPicPr>
          <p:cNvPr id="3" name="Picture 2" descr="07_F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6484535" cy="29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ktangel 3"/>
          <p:cNvSpPr/>
          <p:nvPr/>
        </p:nvSpPr>
        <p:spPr>
          <a:xfrm>
            <a:off x="683568" y="5014917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Both DNA </a:t>
            </a:r>
            <a:r>
              <a:rPr lang="en-GB" dirty="0" smtClean="0"/>
              <a:t>polymerase </a:t>
            </a:r>
            <a:r>
              <a:rPr lang="en-GB" dirty="0" smtClean="0"/>
              <a:t>I and III possesses 3’ – 5’ </a:t>
            </a:r>
            <a:r>
              <a:rPr lang="en-GB" dirty="0" err="1" smtClean="0"/>
              <a:t>exonuclease</a:t>
            </a:r>
            <a:r>
              <a:rPr lang="en-GB" dirty="0" smtClean="0"/>
              <a:t> activity that can remove mismatched nucleotides</a:t>
            </a:r>
            <a:endParaRPr lang="nb-NO" dirty="0"/>
          </a:p>
        </p:txBody>
      </p:sp>
      <p:sp>
        <p:nvSpPr>
          <p:cNvPr id="5" name="TekstSylinder 4"/>
          <p:cNvSpPr txBox="1"/>
          <p:nvPr/>
        </p:nvSpPr>
        <p:spPr>
          <a:xfrm>
            <a:off x="683568" y="587727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Replication</a:t>
            </a:r>
            <a:r>
              <a:rPr lang="nb-NO" dirty="0" smtClean="0"/>
              <a:t> </a:t>
            </a:r>
            <a:r>
              <a:rPr lang="nb-NO" dirty="0" err="1" smtClean="0"/>
              <a:t>ends</a:t>
            </a:r>
            <a:r>
              <a:rPr lang="nb-NO" dirty="0" smtClean="0"/>
              <a:t> </a:t>
            </a:r>
            <a:r>
              <a:rPr lang="nb-NO" dirty="0" err="1" smtClean="0"/>
              <a:t>when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two</a:t>
            </a:r>
            <a:r>
              <a:rPr lang="nb-NO" dirty="0" smtClean="0"/>
              <a:t> </a:t>
            </a:r>
            <a:r>
              <a:rPr lang="nb-NO" dirty="0" err="1" smtClean="0"/>
              <a:t>replication</a:t>
            </a:r>
            <a:r>
              <a:rPr lang="nb-NO" dirty="0" smtClean="0"/>
              <a:t> forks </a:t>
            </a:r>
            <a:r>
              <a:rPr lang="nb-NO" dirty="0" err="1" smtClean="0"/>
              <a:t>collide</a:t>
            </a:r>
            <a:r>
              <a:rPr lang="nb-NO" dirty="0" smtClean="0"/>
              <a:t>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Transcription</a:t>
            </a:r>
            <a:r>
              <a:rPr lang="nb-NO" dirty="0" smtClean="0"/>
              <a:t> – RNA </a:t>
            </a:r>
            <a:r>
              <a:rPr lang="nb-NO" dirty="0" err="1" smtClean="0"/>
              <a:t>synthesis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2708920"/>
            <a:ext cx="403244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err="1" smtClean="0"/>
              <a:t>Carried</a:t>
            </a:r>
            <a:r>
              <a:rPr lang="nb-NO" dirty="0" smtClean="0"/>
              <a:t> </a:t>
            </a:r>
            <a:r>
              <a:rPr lang="nb-NO" dirty="0" err="1" smtClean="0"/>
              <a:t>out</a:t>
            </a:r>
            <a:r>
              <a:rPr lang="nb-NO" dirty="0" smtClean="0"/>
              <a:t> by </a:t>
            </a:r>
            <a:r>
              <a:rPr lang="nb-NO" dirty="0" err="1" smtClean="0"/>
              <a:t>RNA-polymerase</a:t>
            </a:r>
            <a:r>
              <a:rPr lang="nb-NO" dirty="0" smtClean="0"/>
              <a:t> </a:t>
            </a:r>
            <a:r>
              <a:rPr lang="nb-NO" dirty="0" err="1" smtClean="0"/>
              <a:t>which</a:t>
            </a:r>
            <a:r>
              <a:rPr lang="nb-NO" dirty="0" smtClean="0"/>
              <a:t> </a:t>
            </a:r>
            <a:r>
              <a:rPr lang="nb-NO" dirty="0" err="1" smtClean="0"/>
              <a:t>catalyzes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formation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phosphodiesther</a:t>
            </a:r>
            <a:r>
              <a:rPr lang="nb-NO" dirty="0" smtClean="0"/>
              <a:t> </a:t>
            </a:r>
            <a:r>
              <a:rPr lang="nb-NO" dirty="0" err="1" smtClean="0"/>
              <a:t>bonds</a:t>
            </a:r>
            <a:r>
              <a:rPr lang="nb-NO" dirty="0" smtClean="0"/>
              <a:t> just like </a:t>
            </a:r>
            <a:r>
              <a:rPr lang="nb-NO" dirty="0" err="1" smtClean="0"/>
              <a:t>the</a:t>
            </a:r>
            <a:r>
              <a:rPr lang="nb-NO" dirty="0" smtClean="0"/>
              <a:t> DNA </a:t>
            </a:r>
            <a:r>
              <a:rPr lang="nb-NO" dirty="0" err="1" smtClean="0"/>
              <a:t>polymerase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err="1" smtClean="0"/>
              <a:t>Requires</a:t>
            </a:r>
            <a:r>
              <a:rPr lang="nb-NO" dirty="0" smtClean="0"/>
              <a:t> DNA as </a:t>
            </a:r>
            <a:r>
              <a:rPr lang="nb-NO" dirty="0" err="1" smtClean="0"/>
              <a:t>template</a:t>
            </a:r>
            <a:endParaRPr lang="nb-NO" dirty="0" smtClean="0"/>
          </a:p>
        </p:txBody>
      </p:sp>
      <p:pic>
        <p:nvPicPr>
          <p:cNvPr id="5" name="Picture 2" descr="07_F29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3350069" cy="507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Transcription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9142" y="5120024"/>
            <a:ext cx="621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/>
              <a:t>Promoters</a:t>
            </a:r>
            <a:endParaRPr lang="nb-NO" b="1" dirty="0" smtClean="0"/>
          </a:p>
          <a:p>
            <a:endParaRPr lang="nb-NO" dirty="0" smtClean="0"/>
          </a:p>
          <a:p>
            <a:r>
              <a:rPr lang="nb-NO" dirty="0" err="1" smtClean="0"/>
              <a:t>What</a:t>
            </a:r>
            <a:r>
              <a:rPr lang="nb-NO" dirty="0" smtClean="0"/>
              <a:t> </a:t>
            </a:r>
            <a:r>
              <a:rPr lang="nb-NO" dirty="0" err="1" smtClean="0"/>
              <a:t>does</a:t>
            </a:r>
            <a:r>
              <a:rPr lang="nb-NO" dirty="0" smtClean="0"/>
              <a:t> sigma </a:t>
            </a:r>
            <a:r>
              <a:rPr lang="nb-NO" dirty="0" err="1" smtClean="0"/>
              <a:t>factor</a:t>
            </a:r>
            <a:r>
              <a:rPr lang="nb-NO" dirty="0" smtClean="0"/>
              <a:t> </a:t>
            </a:r>
            <a:r>
              <a:rPr lang="nb-NO" dirty="0" err="1" smtClean="0"/>
              <a:t>recognize</a:t>
            </a:r>
            <a:r>
              <a:rPr lang="nb-NO" dirty="0" smtClean="0"/>
              <a:t>? </a:t>
            </a:r>
            <a:r>
              <a:rPr lang="nb-NO" dirty="0" err="1" smtClean="0"/>
              <a:t>There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two</a:t>
            </a:r>
            <a:r>
              <a:rPr lang="nb-NO" dirty="0" smtClean="0"/>
              <a:t> </a:t>
            </a:r>
            <a:r>
              <a:rPr lang="nb-NO" dirty="0" err="1" smtClean="0"/>
              <a:t>shorter</a:t>
            </a:r>
            <a:r>
              <a:rPr lang="nb-NO" dirty="0" smtClean="0"/>
              <a:t> regions in promoter regions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Bacteria</a:t>
            </a:r>
            <a:r>
              <a:rPr lang="nb-NO" dirty="0" smtClean="0"/>
              <a:t>: 1. Consensus </a:t>
            </a:r>
            <a:r>
              <a:rPr lang="nb-NO" dirty="0" err="1" smtClean="0"/>
              <a:t>sequences</a:t>
            </a:r>
            <a:r>
              <a:rPr lang="nb-NO" dirty="0" smtClean="0"/>
              <a:t> and </a:t>
            </a:r>
            <a:r>
              <a:rPr lang="nb-NO" dirty="0" smtClean="0"/>
              <a:t>2. </a:t>
            </a:r>
            <a:r>
              <a:rPr lang="nb-NO" dirty="0" err="1" smtClean="0"/>
              <a:t>Pribnow</a:t>
            </a:r>
            <a:r>
              <a:rPr lang="nb-NO" dirty="0" smtClean="0"/>
              <a:t> </a:t>
            </a:r>
            <a:r>
              <a:rPr lang="nb-NO" dirty="0" err="1" smtClean="0"/>
              <a:t>box</a:t>
            </a:r>
            <a:endParaRPr lang="en-US" dirty="0"/>
          </a:p>
        </p:txBody>
      </p:sp>
      <p:pic>
        <p:nvPicPr>
          <p:cNvPr id="6" name="Picture 2" descr="07_F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3985223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3"/>
          <p:cNvSpPr txBox="1"/>
          <p:nvPr/>
        </p:nvSpPr>
        <p:spPr>
          <a:xfrm>
            <a:off x="5220072" y="1844824"/>
            <a:ext cx="3564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RNA </a:t>
            </a:r>
            <a:r>
              <a:rPr lang="nb-NO" b="1" dirty="0" err="1" smtClean="0"/>
              <a:t>polymerase</a:t>
            </a:r>
            <a:endParaRPr lang="nb-NO" b="1" dirty="0" smtClean="0"/>
          </a:p>
          <a:p>
            <a:endParaRPr lang="nb-NO" dirty="0" smtClean="0"/>
          </a:p>
          <a:p>
            <a:r>
              <a:rPr lang="nb-NO" dirty="0" smtClean="0"/>
              <a:t>F</a:t>
            </a:r>
            <a:r>
              <a:rPr lang="nb-NO" dirty="0" smtClean="0"/>
              <a:t>ive </a:t>
            </a:r>
            <a:r>
              <a:rPr lang="nb-NO" dirty="0" err="1" smtClean="0"/>
              <a:t>subunits</a:t>
            </a:r>
            <a:r>
              <a:rPr lang="nb-NO" dirty="0" smtClean="0"/>
              <a:t> </a:t>
            </a:r>
            <a:r>
              <a:rPr lang="nb-NO" dirty="0" err="1" smtClean="0"/>
              <a:t>which</a:t>
            </a:r>
            <a:r>
              <a:rPr lang="nb-NO" dirty="0" smtClean="0"/>
              <a:t> </a:t>
            </a:r>
            <a:r>
              <a:rPr lang="nb-NO" dirty="0" err="1" smtClean="0"/>
              <a:t>interact</a:t>
            </a:r>
            <a:r>
              <a:rPr lang="nb-NO" dirty="0" smtClean="0"/>
              <a:t> to form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active</a:t>
            </a:r>
            <a:r>
              <a:rPr lang="nb-NO" dirty="0" smtClean="0"/>
              <a:t> </a:t>
            </a:r>
            <a:r>
              <a:rPr lang="nb-NO" dirty="0" err="1" smtClean="0"/>
              <a:t>enzyme</a:t>
            </a:r>
            <a:r>
              <a:rPr lang="nb-NO" dirty="0" smtClean="0"/>
              <a:t> </a:t>
            </a:r>
            <a:r>
              <a:rPr lang="nb-NO" dirty="0" smtClean="0"/>
              <a:t>-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smtClean="0"/>
              <a:t>RNA </a:t>
            </a:r>
            <a:r>
              <a:rPr lang="nb-NO" dirty="0" err="1" smtClean="0"/>
              <a:t>polymerase</a:t>
            </a:r>
            <a:r>
              <a:rPr lang="nb-NO" dirty="0" smtClean="0"/>
              <a:t> </a:t>
            </a:r>
            <a:r>
              <a:rPr lang="nb-NO" dirty="0" err="1" smtClean="0"/>
              <a:t>holoenzyme</a:t>
            </a:r>
            <a:r>
              <a:rPr lang="nb-NO" dirty="0" smtClean="0"/>
              <a:t>. </a:t>
            </a:r>
            <a:endParaRPr lang="nb-NO" dirty="0" smtClean="0"/>
          </a:p>
          <a:p>
            <a:r>
              <a:rPr lang="nb-NO" dirty="0" smtClean="0"/>
              <a:t>The </a:t>
            </a:r>
            <a:r>
              <a:rPr lang="nb-NO" dirty="0" err="1" smtClean="0"/>
              <a:t>core</a:t>
            </a:r>
            <a:r>
              <a:rPr lang="nb-NO" dirty="0" smtClean="0"/>
              <a:t> </a:t>
            </a:r>
            <a:r>
              <a:rPr lang="nb-NO" dirty="0" err="1" smtClean="0"/>
              <a:t>enzyme</a:t>
            </a:r>
            <a:r>
              <a:rPr lang="nb-NO" dirty="0" smtClean="0"/>
              <a:t> </a:t>
            </a:r>
            <a:r>
              <a:rPr lang="nb-NO" dirty="0" err="1" smtClean="0"/>
              <a:t>synthesizes</a:t>
            </a:r>
            <a:r>
              <a:rPr lang="nb-NO" dirty="0" smtClean="0"/>
              <a:t> </a:t>
            </a:r>
            <a:r>
              <a:rPr lang="nb-NO" dirty="0" smtClean="0"/>
              <a:t>RNA and </a:t>
            </a:r>
            <a:r>
              <a:rPr lang="nb-NO" dirty="0" err="1" smtClean="0"/>
              <a:t>the</a:t>
            </a:r>
            <a:r>
              <a:rPr lang="nb-NO" dirty="0" smtClean="0"/>
              <a:t> sigma </a:t>
            </a:r>
            <a:r>
              <a:rPr lang="nb-NO" dirty="0" err="1" smtClean="0"/>
              <a:t>factor</a:t>
            </a:r>
            <a:r>
              <a:rPr lang="nb-NO" dirty="0" smtClean="0"/>
              <a:t> </a:t>
            </a:r>
            <a:r>
              <a:rPr lang="nb-NO" dirty="0" err="1" smtClean="0"/>
              <a:t>recognizes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appropriate</a:t>
            </a:r>
            <a:r>
              <a:rPr lang="nb-NO" dirty="0" smtClean="0"/>
              <a:t> </a:t>
            </a:r>
            <a:r>
              <a:rPr lang="nb-NO" dirty="0" err="1" smtClean="0"/>
              <a:t>site</a:t>
            </a:r>
            <a:r>
              <a:rPr lang="nb-NO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Transcription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2060848"/>
            <a:ext cx="36450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/>
              <a:t>Termination</a:t>
            </a:r>
            <a:endParaRPr lang="nb-NO" b="1" dirty="0" smtClean="0"/>
          </a:p>
          <a:p>
            <a:endParaRPr lang="nb-NO" dirty="0" smtClean="0"/>
          </a:p>
          <a:p>
            <a:r>
              <a:rPr lang="nb-NO" dirty="0" err="1" smtClean="0"/>
              <a:t>Governed</a:t>
            </a:r>
            <a:r>
              <a:rPr lang="nb-NO" dirty="0" smtClean="0"/>
              <a:t> by </a:t>
            </a:r>
            <a:r>
              <a:rPr lang="nb-NO" dirty="0" err="1" smtClean="0"/>
              <a:t>specific</a:t>
            </a:r>
            <a:r>
              <a:rPr lang="nb-NO" dirty="0" smtClean="0"/>
              <a:t> DNA </a:t>
            </a:r>
            <a:r>
              <a:rPr lang="nb-NO" dirty="0" err="1" smtClean="0"/>
              <a:t>sequences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DNA. A </a:t>
            </a:r>
            <a:r>
              <a:rPr lang="nb-NO" dirty="0" err="1" smtClean="0"/>
              <a:t>GC-rich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 </a:t>
            </a:r>
            <a:r>
              <a:rPr lang="nb-NO" dirty="0" err="1" smtClean="0"/>
              <a:t>containing</a:t>
            </a:r>
            <a:r>
              <a:rPr lang="nb-NO" dirty="0" smtClean="0"/>
              <a:t> </a:t>
            </a:r>
            <a:r>
              <a:rPr lang="nb-NO" dirty="0" err="1" smtClean="0"/>
              <a:t>inverted</a:t>
            </a:r>
            <a:r>
              <a:rPr lang="nb-NO" dirty="0" smtClean="0"/>
              <a:t> </a:t>
            </a:r>
            <a:r>
              <a:rPr lang="nb-NO" dirty="0" err="1" smtClean="0"/>
              <a:t>repeat</a:t>
            </a:r>
            <a:r>
              <a:rPr lang="nb-NO" dirty="0" smtClean="0"/>
              <a:t> is </a:t>
            </a:r>
            <a:r>
              <a:rPr lang="nb-NO" dirty="0" err="1" smtClean="0"/>
              <a:t>common</a:t>
            </a:r>
            <a:r>
              <a:rPr lang="nb-NO" dirty="0" smtClean="0"/>
              <a:t> in </a:t>
            </a:r>
            <a:r>
              <a:rPr lang="nb-NO" dirty="0" err="1" smtClean="0"/>
              <a:t>Bacteria</a:t>
            </a:r>
            <a:r>
              <a:rPr lang="nb-NO" dirty="0" smtClean="0"/>
              <a:t>. The </a:t>
            </a:r>
            <a:r>
              <a:rPr lang="nb-NO" dirty="0" err="1" smtClean="0"/>
              <a:t>presence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inverted</a:t>
            </a:r>
            <a:r>
              <a:rPr lang="nb-NO" dirty="0" smtClean="0"/>
              <a:t> </a:t>
            </a:r>
            <a:r>
              <a:rPr lang="nb-NO" dirty="0" err="1" smtClean="0"/>
              <a:t>repeats</a:t>
            </a:r>
            <a:r>
              <a:rPr lang="nb-NO" dirty="0" smtClean="0"/>
              <a:t> </a:t>
            </a:r>
            <a:r>
              <a:rPr lang="nb-NO" dirty="0" err="1" smtClean="0"/>
              <a:t>induces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formation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stem-loop</a:t>
            </a:r>
            <a:r>
              <a:rPr lang="nb-NO" dirty="0" smtClean="0"/>
              <a:t> </a:t>
            </a:r>
            <a:r>
              <a:rPr lang="nb-NO" dirty="0" err="1" smtClean="0"/>
              <a:t>structures</a:t>
            </a:r>
            <a:r>
              <a:rPr lang="nb-NO" dirty="0" smtClean="0"/>
              <a:t>. </a:t>
            </a:r>
            <a:r>
              <a:rPr lang="nb-NO" dirty="0" err="1" smtClean="0"/>
              <a:t>Such</a:t>
            </a:r>
            <a:r>
              <a:rPr lang="nb-NO" dirty="0" smtClean="0"/>
              <a:t> </a:t>
            </a:r>
            <a:r>
              <a:rPr lang="nb-NO" dirty="0" err="1" smtClean="0"/>
              <a:t>stem-loop</a:t>
            </a:r>
            <a:r>
              <a:rPr lang="nb-NO" dirty="0" smtClean="0"/>
              <a:t> </a:t>
            </a:r>
            <a:r>
              <a:rPr lang="nb-NO" dirty="0" err="1" smtClean="0"/>
              <a:t>structures</a:t>
            </a:r>
            <a:r>
              <a:rPr lang="nb-NO" dirty="0" smtClean="0"/>
              <a:t> </a:t>
            </a:r>
            <a:r>
              <a:rPr lang="nb-NO" dirty="0" err="1" smtClean="0"/>
              <a:t>followed</a:t>
            </a:r>
            <a:r>
              <a:rPr lang="nb-NO" dirty="0" smtClean="0"/>
              <a:t> by a run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uridines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mRNA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effective</a:t>
            </a:r>
            <a:r>
              <a:rPr lang="nb-NO" dirty="0" smtClean="0"/>
              <a:t> </a:t>
            </a:r>
            <a:r>
              <a:rPr lang="nb-NO" dirty="0" err="1" smtClean="0"/>
              <a:t>terminators</a:t>
            </a:r>
            <a:r>
              <a:rPr lang="nb-NO" dirty="0" smtClean="0"/>
              <a:t>.</a:t>
            </a:r>
            <a:endParaRPr lang="en-US" dirty="0"/>
          </a:p>
        </p:txBody>
      </p:sp>
      <p:pic>
        <p:nvPicPr>
          <p:cNvPr id="5" name="Picture 2" descr="07_F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4211960" cy="364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The </a:t>
            </a:r>
            <a:r>
              <a:rPr lang="nb-NO" dirty="0" err="1" smtClean="0"/>
              <a:t>essentials</a:t>
            </a:r>
            <a:r>
              <a:rPr lang="nb-NO" dirty="0" smtClean="0"/>
              <a:t> </a:t>
            </a:r>
            <a:r>
              <a:rPr lang="nb-NO" sz="2400" dirty="0" smtClean="0"/>
              <a:t>(in </a:t>
            </a:r>
            <a:r>
              <a:rPr lang="nb-NO" sz="2400" dirty="0" err="1" smtClean="0"/>
              <a:t>prokaryote-style</a:t>
            </a:r>
            <a:r>
              <a:rPr lang="nb-NO" sz="2400" dirty="0" smtClean="0"/>
              <a:t>)</a:t>
            </a:r>
            <a:endParaRPr lang="nb-NO" sz="2400" dirty="0"/>
          </a:p>
        </p:txBody>
      </p:sp>
      <p:sp>
        <p:nvSpPr>
          <p:cNvPr id="5" name="TekstSylinder 4"/>
          <p:cNvSpPr txBox="1"/>
          <p:nvPr/>
        </p:nvSpPr>
        <p:spPr>
          <a:xfrm>
            <a:off x="323528" y="1815207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i="1" dirty="0" err="1" smtClean="0"/>
              <a:t>How</a:t>
            </a:r>
            <a:r>
              <a:rPr lang="nb-NO" sz="2400" i="1" dirty="0" smtClean="0"/>
              <a:t> do </a:t>
            </a:r>
            <a:r>
              <a:rPr lang="nb-NO" sz="2400" i="1" dirty="0" err="1" smtClean="0"/>
              <a:t>bacteria</a:t>
            </a:r>
            <a:r>
              <a:rPr lang="nb-NO" sz="2400" i="1" dirty="0" smtClean="0"/>
              <a:t> know </a:t>
            </a:r>
            <a:r>
              <a:rPr lang="nb-NO" sz="2400" i="1" dirty="0" err="1" smtClean="0"/>
              <a:t>what</a:t>
            </a:r>
            <a:r>
              <a:rPr lang="nb-NO" sz="2400" i="1" dirty="0" smtClean="0"/>
              <a:t> to do?    </a:t>
            </a:r>
            <a:r>
              <a:rPr lang="nb-NO" sz="2400" i="1" dirty="0" err="1" smtClean="0"/>
              <a:t>It’s</a:t>
            </a:r>
            <a:r>
              <a:rPr lang="nb-NO" sz="2400" i="1" dirty="0" smtClean="0"/>
              <a:t> all </a:t>
            </a:r>
            <a:r>
              <a:rPr lang="nb-NO" sz="2400" i="1" dirty="0" err="1" smtClean="0"/>
              <a:t>coded</a:t>
            </a:r>
            <a:r>
              <a:rPr lang="nb-NO" sz="2400" i="1" dirty="0" smtClean="0"/>
              <a:t> in </a:t>
            </a:r>
            <a:r>
              <a:rPr lang="nb-NO" sz="2400" i="1" dirty="0" err="1" smtClean="0"/>
              <a:t>genes</a:t>
            </a:r>
            <a:r>
              <a:rPr lang="nb-NO" sz="2400" i="1" dirty="0" smtClean="0"/>
              <a:t>…</a:t>
            </a:r>
            <a:endParaRPr lang="nb-NO" sz="24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24944"/>
            <a:ext cx="4978772" cy="229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- Protein </a:t>
            </a:r>
            <a:r>
              <a:rPr lang="nb-NO" dirty="0" err="1" smtClean="0"/>
              <a:t>synthesis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060848"/>
            <a:ext cx="3857652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smtClean="0"/>
              <a:t>The </a:t>
            </a:r>
            <a:r>
              <a:rPr lang="nb-NO" dirty="0" err="1" smtClean="0"/>
              <a:t>heart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correspondence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nucleic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</a:t>
            </a:r>
            <a:r>
              <a:rPr lang="nb-NO" dirty="0" err="1" smtClean="0"/>
              <a:t>template</a:t>
            </a:r>
            <a:r>
              <a:rPr lang="nb-NO" dirty="0" smtClean="0"/>
              <a:t> and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polypeptide</a:t>
            </a:r>
            <a:r>
              <a:rPr lang="nb-NO" dirty="0" smtClean="0"/>
              <a:t> </a:t>
            </a:r>
            <a:r>
              <a:rPr lang="nb-NO" dirty="0" err="1" smtClean="0"/>
              <a:t>product</a:t>
            </a:r>
            <a:r>
              <a:rPr lang="nb-NO" dirty="0" smtClean="0"/>
              <a:t> is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genetic</a:t>
            </a:r>
            <a:r>
              <a:rPr lang="nb-NO" dirty="0" smtClean="0"/>
              <a:t> </a:t>
            </a:r>
            <a:r>
              <a:rPr lang="nb-NO" dirty="0" err="1" smtClean="0"/>
              <a:t>code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smtClean="0"/>
              <a:t>A </a:t>
            </a:r>
            <a:r>
              <a:rPr lang="nb-NO" dirty="0" err="1" smtClean="0"/>
              <a:t>triplet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three</a:t>
            </a:r>
            <a:r>
              <a:rPr lang="nb-NO" dirty="0" smtClean="0"/>
              <a:t> bases </a:t>
            </a:r>
            <a:r>
              <a:rPr lang="nb-NO" dirty="0" err="1" smtClean="0"/>
              <a:t>called</a:t>
            </a:r>
            <a:r>
              <a:rPr lang="nb-NO" dirty="0" smtClean="0"/>
              <a:t> a </a:t>
            </a:r>
            <a:r>
              <a:rPr lang="nb-NO" dirty="0" err="1" smtClean="0"/>
              <a:t>codon</a:t>
            </a:r>
            <a:r>
              <a:rPr lang="nb-NO" dirty="0" smtClean="0"/>
              <a:t> </a:t>
            </a:r>
            <a:r>
              <a:rPr lang="nb-NO" dirty="0" err="1" smtClean="0"/>
              <a:t>encodes</a:t>
            </a:r>
            <a:r>
              <a:rPr lang="nb-NO" dirty="0" smtClean="0"/>
              <a:t> </a:t>
            </a:r>
            <a:r>
              <a:rPr lang="nb-NO" dirty="0" err="1" smtClean="0"/>
              <a:t>specific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err="1" smtClean="0"/>
              <a:t>There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64 </a:t>
            </a:r>
            <a:r>
              <a:rPr lang="nb-NO" dirty="0" err="1" smtClean="0"/>
              <a:t>posible</a:t>
            </a:r>
            <a:r>
              <a:rPr lang="nb-NO" dirty="0" smtClean="0"/>
              <a:t> </a:t>
            </a:r>
            <a:r>
              <a:rPr lang="nb-NO" dirty="0" err="1" smtClean="0"/>
              <a:t>codons</a:t>
            </a:r>
            <a:r>
              <a:rPr lang="nb-NO" dirty="0" smtClean="0"/>
              <a:t> and 20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acids</a:t>
            </a:r>
            <a:r>
              <a:rPr lang="nb-NO" dirty="0" smtClean="0"/>
              <a:t> – </a:t>
            </a:r>
            <a:r>
              <a:rPr lang="nb-NO" dirty="0" err="1" smtClean="0"/>
              <a:t>many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acids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coded</a:t>
            </a:r>
            <a:r>
              <a:rPr lang="nb-NO" dirty="0" smtClean="0"/>
              <a:t> by more </a:t>
            </a:r>
            <a:r>
              <a:rPr lang="nb-NO" dirty="0" err="1" smtClean="0"/>
              <a:t>than</a:t>
            </a:r>
            <a:r>
              <a:rPr lang="nb-NO" dirty="0" smtClean="0"/>
              <a:t> </a:t>
            </a:r>
            <a:r>
              <a:rPr lang="nb-NO" dirty="0" err="1" smtClean="0"/>
              <a:t>one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smtClean="0"/>
              <a:t>In a </a:t>
            </a:r>
            <a:r>
              <a:rPr lang="nb-NO" dirty="0" err="1" smtClean="0"/>
              <a:t>code</a:t>
            </a:r>
            <a:r>
              <a:rPr lang="nb-NO" dirty="0" smtClean="0"/>
              <a:t>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there</a:t>
            </a:r>
            <a:r>
              <a:rPr lang="nb-NO" dirty="0" smtClean="0"/>
              <a:t> is </a:t>
            </a:r>
            <a:r>
              <a:rPr lang="nb-NO" dirty="0" err="1" smtClean="0"/>
              <a:t>no</a:t>
            </a:r>
            <a:r>
              <a:rPr lang="nb-NO" dirty="0" smtClean="0"/>
              <a:t> </a:t>
            </a:r>
            <a:r>
              <a:rPr lang="nb-NO" dirty="0" err="1" smtClean="0"/>
              <a:t>one-to-one</a:t>
            </a:r>
            <a:r>
              <a:rPr lang="nb-NO" dirty="0" smtClean="0"/>
              <a:t> </a:t>
            </a:r>
            <a:r>
              <a:rPr lang="nb-NO" dirty="0" err="1" smtClean="0"/>
              <a:t>correspondence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word</a:t>
            </a:r>
            <a:r>
              <a:rPr lang="nb-NO" dirty="0" smtClean="0"/>
              <a:t> and </a:t>
            </a:r>
            <a:r>
              <a:rPr lang="nb-NO" dirty="0" err="1" smtClean="0"/>
              <a:t>code</a:t>
            </a:r>
            <a:r>
              <a:rPr lang="nb-NO" dirty="0" smtClean="0"/>
              <a:t> is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degenerate</a:t>
            </a:r>
            <a:r>
              <a:rPr lang="nb-NO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5457998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Codons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mRNA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rcognized</a:t>
            </a:r>
            <a:r>
              <a:rPr lang="nb-NO" dirty="0" smtClean="0"/>
              <a:t> by </a:t>
            </a:r>
            <a:r>
              <a:rPr lang="nb-NO" dirty="0" err="1" smtClean="0"/>
              <a:t>complementary</a:t>
            </a:r>
            <a:r>
              <a:rPr lang="nb-NO" dirty="0" smtClean="0"/>
              <a:t> </a:t>
            </a:r>
            <a:r>
              <a:rPr lang="nb-NO" dirty="0" err="1" smtClean="0"/>
              <a:t>sequences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-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smtClean="0"/>
              <a:t>bases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anticodon</a:t>
            </a:r>
            <a:endParaRPr lang="en-US" dirty="0"/>
          </a:p>
        </p:txBody>
      </p:sp>
      <p:pic>
        <p:nvPicPr>
          <p:cNvPr id="6" name="Picture 2" descr="07_F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612" y="2151485"/>
            <a:ext cx="3847852" cy="264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ktangel 6"/>
          <p:cNvSpPr/>
          <p:nvPr/>
        </p:nvSpPr>
        <p:spPr>
          <a:xfrm>
            <a:off x="1763688" y="1187460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smtClean="0"/>
              <a:t>Building </a:t>
            </a:r>
            <a:r>
              <a:rPr lang="nb-NO" dirty="0" err="1" smtClean="0"/>
              <a:t>polypeptides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bases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genetic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frame</a:t>
            </a:r>
            <a:r>
              <a:rPr lang="nb-NO" dirty="0" smtClean="0"/>
              <a:t> </a:t>
            </a:r>
            <a:r>
              <a:rPr lang="nb-NO" sz="2800" i="1" dirty="0" smtClean="0"/>
              <a:t>– </a:t>
            </a:r>
            <a:r>
              <a:rPr lang="nb-NO" sz="2800" i="1" dirty="0" err="1" smtClean="0"/>
              <a:t>how</a:t>
            </a:r>
            <a:r>
              <a:rPr lang="nb-NO" sz="2800" i="1" dirty="0" smtClean="0"/>
              <a:t> to make </a:t>
            </a:r>
            <a:r>
              <a:rPr lang="nb-NO" sz="2800" i="1" dirty="0" err="1" smtClean="0"/>
              <a:t>sense</a:t>
            </a:r>
            <a:r>
              <a:rPr lang="nb-NO" sz="2800" i="1" dirty="0" smtClean="0"/>
              <a:t> </a:t>
            </a:r>
            <a:r>
              <a:rPr lang="nb-NO" sz="2800" i="1" dirty="0" err="1" smtClean="0"/>
              <a:t>of</a:t>
            </a:r>
            <a:r>
              <a:rPr lang="nb-NO" sz="2800" i="1" dirty="0" smtClean="0"/>
              <a:t> all </a:t>
            </a:r>
            <a:r>
              <a:rPr lang="nb-NO" sz="2800" i="1" dirty="0" err="1" smtClean="0"/>
              <a:t>the</a:t>
            </a:r>
            <a:r>
              <a:rPr lang="nb-NO" sz="2800" i="1" dirty="0" smtClean="0"/>
              <a:t> letters</a:t>
            </a:r>
            <a:endParaRPr lang="nb-NO" sz="2800" i="1" dirty="0"/>
          </a:p>
        </p:txBody>
      </p:sp>
      <p:pic>
        <p:nvPicPr>
          <p:cNvPr id="4" name="Picture 2" descr="07_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5033976" cy="37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ktangel 4"/>
          <p:cNvSpPr/>
          <p:nvPr/>
        </p:nvSpPr>
        <p:spPr>
          <a:xfrm>
            <a:off x="5436096" y="2204864"/>
            <a:ext cx="3528392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err="1" smtClean="0"/>
              <a:t>Essential</a:t>
            </a:r>
            <a:r>
              <a:rPr lang="nb-NO" dirty="0" smtClean="0"/>
              <a:t> to </a:t>
            </a:r>
            <a:r>
              <a:rPr lang="nb-NO" dirty="0" err="1" smtClean="0"/>
              <a:t>find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correct</a:t>
            </a:r>
            <a:r>
              <a:rPr lang="nb-NO" dirty="0" smtClean="0"/>
              <a:t> starting </a:t>
            </a:r>
            <a:r>
              <a:rPr lang="nb-NO" dirty="0" err="1" smtClean="0"/>
              <a:t>position</a:t>
            </a:r>
            <a:r>
              <a:rPr lang="nb-NO" dirty="0" smtClean="0"/>
              <a:t> – </a:t>
            </a:r>
            <a:r>
              <a:rPr lang="nb-NO" dirty="0" err="1" smtClean="0"/>
              <a:t>if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frame</a:t>
            </a:r>
            <a:r>
              <a:rPr lang="nb-NO" dirty="0" smtClean="0"/>
              <a:t> </a:t>
            </a:r>
            <a:r>
              <a:rPr lang="nb-NO" dirty="0" err="1" smtClean="0"/>
              <a:t>shifts</a:t>
            </a:r>
            <a:r>
              <a:rPr lang="nb-NO" dirty="0" smtClean="0"/>
              <a:t>, </a:t>
            </a:r>
            <a:r>
              <a:rPr lang="nb-NO" dirty="0" err="1" smtClean="0"/>
              <a:t>incorrect</a:t>
            </a:r>
            <a:r>
              <a:rPr lang="nb-NO" dirty="0" smtClean="0"/>
              <a:t> protein </a:t>
            </a:r>
            <a:r>
              <a:rPr lang="nb-NO" dirty="0" err="1" smtClean="0"/>
              <a:t>product</a:t>
            </a:r>
            <a:r>
              <a:rPr lang="nb-NO" dirty="0" smtClean="0"/>
              <a:t> </a:t>
            </a:r>
            <a:r>
              <a:rPr lang="nb-NO" dirty="0" err="1" smtClean="0"/>
              <a:t>will</a:t>
            </a:r>
            <a:r>
              <a:rPr lang="nb-NO" dirty="0" smtClean="0"/>
              <a:t> be </a:t>
            </a:r>
            <a:r>
              <a:rPr lang="nb-NO" dirty="0" err="1" smtClean="0"/>
              <a:t>synthesized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frame</a:t>
            </a:r>
            <a:r>
              <a:rPr lang="nb-NO" dirty="0" smtClean="0"/>
              <a:t> </a:t>
            </a:r>
            <a:r>
              <a:rPr lang="nb-NO" dirty="0" err="1" smtClean="0"/>
              <a:t>fidelity</a:t>
            </a:r>
            <a:r>
              <a:rPr lang="nb-NO" dirty="0" smtClean="0"/>
              <a:t> is </a:t>
            </a:r>
            <a:r>
              <a:rPr lang="nb-NO" dirty="0" err="1" smtClean="0"/>
              <a:t>governed</a:t>
            </a:r>
            <a:r>
              <a:rPr lang="nb-NO" dirty="0" smtClean="0"/>
              <a:t> by </a:t>
            </a:r>
            <a:r>
              <a:rPr lang="nb-NO" dirty="0" err="1" smtClean="0"/>
              <a:t>interactions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mRNA</a:t>
            </a:r>
            <a:r>
              <a:rPr lang="nb-NO" dirty="0" smtClean="0"/>
              <a:t> and </a:t>
            </a:r>
            <a:r>
              <a:rPr lang="nb-NO" dirty="0" err="1" smtClean="0"/>
              <a:t>rRNA</a:t>
            </a:r>
            <a:r>
              <a:rPr lang="nb-NO" dirty="0" smtClean="0"/>
              <a:t> </a:t>
            </a:r>
            <a:r>
              <a:rPr lang="nb-NO" dirty="0" err="1" smtClean="0"/>
              <a:t>within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ribosome</a:t>
            </a:r>
            <a:r>
              <a:rPr lang="nb-NO" dirty="0" smtClean="0"/>
              <a:t> – </a:t>
            </a:r>
            <a:r>
              <a:rPr lang="nb-NO" dirty="0" err="1" smtClean="0"/>
              <a:t>rRNA</a:t>
            </a:r>
            <a:r>
              <a:rPr lang="nb-NO" dirty="0" smtClean="0"/>
              <a:t> </a:t>
            </a:r>
            <a:r>
              <a:rPr lang="nb-NO" dirty="0" err="1" smtClean="0"/>
              <a:t>recognizes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start </a:t>
            </a:r>
            <a:r>
              <a:rPr lang="nb-NO" dirty="0" err="1" smtClean="0"/>
              <a:t>codon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aid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an </a:t>
            </a:r>
            <a:r>
              <a:rPr lang="nb-NO" dirty="0" err="1" smtClean="0"/>
              <a:t>upstream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Shine</a:t>
            </a:r>
            <a:r>
              <a:rPr lang="nb-NO" dirty="0" smtClean="0"/>
              <a:t> – </a:t>
            </a:r>
            <a:r>
              <a:rPr lang="nb-NO" dirty="0" err="1" smtClean="0"/>
              <a:t>Dalgarno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mRNA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r>
              <a:rPr lang="nb-NO" sz="3100" dirty="0" smtClean="0"/>
              <a:t>– </a:t>
            </a:r>
            <a:r>
              <a:rPr lang="nb-NO" sz="3100" dirty="0" err="1" smtClean="0"/>
              <a:t>where</a:t>
            </a:r>
            <a:r>
              <a:rPr lang="nb-NO" sz="3100" dirty="0" smtClean="0"/>
              <a:t> </a:t>
            </a:r>
            <a:r>
              <a:rPr lang="nb-NO" sz="3100" dirty="0" err="1" smtClean="0"/>
              <a:t>does</a:t>
            </a:r>
            <a:r>
              <a:rPr lang="nb-NO" sz="3100" dirty="0" smtClean="0"/>
              <a:t> it </a:t>
            </a:r>
            <a:r>
              <a:rPr lang="nb-NO" sz="3100" dirty="0" err="1" smtClean="0"/>
              <a:t>happen</a:t>
            </a:r>
            <a:r>
              <a:rPr lang="nb-NO" sz="3100" dirty="0" smtClean="0"/>
              <a:t>?</a:t>
            </a:r>
            <a:endParaRPr lang="en-US" sz="3100" dirty="0"/>
          </a:p>
        </p:txBody>
      </p:sp>
      <p:pic>
        <p:nvPicPr>
          <p:cNvPr id="6" name="Picture 2" descr="07_F38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80928"/>
            <a:ext cx="5184576" cy="343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ktangel 6"/>
          <p:cNvSpPr/>
          <p:nvPr/>
        </p:nvSpPr>
        <p:spPr>
          <a:xfrm>
            <a:off x="384711" y="1660738"/>
            <a:ext cx="49073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2000" dirty="0" err="1" smtClean="0"/>
              <a:t>Ribosomes</a:t>
            </a:r>
            <a:r>
              <a:rPr lang="nb-NO" sz="2000" dirty="0" smtClean="0"/>
              <a:t> </a:t>
            </a:r>
            <a:r>
              <a:rPr lang="nb-NO" sz="2000" dirty="0" err="1" smtClean="0"/>
              <a:t>are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sites</a:t>
            </a:r>
            <a:r>
              <a:rPr lang="nb-NO" sz="2000" dirty="0" smtClean="0"/>
              <a:t> for protein </a:t>
            </a:r>
            <a:r>
              <a:rPr lang="nb-NO" sz="2000" dirty="0" err="1" smtClean="0"/>
              <a:t>synthesis</a:t>
            </a:r>
            <a:r>
              <a:rPr lang="nb-NO" sz="2000" dirty="0" smtClean="0"/>
              <a:t>.</a:t>
            </a:r>
            <a:endParaRPr lang="nb-NO" sz="2000" dirty="0" smtClean="0"/>
          </a:p>
        </p:txBody>
      </p:sp>
      <p:sp>
        <p:nvSpPr>
          <p:cNvPr id="8" name="Rektangel 7"/>
          <p:cNvSpPr/>
          <p:nvPr/>
        </p:nvSpPr>
        <p:spPr>
          <a:xfrm>
            <a:off x="5742384" y="2204864"/>
            <a:ext cx="322210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smtClean="0"/>
              <a:t>The </a:t>
            </a:r>
            <a:r>
              <a:rPr lang="nb-NO" dirty="0" err="1" smtClean="0"/>
              <a:t>ribosome</a:t>
            </a:r>
            <a:r>
              <a:rPr lang="nb-NO" dirty="0" smtClean="0"/>
              <a:t> </a:t>
            </a:r>
            <a:r>
              <a:rPr lang="nb-NO" dirty="0" err="1" smtClean="0"/>
              <a:t>contains</a:t>
            </a:r>
            <a:r>
              <a:rPr lang="nb-NO" dirty="0" smtClean="0"/>
              <a:t>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err="1" smtClean="0"/>
              <a:t>sites</a:t>
            </a:r>
            <a:r>
              <a:rPr lang="nb-NO" dirty="0" smtClean="0"/>
              <a:t>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tRNAs</a:t>
            </a:r>
            <a:r>
              <a:rPr lang="nb-NO" dirty="0" smtClean="0"/>
              <a:t> </a:t>
            </a:r>
            <a:r>
              <a:rPr lang="nb-NO" dirty="0" err="1" smtClean="0"/>
              <a:t>interact</a:t>
            </a:r>
            <a:r>
              <a:rPr lang="nb-NO" dirty="0" smtClean="0"/>
              <a:t> 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err="1" smtClean="0"/>
              <a:t>A-site</a:t>
            </a:r>
            <a:r>
              <a:rPr lang="nb-NO" dirty="0" smtClean="0"/>
              <a:t> is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charged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attaches</a:t>
            </a:r>
          </a:p>
          <a:p>
            <a:pPr>
              <a:spcBef>
                <a:spcPts val="600"/>
              </a:spcBef>
            </a:pPr>
            <a:r>
              <a:rPr lang="nb-NO" dirty="0" err="1" smtClean="0"/>
              <a:t>P-site</a:t>
            </a:r>
            <a:r>
              <a:rPr lang="nb-NO" dirty="0" smtClean="0"/>
              <a:t> (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peptide</a:t>
            </a:r>
            <a:r>
              <a:rPr lang="nb-NO" dirty="0" smtClean="0"/>
              <a:t> </a:t>
            </a:r>
            <a:r>
              <a:rPr lang="nb-NO" dirty="0" err="1" smtClean="0"/>
              <a:t>site</a:t>
            </a:r>
            <a:r>
              <a:rPr lang="nb-NO" dirty="0" smtClean="0"/>
              <a:t>) is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growing</a:t>
            </a:r>
            <a:r>
              <a:rPr lang="nb-NO" dirty="0" smtClean="0"/>
              <a:t> </a:t>
            </a:r>
            <a:r>
              <a:rPr lang="nb-NO" dirty="0" err="1" smtClean="0"/>
              <a:t>polypeptide</a:t>
            </a:r>
            <a:r>
              <a:rPr lang="nb-NO" dirty="0" smtClean="0"/>
              <a:t> is held by </a:t>
            </a:r>
            <a:r>
              <a:rPr lang="nb-NO" dirty="0" err="1" smtClean="0"/>
              <a:t>tRNA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dirty="0" err="1" smtClean="0"/>
              <a:t>E-site</a:t>
            </a:r>
            <a:r>
              <a:rPr lang="nb-NO" dirty="0" smtClean="0"/>
              <a:t> is </a:t>
            </a:r>
            <a:r>
              <a:rPr lang="nb-NO" dirty="0" err="1" smtClean="0"/>
              <a:t>the</a:t>
            </a:r>
            <a:r>
              <a:rPr lang="nb-NO" dirty="0" smtClean="0"/>
              <a:t> exit </a:t>
            </a:r>
            <a:r>
              <a:rPr lang="nb-NO" dirty="0" err="1" smtClean="0"/>
              <a:t>site</a:t>
            </a:r>
            <a:r>
              <a:rPr lang="nb-NO" dirty="0" smtClean="0"/>
              <a:t>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empty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is </a:t>
            </a:r>
            <a:r>
              <a:rPr lang="nb-NO" dirty="0" err="1" smtClean="0"/>
              <a:t>released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r>
              <a:rPr lang="nb-NO" sz="2800" dirty="0" smtClean="0"/>
              <a:t>- </a:t>
            </a:r>
            <a:r>
              <a:rPr lang="nb-NO" sz="2800" dirty="0" err="1" smtClean="0"/>
              <a:t>tRNA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429256" y="1857364"/>
            <a:ext cx="3071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Short, </a:t>
            </a:r>
            <a:r>
              <a:rPr lang="nb-NO" dirty="0" err="1" smtClean="0"/>
              <a:t>single-stranded</a:t>
            </a:r>
            <a:r>
              <a:rPr lang="nb-NO" dirty="0" smtClean="0"/>
              <a:t> </a:t>
            </a:r>
            <a:r>
              <a:rPr lang="nb-NO" dirty="0" err="1" smtClean="0"/>
              <a:t>molecules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extensive</a:t>
            </a:r>
            <a:r>
              <a:rPr lang="nb-NO" dirty="0" smtClean="0"/>
              <a:t> </a:t>
            </a:r>
            <a:r>
              <a:rPr lang="nb-NO" dirty="0" err="1" smtClean="0"/>
              <a:t>secondary</a:t>
            </a:r>
            <a:r>
              <a:rPr lang="nb-NO" dirty="0" smtClean="0"/>
              <a:t> </a:t>
            </a:r>
            <a:r>
              <a:rPr lang="nb-NO" dirty="0" err="1" smtClean="0"/>
              <a:t>structre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00694" y="3071810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Key variable region – </a:t>
            </a:r>
            <a:r>
              <a:rPr lang="nb-NO" dirty="0" err="1" smtClean="0"/>
              <a:t>anticodon</a:t>
            </a:r>
            <a:r>
              <a:rPr lang="nb-NO" dirty="0" smtClean="0"/>
              <a:t> </a:t>
            </a:r>
            <a:r>
              <a:rPr lang="nb-NO" dirty="0" err="1" smtClean="0"/>
              <a:t>recognizes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72132" y="4286256"/>
            <a:ext cx="22860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Key </a:t>
            </a:r>
            <a:r>
              <a:rPr lang="nb-NO" dirty="0" err="1" smtClean="0"/>
              <a:t>conserved</a:t>
            </a:r>
            <a:r>
              <a:rPr lang="nb-NO" dirty="0" smtClean="0"/>
              <a:t> region – </a:t>
            </a:r>
            <a:r>
              <a:rPr lang="nb-NO" dirty="0" err="1" smtClean="0"/>
              <a:t>acceptor</a:t>
            </a:r>
            <a:r>
              <a:rPr lang="nb-NO" dirty="0" smtClean="0"/>
              <a:t> end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there</a:t>
            </a:r>
            <a:r>
              <a:rPr lang="nb-NO" dirty="0" smtClean="0"/>
              <a:t> is </a:t>
            </a:r>
            <a:r>
              <a:rPr lang="nb-NO" dirty="0" err="1" smtClean="0"/>
              <a:t>always</a:t>
            </a:r>
            <a:r>
              <a:rPr lang="nb-NO" dirty="0" smtClean="0"/>
              <a:t> a CCA </a:t>
            </a:r>
            <a:r>
              <a:rPr lang="nb-NO" dirty="0" err="1" smtClean="0"/>
              <a:t>triplet</a:t>
            </a:r>
            <a:r>
              <a:rPr lang="nb-NO" dirty="0" smtClean="0"/>
              <a:t> (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cognate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is </a:t>
            </a:r>
            <a:r>
              <a:rPr lang="nb-NO" dirty="0" err="1" smtClean="0"/>
              <a:t>covalently</a:t>
            </a:r>
            <a:r>
              <a:rPr lang="nb-NO" dirty="0" smtClean="0"/>
              <a:t> </a:t>
            </a:r>
            <a:r>
              <a:rPr lang="nb-NO" dirty="0" err="1" smtClean="0"/>
              <a:t>bound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terminal A)</a:t>
            </a:r>
            <a:endParaRPr lang="en-US" dirty="0"/>
          </a:p>
        </p:txBody>
      </p:sp>
      <p:pic>
        <p:nvPicPr>
          <p:cNvPr id="7" name="Picture 2" descr="07_F3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70" y="1742355"/>
            <a:ext cx="4072994" cy="456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br>
              <a:rPr lang="nb-NO" dirty="0" smtClean="0"/>
            </a:br>
            <a:r>
              <a:rPr lang="nb-NO" sz="3100" dirty="0" err="1" smtClean="0"/>
              <a:t>Recognition</a:t>
            </a:r>
            <a:r>
              <a:rPr lang="nb-NO" sz="3100" dirty="0" smtClean="0"/>
              <a:t>, </a:t>
            </a:r>
            <a:r>
              <a:rPr lang="nb-NO" sz="3100" dirty="0" err="1" smtClean="0"/>
              <a:t>A</a:t>
            </a:r>
            <a:r>
              <a:rPr lang="nb-NO" sz="3100" dirty="0" err="1" smtClean="0"/>
              <a:t>civation</a:t>
            </a:r>
            <a:r>
              <a:rPr lang="nb-NO" sz="3100" dirty="0" smtClean="0"/>
              <a:t> </a:t>
            </a:r>
            <a:r>
              <a:rPr lang="nb-NO" sz="3100" dirty="0" smtClean="0"/>
              <a:t>and </a:t>
            </a:r>
            <a:r>
              <a:rPr lang="nb-NO" sz="3100" dirty="0" err="1" smtClean="0"/>
              <a:t>C</a:t>
            </a:r>
            <a:r>
              <a:rPr lang="nb-NO" sz="3100" dirty="0" err="1" smtClean="0"/>
              <a:t>harging</a:t>
            </a:r>
            <a:r>
              <a:rPr lang="nb-NO" sz="3100" dirty="0" smtClean="0"/>
              <a:t> </a:t>
            </a:r>
            <a:r>
              <a:rPr lang="nb-NO" sz="3100" dirty="0" err="1" smtClean="0"/>
              <a:t>of</a:t>
            </a:r>
            <a:r>
              <a:rPr lang="nb-NO" sz="3100" dirty="0" smtClean="0"/>
              <a:t> </a:t>
            </a:r>
            <a:r>
              <a:rPr lang="nb-NO" sz="3100" dirty="0" err="1" smtClean="0"/>
              <a:t>tRNAs</a:t>
            </a:r>
            <a:endParaRPr lang="en-US" sz="3100" dirty="0"/>
          </a:p>
        </p:txBody>
      </p:sp>
      <p:pic>
        <p:nvPicPr>
          <p:cNvPr id="3" name="Picture 2" descr="07_F37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44824"/>
            <a:ext cx="4567784" cy="442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ktangel 3"/>
          <p:cNvSpPr/>
          <p:nvPr/>
        </p:nvSpPr>
        <p:spPr>
          <a:xfrm>
            <a:off x="5508104" y="2678137"/>
            <a:ext cx="345638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b-NO" dirty="0" smtClean="0"/>
              <a:t>Given a </a:t>
            </a:r>
            <a:r>
              <a:rPr lang="nb-NO" dirty="0" err="1" smtClean="0"/>
              <a:t>tRNA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an </a:t>
            </a:r>
            <a:r>
              <a:rPr lang="nb-NO" dirty="0" err="1" smtClean="0"/>
              <a:t>anticodon</a:t>
            </a:r>
            <a:r>
              <a:rPr lang="nb-NO" dirty="0" smtClean="0"/>
              <a:t> </a:t>
            </a:r>
            <a:r>
              <a:rPr lang="nb-NO" dirty="0" err="1" smtClean="0"/>
              <a:t>sequence</a:t>
            </a:r>
            <a:r>
              <a:rPr lang="nb-NO" dirty="0" smtClean="0"/>
              <a:t>. </a:t>
            </a:r>
            <a:r>
              <a:rPr lang="nb-NO" dirty="0" smtClean="0"/>
              <a:t>An </a:t>
            </a:r>
            <a:r>
              <a:rPr lang="nb-NO" dirty="0" err="1" smtClean="0"/>
              <a:t>enzye</a:t>
            </a:r>
            <a:r>
              <a:rPr lang="nb-NO" dirty="0" smtClean="0"/>
              <a:t>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aminoacyl-tRNA</a:t>
            </a:r>
            <a:r>
              <a:rPr lang="nb-NO" dirty="0" smtClean="0"/>
              <a:t> </a:t>
            </a:r>
            <a:r>
              <a:rPr lang="nb-NO" dirty="0" err="1" smtClean="0"/>
              <a:t>synthetase</a:t>
            </a:r>
            <a:r>
              <a:rPr lang="nb-NO" dirty="0" smtClean="0"/>
              <a:t> </a:t>
            </a:r>
            <a:r>
              <a:rPr lang="nb-NO" dirty="0" smtClean="0"/>
              <a:t>has to </a:t>
            </a:r>
            <a:r>
              <a:rPr lang="nb-NO" dirty="0" err="1" smtClean="0"/>
              <a:t>recognize</a:t>
            </a:r>
            <a:r>
              <a:rPr lang="nb-NO" dirty="0" smtClean="0"/>
              <a:t> it </a:t>
            </a:r>
            <a:r>
              <a:rPr lang="nb-NO" dirty="0" err="1" smtClean="0"/>
              <a:t>correctly</a:t>
            </a:r>
            <a:r>
              <a:rPr lang="nb-NO" dirty="0" smtClean="0"/>
              <a:t> and </a:t>
            </a:r>
            <a:r>
              <a:rPr lang="nb-NO" dirty="0" err="1" smtClean="0"/>
              <a:t>then</a:t>
            </a:r>
            <a:r>
              <a:rPr lang="nb-NO" dirty="0" smtClean="0"/>
              <a:t> </a:t>
            </a:r>
            <a:r>
              <a:rPr lang="nb-NO" dirty="0" smtClean="0"/>
              <a:t>(so </a:t>
            </a:r>
            <a:r>
              <a:rPr lang="nb-NO" dirty="0" smtClean="0"/>
              <a:t>to </a:t>
            </a:r>
            <a:r>
              <a:rPr lang="nb-NO" dirty="0" err="1" smtClean="0"/>
              <a:t>say</a:t>
            </a:r>
            <a:r>
              <a:rPr lang="nb-NO" dirty="0" smtClean="0"/>
              <a:t>) </a:t>
            </a:r>
            <a:r>
              <a:rPr lang="nb-NO" dirty="0" err="1" smtClean="0"/>
              <a:t>charge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right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. </a:t>
            </a:r>
            <a:endParaRPr lang="nb-NO" dirty="0" smtClean="0"/>
          </a:p>
          <a:p>
            <a:pPr>
              <a:spcAft>
                <a:spcPts val="600"/>
              </a:spcAft>
            </a:pPr>
            <a:r>
              <a:rPr lang="nb-NO" dirty="0" smtClean="0"/>
              <a:t>The </a:t>
            </a:r>
            <a:r>
              <a:rPr lang="nb-NO" dirty="0" err="1" smtClean="0"/>
              <a:t>reaction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and </a:t>
            </a:r>
            <a:r>
              <a:rPr lang="nb-NO" dirty="0" err="1" smtClean="0"/>
              <a:t>tRNA</a:t>
            </a:r>
            <a:r>
              <a:rPr lang="nb-NO" dirty="0" smtClean="0"/>
              <a:t> </a:t>
            </a:r>
            <a:r>
              <a:rPr lang="nb-NO" dirty="0" err="1" smtClean="0"/>
              <a:t>begins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activation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. </a:t>
            </a:r>
          </a:p>
          <a:p>
            <a:pPr>
              <a:spcAft>
                <a:spcPts val="600"/>
              </a:spcAft>
            </a:pPr>
            <a:r>
              <a:rPr lang="nb-NO" dirty="0" smtClean="0"/>
              <a:t>The </a:t>
            </a:r>
            <a:r>
              <a:rPr lang="nb-NO" dirty="0" err="1" smtClean="0"/>
              <a:t>aminoacyl-AMP</a:t>
            </a:r>
            <a:r>
              <a:rPr lang="nb-NO" dirty="0" smtClean="0"/>
              <a:t> </a:t>
            </a:r>
            <a:r>
              <a:rPr lang="nb-NO" dirty="0" err="1" smtClean="0"/>
              <a:t>intermediate</a:t>
            </a:r>
            <a:r>
              <a:rPr lang="nb-NO" dirty="0" smtClean="0"/>
              <a:t> </a:t>
            </a:r>
            <a:r>
              <a:rPr lang="nb-NO" dirty="0" err="1" smtClean="0"/>
              <a:t>remains</a:t>
            </a:r>
            <a:r>
              <a:rPr lang="nb-NO" dirty="0" smtClean="0"/>
              <a:t> </a:t>
            </a:r>
            <a:r>
              <a:rPr lang="nb-NO" dirty="0" err="1" smtClean="0"/>
              <a:t>bound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enzyme</a:t>
            </a:r>
            <a:r>
              <a:rPr lang="nb-NO" dirty="0" smtClean="0"/>
              <a:t> </a:t>
            </a:r>
            <a:r>
              <a:rPr lang="nb-NO" dirty="0" err="1" smtClean="0"/>
              <a:t>until</a:t>
            </a:r>
            <a:r>
              <a:rPr lang="nb-NO" dirty="0" smtClean="0"/>
              <a:t> </a:t>
            </a:r>
            <a:r>
              <a:rPr lang="nb-NO" dirty="0" err="1" smtClean="0"/>
              <a:t>collision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right </a:t>
            </a:r>
            <a:r>
              <a:rPr lang="nb-NO" dirty="0" err="1" smtClean="0"/>
              <a:t>tRNA</a:t>
            </a:r>
            <a:r>
              <a:rPr lang="nb-NO" dirty="0" smtClean="0"/>
              <a:t>. </a:t>
            </a:r>
            <a:r>
              <a:rPr lang="nb-NO" dirty="0" err="1" smtClean="0"/>
              <a:t>Then</a:t>
            </a:r>
            <a:r>
              <a:rPr lang="nb-NO" dirty="0" smtClean="0"/>
              <a:t> it is </a:t>
            </a:r>
            <a:r>
              <a:rPr lang="nb-NO" dirty="0" err="1" smtClean="0"/>
              <a:t>attached</a:t>
            </a:r>
            <a:r>
              <a:rPr lang="nb-NO" dirty="0" smtClean="0"/>
              <a:t> </a:t>
            </a:r>
            <a:r>
              <a:rPr lang="nb-NO" dirty="0" smtClean="0"/>
              <a:t>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r>
              <a:rPr lang="nb-NO" sz="3200" dirty="0" smtClean="0"/>
              <a:t>- </a:t>
            </a:r>
            <a:r>
              <a:rPr lang="nb-NO" sz="3200" dirty="0" err="1" smtClean="0"/>
              <a:t>Initiation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4683040"/>
            <a:ext cx="7358114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err="1" smtClean="0"/>
              <a:t>Translational</a:t>
            </a:r>
            <a:r>
              <a:rPr lang="nb-NO" dirty="0" smtClean="0"/>
              <a:t> </a:t>
            </a:r>
            <a:r>
              <a:rPr lang="nb-NO" dirty="0" err="1" smtClean="0"/>
              <a:t>initiation</a:t>
            </a:r>
            <a:r>
              <a:rPr lang="nb-NO" dirty="0" smtClean="0"/>
              <a:t> </a:t>
            </a:r>
            <a:r>
              <a:rPr lang="nb-NO" dirty="0" err="1" smtClean="0"/>
              <a:t>then</a:t>
            </a:r>
            <a:r>
              <a:rPr lang="nb-NO" dirty="0" smtClean="0"/>
              <a:t> </a:t>
            </a:r>
            <a:r>
              <a:rPr lang="nb-NO" dirty="0" err="1" smtClean="0"/>
              <a:t>begins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a </a:t>
            </a:r>
            <a:r>
              <a:rPr lang="nb-NO" dirty="0" err="1" smtClean="0"/>
              <a:t>special</a:t>
            </a:r>
            <a:r>
              <a:rPr lang="nb-NO" dirty="0" smtClean="0"/>
              <a:t> initiator </a:t>
            </a:r>
            <a:r>
              <a:rPr lang="nb-NO" dirty="0" err="1" smtClean="0"/>
              <a:t>aminoacyl-tRNA</a:t>
            </a:r>
            <a:r>
              <a:rPr lang="nb-NO" dirty="0" smtClean="0"/>
              <a:t> (in </a:t>
            </a:r>
            <a:r>
              <a:rPr lang="nb-NO" dirty="0" err="1" smtClean="0"/>
              <a:t>prokaryotes</a:t>
            </a:r>
            <a:r>
              <a:rPr lang="nb-NO" dirty="0" smtClean="0"/>
              <a:t>: </a:t>
            </a:r>
            <a:r>
              <a:rPr lang="nb-NO" dirty="0" err="1" smtClean="0"/>
              <a:t>formylmethionine-tRNA</a:t>
            </a:r>
            <a:r>
              <a:rPr lang="nb-NO" dirty="0" smtClean="0"/>
              <a:t>) binding to </a:t>
            </a:r>
            <a:r>
              <a:rPr lang="nb-NO" dirty="0" err="1" smtClean="0"/>
              <a:t>the</a:t>
            </a:r>
            <a:r>
              <a:rPr lang="nb-NO" dirty="0" smtClean="0"/>
              <a:t> start </a:t>
            </a:r>
            <a:r>
              <a:rPr lang="nb-NO" dirty="0" err="1" smtClean="0"/>
              <a:t>codon</a:t>
            </a:r>
            <a:r>
              <a:rPr lang="nb-NO" dirty="0" smtClean="0"/>
              <a:t>, AUG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nb-NO" dirty="0" smtClean="0"/>
              <a:t>Base </a:t>
            </a:r>
            <a:r>
              <a:rPr lang="nb-NO" dirty="0" err="1" smtClean="0"/>
              <a:t>pairing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so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Shine</a:t>
            </a:r>
            <a:r>
              <a:rPr lang="nb-NO" dirty="0" smtClean="0"/>
              <a:t> – </a:t>
            </a:r>
            <a:r>
              <a:rPr lang="nb-NO" dirty="0" err="1" smtClean="0"/>
              <a:t>Dalgarno</a:t>
            </a:r>
            <a:r>
              <a:rPr lang="nb-NO" dirty="0" smtClean="0"/>
              <a:t> </a:t>
            </a:r>
            <a:r>
              <a:rPr lang="nb-NO" dirty="0" err="1" smtClean="0"/>
              <a:t>sequences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5’ –end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mRNA</a:t>
            </a:r>
            <a:r>
              <a:rPr lang="nb-NO" dirty="0" smtClean="0"/>
              <a:t> </a:t>
            </a:r>
            <a:r>
              <a:rPr lang="nb-NO" dirty="0" smtClean="0"/>
              <a:t>and </a:t>
            </a:r>
            <a:r>
              <a:rPr lang="nb-NO" dirty="0" err="1" smtClean="0"/>
              <a:t>sequences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3’ </a:t>
            </a:r>
            <a:r>
              <a:rPr lang="nb-NO" dirty="0" smtClean="0"/>
              <a:t>– end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rRNA</a:t>
            </a:r>
            <a:r>
              <a:rPr lang="nb-NO" dirty="0" smtClean="0"/>
              <a:t> </a:t>
            </a:r>
            <a:r>
              <a:rPr lang="nb-NO" dirty="0" err="1" smtClean="0"/>
              <a:t>ensure</a:t>
            </a:r>
            <a:r>
              <a:rPr lang="nb-NO" dirty="0" smtClean="0"/>
              <a:t> to hold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complex</a:t>
            </a:r>
            <a:r>
              <a:rPr lang="nb-NO" dirty="0" smtClean="0"/>
              <a:t> </a:t>
            </a:r>
            <a:r>
              <a:rPr lang="nb-NO" dirty="0" err="1" smtClean="0"/>
              <a:t>together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correct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frame</a:t>
            </a:r>
            <a:endParaRPr lang="nb-NO" dirty="0" smtClean="0"/>
          </a:p>
        </p:txBody>
      </p:sp>
      <p:pic>
        <p:nvPicPr>
          <p:cNvPr id="5" name="Picture 2" descr="07_F38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55171"/>
            <a:ext cx="4176464" cy="276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ktangel 5"/>
          <p:cNvSpPr/>
          <p:nvPr/>
        </p:nvSpPr>
        <p:spPr>
          <a:xfrm>
            <a:off x="5004048" y="1818690"/>
            <a:ext cx="3960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nb-NO" dirty="0" err="1" smtClean="0"/>
              <a:t>Initiation</a:t>
            </a:r>
            <a:r>
              <a:rPr lang="nb-NO" dirty="0" smtClean="0"/>
              <a:t> </a:t>
            </a:r>
            <a:r>
              <a:rPr lang="nb-NO" dirty="0" err="1" smtClean="0"/>
              <a:t>complex</a:t>
            </a:r>
            <a:r>
              <a:rPr lang="nb-NO" dirty="0" smtClean="0"/>
              <a:t> is </a:t>
            </a:r>
            <a:r>
              <a:rPr lang="nb-NO" dirty="0" err="1" smtClean="0"/>
              <a:t>formed</a:t>
            </a:r>
            <a:r>
              <a:rPr lang="nb-NO" dirty="0" smtClean="0"/>
              <a:t> from </a:t>
            </a:r>
            <a:r>
              <a:rPr lang="nb-NO" dirty="0" err="1" smtClean="0"/>
              <a:t>free</a:t>
            </a:r>
            <a:r>
              <a:rPr lang="nb-NO" dirty="0" smtClean="0"/>
              <a:t> 30S </a:t>
            </a:r>
            <a:r>
              <a:rPr lang="nb-NO" dirty="0" err="1" smtClean="0"/>
              <a:t>ribosome</a:t>
            </a:r>
            <a:r>
              <a:rPr lang="nb-NO" dirty="0" smtClean="0"/>
              <a:t>, </a:t>
            </a:r>
            <a:r>
              <a:rPr lang="nb-NO" dirty="0" err="1" smtClean="0"/>
              <a:t>mRNA</a:t>
            </a:r>
            <a:r>
              <a:rPr lang="nb-NO" dirty="0" smtClean="0"/>
              <a:t>, </a:t>
            </a:r>
            <a:r>
              <a:rPr lang="nb-NO" dirty="0" err="1" smtClean="0"/>
              <a:t>formylmethionine-tRNA</a:t>
            </a:r>
            <a:r>
              <a:rPr lang="nb-NO" dirty="0" smtClean="0"/>
              <a:t> and </a:t>
            </a:r>
            <a:r>
              <a:rPr lang="nb-NO" dirty="0" err="1" smtClean="0"/>
              <a:t>several</a:t>
            </a:r>
            <a:r>
              <a:rPr lang="nb-NO" dirty="0" smtClean="0"/>
              <a:t> </a:t>
            </a:r>
            <a:r>
              <a:rPr lang="nb-NO" dirty="0" err="1" smtClean="0"/>
              <a:t>initiation</a:t>
            </a:r>
            <a:r>
              <a:rPr lang="nb-NO" dirty="0" smtClean="0"/>
              <a:t> proteins (</a:t>
            </a:r>
            <a:r>
              <a:rPr lang="nb-NO" dirty="0" err="1" smtClean="0"/>
              <a:t>plus</a:t>
            </a:r>
            <a:r>
              <a:rPr lang="nb-NO" dirty="0" smtClean="0"/>
              <a:t> GTP = </a:t>
            </a:r>
            <a:r>
              <a:rPr lang="nb-NO" dirty="0" err="1" smtClean="0"/>
              <a:t>energy</a:t>
            </a:r>
            <a:r>
              <a:rPr lang="nb-NO" dirty="0" smtClean="0"/>
              <a:t>). A 50S </a:t>
            </a:r>
            <a:r>
              <a:rPr lang="nb-NO" dirty="0" err="1" smtClean="0"/>
              <a:t>ribosomal</a:t>
            </a:r>
            <a:r>
              <a:rPr lang="nb-NO" dirty="0" smtClean="0"/>
              <a:t> </a:t>
            </a:r>
            <a:r>
              <a:rPr lang="nb-NO" dirty="0" err="1" smtClean="0"/>
              <a:t>subunit</a:t>
            </a:r>
            <a:r>
              <a:rPr lang="nb-NO" dirty="0" smtClean="0"/>
              <a:t> is </a:t>
            </a:r>
            <a:r>
              <a:rPr lang="nb-NO" dirty="0" err="1" smtClean="0"/>
              <a:t>then</a:t>
            </a:r>
            <a:r>
              <a:rPr lang="nb-NO" dirty="0" smtClean="0"/>
              <a:t> </a:t>
            </a:r>
            <a:r>
              <a:rPr lang="nb-NO" dirty="0" err="1" smtClean="0"/>
              <a:t>added</a:t>
            </a:r>
            <a:r>
              <a:rPr lang="nb-NO" dirty="0" smtClean="0"/>
              <a:t> to form </a:t>
            </a:r>
            <a:r>
              <a:rPr lang="nb-NO" dirty="0" err="1" smtClean="0"/>
              <a:t>the</a:t>
            </a:r>
            <a:r>
              <a:rPr lang="nb-NO" dirty="0" smtClean="0"/>
              <a:t> final 70S </a:t>
            </a:r>
            <a:r>
              <a:rPr lang="nb-NO" dirty="0" err="1" smtClean="0"/>
              <a:t>complex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r>
              <a:rPr lang="nb-NO" sz="3200" dirty="0" smtClean="0"/>
              <a:t>- </a:t>
            </a:r>
            <a:r>
              <a:rPr lang="nb-NO" sz="3200" dirty="0" err="1" smtClean="0"/>
              <a:t>Elongation</a:t>
            </a:r>
            <a:endParaRPr lang="nb-NO" sz="3200" dirty="0"/>
          </a:p>
        </p:txBody>
      </p:sp>
      <p:pic>
        <p:nvPicPr>
          <p:cNvPr id="4" name="Picture 2" descr="07_F38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2" y="2060848"/>
            <a:ext cx="4970986" cy="17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07_F38_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1"/>
            <a:ext cx="4284329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ktangel 5"/>
          <p:cNvSpPr/>
          <p:nvPr/>
        </p:nvSpPr>
        <p:spPr>
          <a:xfrm>
            <a:off x="5076056" y="3717032"/>
            <a:ext cx="3456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/>
              <a:t>During </a:t>
            </a:r>
            <a:r>
              <a:rPr lang="nb-NO" dirty="0" err="1" smtClean="0"/>
              <a:t>elongation</a:t>
            </a:r>
            <a:r>
              <a:rPr lang="nb-NO" dirty="0" smtClean="0"/>
              <a:t> a </a:t>
            </a:r>
            <a:r>
              <a:rPr lang="nb-NO" dirty="0" err="1" smtClean="0"/>
              <a:t>peptide</a:t>
            </a:r>
            <a:r>
              <a:rPr lang="nb-NO" dirty="0" smtClean="0"/>
              <a:t> </a:t>
            </a:r>
            <a:r>
              <a:rPr lang="nb-NO" dirty="0" err="1" smtClean="0"/>
              <a:t>bond</a:t>
            </a:r>
            <a:r>
              <a:rPr lang="nb-NO" dirty="0" smtClean="0"/>
              <a:t> is </a:t>
            </a:r>
            <a:r>
              <a:rPr lang="nb-NO" dirty="0" err="1" smtClean="0"/>
              <a:t>formed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</a:t>
            </a:r>
            <a:r>
              <a:rPr lang="nb-NO" dirty="0" err="1" smtClean="0"/>
              <a:t>chain</a:t>
            </a:r>
            <a:r>
              <a:rPr lang="nb-NO" dirty="0" smtClean="0"/>
              <a:t> and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</a:t>
            </a:r>
            <a:r>
              <a:rPr lang="nb-NO" dirty="0" smtClean="0"/>
              <a:t> </a:t>
            </a:r>
            <a:r>
              <a:rPr lang="nb-NO" dirty="0" err="1" smtClean="0"/>
              <a:t>attached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. The </a:t>
            </a:r>
            <a:r>
              <a:rPr lang="nb-NO" dirty="0" err="1" smtClean="0"/>
              <a:t>growing</a:t>
            </a:r>
            <a:r>
              <a:rPr lang="nb-NO" dirty="0" smtClean="0"/>
              <a:t> </a:t>
            </a:r>
            <a:r>
              <a:rPr lang="nb-NO" dirty="0" err="1" smtClean="0"/>
              <a:t>polypeptide</a:t>
            </a:r>
            <a:r>
              <a:rPr lang="nb-NO" dirty="0" smtClean="0"/>
              <a:t> </a:t>
            </a:r>
            <a:r>
              <a:rPr lang="nb-NO" dirty="0" err="1" smtClean="0"/>
              <a:t>chain</a:t>
            </a:r>
            <a:r>
              <a:rPr lang="nb-NO" dirty="0" smtClean="0"/>
              <a:t> </a:t>
            </a:r>
            <a:r>
              <a:rPr lang="nb-NO" dirty="0" err="1" smtClean="0"/>
              <a:t>moves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at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A-site</a:t>
            </a:r>
            <a:r>
              <a:rPr lang="nb-NO" dirty="0" smtClean="0"/>
              <a:t>.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Translation</a:t>
            </a:r>
            <a:r>
              <a:rPr lang="nb-NO" dirty="0" smtClean="0"/>
              <a:t> </a:t>
            </a:r>
            <a:r>
              <a:rPr lang="nb-NO" sz="3600" dirty="0" smtClean="0"/>
              <a:t>– </a:t>
            </a:r>
            <a:r>
              <a:rPr lang="nb-NO" sz="3600" dirty="0" err="1" smtClean="0"/>
              <a:t>Translocation</a:t>
            </a:r>
            <a:r>
              <a:rPr lang="nb-NO" sz="3600" dirty="0" smtClean="0"/>
              <a:t>, </a:t>
            </a:r>
            <a:r>
              <a:rPr lang="nb-NO" sz="3600" dirty="0" err="1" smtClean="0"/>
              <a:t>Termination</a:t>
            </a:r>
            <a:endParaRPr lang="nb-NO" sz="3600" dirty="0"/>
          </a:p>
        </p:txBody>
      </p:sp>
      <p:pic>
        <p:nvPicPr>
          <p:cNvPr id="4" name="Picture 2" descr="07_F38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290745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ktangel 4"/>
          <p:cNvSpPr/>
          <p:nvPr/>
        </p:nvSpPr>
        <p:spPr>
          <a:xfrm>
            <a:off x="5022304" y="1772816"/>
            <a:ext cx="3870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err="1" smtClean="0"/>
              <a:t>Following</a:t>
            </a:r>
            <a:r>
              <a:rPr lang="nb-NO" dirty="0" smtClean="0"/>
              <a:t> </a:t>
            </a:r>
            <a:r>
              <a:rPr lang="nb-NO" dirty="0" err="1" smtClean="0"/>
              <a:t>elongation</a:t>
            </a:r>
            <a:r>
              <a:rPr lang="nb-NO" dirty="0" smtClean="0"/>
              <a:t>,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holding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polypeptide</a:t>
            </a:r>
            <a:r>
              <a:rPr lang="nb-NO" dirty="0" smtClean="0"/>
              <a:t> is </a:t>
            </a:r>
            <a:r>
              <a:rPr lang="nb-NO" dirty="0" err="1" smtClean="0"/>
              <a:t>translocated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P-site</a:t>
            </a:r>
            <a:r>
              <a:rPr lang="nb-NO" dirty="0" smtClean="0"/>
              <a:t> </a:t>
            </a:r>
            <a:r>
              <a:rPr lang="nb-NO" dirty="0" err="1" smtClean="0"/>
              <a:t>thus</a:t>
            </a:r>
            <a:r>
              <a:rPr lang="nb-NO" dirty="0" smtClean="0"/>
              <a:t> </a:t>
            </a:r>
            <a:r>
              <a:rPr lang="nb-NO" dirty="0" err="1" smtClean="0"/>
              <a:t>opening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A-site</a:t>
            </a:r>
            <a:r>
              <a:rPr lang="nb-NO" dirty="0" smtClean="0"/>
              <a:t> for a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charged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endParaRPr lang="nb-NO" dirty="0" smtClean="0"/>
          </a:p>
        </p:txBody>
      </p:sp>
      <p:pic>
        <p:nvPicPr>
          <p:cNvPr id="6" name="Picture 2" descr="07_F38_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62455"/>
            <a:ext cx="4479007" cy="152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ktangel 6"/>
          <p:cNvSpPr/>
          <p:nvPr/>
        </p:nvSpPr>
        <p:spPr>
          <a:xfrm>
            <a:off x="1691680" y="530120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/>
              <a:t>At </a:t>
            </a:r>
            <a:r>
              <a:rPr lang="nb-NO" dirty="0" err="1" smtClean="0"/>
              <a:t>each</a:t>
            </a:r>
            <a:r>
              <a:rPr lang="nb-NO" dirty="0" smtClean="0"/>
              <a:t> </a:t>
            </a:r>
            <a:r>
              <a:rPr lang="nb-NO" dirty="0" err="1" smtClean="0"/>
              <a:t>translocation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ribosome</a:t>
            </a:r>
            <a:r>
              <a:rPr lang="nb-NO" dirty="0" smtClean="0"/>
              <a:t> </a:t>
            </a:r>
            <a:r>
              <a:rPr lang="nb-NO" dirty="0" err="1" smtClean="0"/>
              <a:t>advences</a:t>
            </a:r>
            <a:r>
              <a:rPr lang="nb-NO" dirty="0" smtClean="0"/>
              <a:t>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err="1" smtClean="0"/>
              <a:t>nucleotides</a:t>
            </a:r>
            <a:r>
              <a:rPr lang="nb-NO" dirty="0" smtClean="0"/>
              <a:t>. The </a:t>
            </a:r>
            <a:r>
              <a:rPr lang="nb-NO" dirty="0" err="1" smtClean="0"/>
              <a:t>ribosome</a:t>
            </a:r>
            <a:r>
              <a:rPr lang="nb-NO" dirty="0" smtClean="0"/>
              <a:t> must </a:t>
            </a:r>
            <a:r>
              <a:rPr lang="nb-NO" dirty="0" err="1" smtClean="0"/>
              <a:t>move</a:t>
            </a:r>
            <a:r>
              <a:rPr lang="nb-NO" dirty="0" smtClean="0"/>
              <a:t> </a:t>
            </a:r>
            <a:r>
              <a:rPr lang="nb-NO" dirty="0" err="1" smtClean="0"/>
              <a:t>exactly</a:t>
            </a:r>
            <a:r>
              <a:rPr lang="nb-NO" dirty="0" smtClean="0"/>
              <a:t> </a:t>
            </a:r>
            <a:r>
              <a:rPr lang="nb-NO" dirty="0" err="1" smtClean="0"/>
              <a:t>one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r>
              <a:rPr lang="nb-NO" dirty="0" smtClean="0"/>
              <a:t> at </a:t>
            </a:r>
            <a:r>
              <a:rPr lang="nb-NO" dirty="0" err="1" smtClean="0"/>
              <a:t>each</a:t>
            </a:r>
            <a:r>
              <a:rPr lang="nb-NO" dirty="0" smtClean="0"/>
              <a:t> </a:t>
            </a:r>
            <a:r>
              <a:rPr lang="nb-NO" dirty="0" err="1" smtClean="0"/>
              <a:t>step</a:t>
            </a:r>
            <a:r>
              <a:rPr lang="nb-NO" dirty="0" smtClean="0"/>
              <a:t>.</a:t>
            </a:r>
            <a:endParaRPr lang="nb-NO" dirty="0" smtClean="0"/>
          </a:p>
        </p:txBody>
      </p:sp>
      <p:sp>
        <p:nvSpPr>
          <p:cNvPr id="8" name="Rektangel 7"/>
          <p:cNvSpPr/>
          <p:nvPr/>
        </p:nvSpPr>
        <p:spPr>
          <a:xfrm>
            <a:off x="5076056" y="3729806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err="1" smtClean="0"/>
              <a:t>Translocation</a:t>
            </a:r>
            <a:r>
              <a:rPr lang="nb-NO" dirty="0" smtClean="0"/>
              <a:t> pushes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now</a:t>
            </a:r>
            <a:r>
              <a:rPr lang="nb-NO" dirty="0" smtClean="0"/>
              <a:t> </a:t>
            </a:r>
            <a:r>
              <a:rPr lang="nb-NO" dirty="0" err="1" smtClean="0"/>
              <a:t>empty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third</a:t>
            </a:r>
            <a:r>
              <a:rPr lang="nb-NO" dirty="0" smtClean="0"/>
              <a:t> </a:t>
            </a:r>
            <a:r>
              <a:rPr lang="nb-NO" dirty="0" err="1" smtClean="0"/>
              <a:t>E-site</a:t>
            </a:r>
            <a:r>
              <a:rPr lang="nb-NO" dirty="0" smtClean="0"/>
              <a:t> (exit </a:t>
            </a:r>
            <a:r>
              <a:rPr lang="nb-NO" dirty="0" err="1" smtClean="0"/>
              <a:t>site</a:t>
            </a:r>
            <a:r>
              <a:rPr lang="nb-NO" dirty="0" smtClean="0"/>
              <a:t>, from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tha</a:t>
            </a:r>
            <a:r>
              <a:rPr lang="nb-NO" dirty="0" smtClean="0"/>
              <a:t> </a:t>
            </a:r>
            <a:r>
              <a:rPr lang="nb-NO" dirty="0" err="1" smtClean="0"/>
              <a:t>tRNA</a:t>
            </a:r>
            <a:r>
              <a:rPr lang="nb-NO" dirty="0" smtClean="0"/>
              <a:t> is </a:t>
            </a:r>
            <a:r>
              <a:rPr lang="nb-NO" dirty="0" err="1" smtClean="0"/>
              <a:t>released</a:t>
            </a:r>
            <a:r>
              <a:rPr lang="nb-NO" dirty="0" smtClean="0"/>
              <a:t>)</a:t>
            </a:r>
          </a:p>
        </p:txBody>
      </p:sp>
      <p:sp>
        <p:nvSpPr>
          <p:cNvPr id="9" name="Rektangel 8"/>
          <p:cNvSpPr/>
          <p:nvPr/>
        </p:nvSpPr>
        <p:spPr>
          <a:xfrm>
            <a:off x="899592" y="609503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/>
              <a:t>Protein </a:t>
            </a:r>
            <a:r>
              <a:rPr lang="nb-NO" dirty="0" err="1" smtClean="0"/>
              <a:t>synthesis</a:t>
            </a:r>
            <a:r>
              <a:rPr lang="nb-NO" dirty="0" smtClean="0"/>
              <a:t> </a:t>
            </a:r>
            <a:r>
              <a:rPr lang="nb-NO" dirty="0" err="1" smtClean="0"/>
              <a:t>terminates</a:t>
            </a:r>
            <a:r>
              <a:rPr lang="nb-NO" dirty="0" smtClean="0"/>
              <a:t> </a:t>
            </a:r>
            <a:r>
              <a:rPr lang="nb-NO" dirty="0" err="1" smtClean="0"/>
              <a:t>when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ribosome</a:t>
            </a:r>
            <a:r>
              <a:rPr lang="nb-NO" dirty="0" smtClean="0"/>
              <a:t> </a:t>
            </a:r>
            <a:r>
              <a:rPr lang="nb-NO" dirty="0" err="1" smtClean="0"/>
              <a:t>reaches</a:t>
            </a:r>
            <a:r>
              <a:rPr lang="nb-NO" dirty="0" smtClean="0"/>
              <a:t> a </a:t>
            </a:r>
            <a:r>
              <a:rPr lang="nb-NO" dirty="0" err="1" smtClean="0"/>
              <a:t>nonsense</a:t>
            </a:r>
            <a:r>
              <a:rPr lang="nb-NO" dirty="0" smtClean="0"/>
              <a:t> </a:t>
            </a:r>
            <a:r>
              <a:rPr lang="nb-NO" dirty="0" err="1" smtClean="0"/>
              <a:t>codon</a:t>
            </a:r>
            <a:r>
              <a:rPr lang="nb-NO" dirty="0" smtClean="0"/>
              <a:t>. </a:t>
            </a:r>
            <a:endParaRPr lang="nb-NO" dirty="0" smtClean="0"/>
          </a:p>
          <a:p>
            <a:r>
              <a:rPr lang="nb-NO" dirty="0" smtClean="0"/>
              <a:t>Final </a:t>
            </a:r>
            <a:r>
              <a:rPr lang="nb-NO" dirty="0" err="1" smtClean="0"/>
              <a:t>product</a:t>
            </a:r>
            <a:r>
              <a:rPr lang="nb-NO" dirty="0" smtClean="0"/>
              <a:t> and </a:t>
            </a:r>
            <a:r>
              <a:rPr lang="nb-NO" dirty="0" err="1" smtClean="0"/>
              <a:t>ribosome</a:t>
            </a:r>
            <a:r>
              <a:rPr lang="nb-NO" dirty="0" smtClean="0"/>
              <a:t> is </a:t>
            </a:r>
            <a:r>
              <a:rPr lang="nb-NO" dirty="0" err="1" smtClean="0"/>
              <a:t>being</a:t>
            </a:r>
            <a:r>
              <a:rPr lang="nb-NO" dirty="0" smtClean="0"/>
              <a:t> </a:t>
            </a:r>
            <a:r>
              <a:rPr lang="nb-NO" dirty="0" err="1" smtClean="0"/>
              <a:t>released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help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release</a:t>
            </a:r>
            <a:r>
              <a:rPr lang="nb-NO" dirty="0" smtClean="0"/>
              <a:t> </a:t>
            </a:r>
            <a:r>
              <a:rPr lang="nb-NO" dirty="0" err="1" smtClean="0"/>
              <a:t>factors</a:t>
            </a:r>
            <a:r>
              <a:rPr lang="nb-NO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7_F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3751263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ktangel 4"/>
          <p:cNvSpPr/>
          <p:nvPr/>
        </p:nvSpPr>
        <p:spPr>
          <a:xfrm>
            <a:off x="5004048" y="2204864"/>
            <a:ext cx="37261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err="1" smtClean="0"/>
              <a:t>Polypeptides</a:t>
            </a:r>
            <a:r>
              <a:rPr lang="nb-NO" dirty="0" smtClean="0"/>
              <a:t> </a:t>
            </a:r>
            <a:r>
              <a:rPr lang="nb-NO" dirty="0" err="1" smtClean="0"/>
              <a:t>need</a:t>
            </a:r>
            <a:r>
              <a:rPr lang="nb-NO" dirty="0" smtClean="0"/>
              <a:t> to be </a:t>
            </a:r>
            <a:r>
              <a:rPr lang="nb-NO" dirty="0" err="1" smtClean="0"/>
              <a:t>folded</a:t>
            </a:r>
            <a:r>
              <a:rPr lang="nb-NO" dirty="0" smtClean="0"/>
              <a:t> to </a:t>
            </a:r>
            <a:r>
              <a:rPr lang="nb-NO" dirty="0" err="1" smtClean="0"/>
              <a:t>reach</a:t>
            </a:r>
            <a:r>
              <a:rPr lang="nb-NO" dirty="0" smtClean="0"/>
              <a:t> </a:t>
            </a:r>
            <a:r>
              <a:rPr lang="nb-NO" dirty="0" err="1" smtClean="0"/>
              <a:t>their</a:t>
            </a:r>
            <a:r>
              <a:rPr lang="nb-NO" dirty="0" smtClean="0"/>
              <a:t> </a:t>
            </a:r>
            <a:r>
              <a:rPr lang="nb-NO" dirty="0" err="1" smtClean="0"/>
              <a:t>active</a:t>
            </a:r>
            <a:r>
              <a:rPr lang="nb-NO" dirty="0" smtClean="0"/>
              <a:t> form. </a:t>
            </a:r>
            <a:r>
              <a:rPr lang="nb-NO" dirty="0" err="1" smtClean="0"/>
              <a:t>Some</a:t>
            </a:r>
            <a:r>
              <a:rPr lang="nb-NO" dirty="0" smtClean="0"/>
              <a:t> do </a:t>
            </a:r>
            <a:r>
              <a:rPr lang="nb-NO" dirty="0" err="1" smtClean="0"/>
              <a:t>spontaneously</a:t>
            </a:r>
            <a:r>
              <a:rPr lang="nb-NO" dirty="0" smtClean="0"/>
              <a:t>, </a:t>
            </a:r>
            <a:r>
              <a:rPr lang="nb-NO" dirty="0" err="1" smtClean="0"/>
              <a:t>some</a:t>
            </a:r>
            <a:r>
              <a:rPr lang="nb-NO" dirty="0" smtClean="0"/>
              <a:t> </a:t>
            </a:r>
            <a:r>
              <a:rPr lang="nb-NO" dirty="0" err="1" smtClean="0"/>
              <a:t>need</a:t>
            </a:r>
            <a:r>
              <a:rPr lang="nb-NO" dirty="0" smtClean="0"/>
              <a:t> </a:t>
            </a:r>
            <a:r>
              <a:rPr lang="nb-NO" dirty="0" err="1" smtClean="0"/>
              <a:t>extra</a:t>
            </a:r>
            <a:r>
              <a:rPr lang="nb-NO" dirty="0" smtClean="0"/>
              <a:t> </a:t>
            </a:r>
            <a:r>
              <a:rPr lang="nb-NO" dirty="0" err="1" smtClean="0"/>
              <a:t>help</a:t>
            </a:r>
            <a:r>
              <a:rPr lang="nb-NO" dirty="0" smtClean="0"/>
              <a:t> from so </a:t>
            </a:r>
            <a:r>
              <a:rPr lang="nb-NO" dirty="0" err="1" smtClean="0"/>
              <a:t>called</a:t>
            </a:r>
            <a:r>
              <a:rPr lang="nb-NO" dirty="0" smtClean="0"/>
              <a:t> </a:t>
            </a:r>
            <a:r>
              <a:rPr lang="nb-NO" dirty="0" err="1" smtClean="0"/>
              <a:t>chaperones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err="1" smtClean="0"/>
              <a:t>Another</a:t>
            </a:r>
            <a:r>
              <a:rPr lang="nb-NO" dirty="0" smtClean="0"/>
              <a:t> </a:t>
            </a:r>
            <a:r>
              <a:rPr lang="nb-NO" dirty="0" err="1" smtClean="0"/>
              <a:t>essential</a:t>
            </a:r>
            <a:r>
              <a:rPr lang="nb-NO" dirty="0" smtClean="0"/>
              <a:t> </a:t>
            </a:r>
            <a:r>
              <a:rPr lang="nb-NO" dirty="0" err="1" smtClean="0"/>
              <a:t>issue</a:t>
            </a:r>
            <a:r>
              <a:rPr lang="nb-NO" dirty="0" smtClean="0"/>
              <a:t> for a </a:t>
            </a:r>
            <a:r>
              <a:rPr lang="nb-NO" dirty="0" err="1" smtClean="0"/>
              <a:t>new</a:t>
            </a:r>
            <a:r>
              <a:rPr lang="nb-NO" dirty="0" smtClean="0"/>
              <a:t> protein is to </a:t>
            </a:r>
            <a:r>
              <a:rPr lang="nb-NO" dirty="0" err="1" smtClean="0"/>
              <a:t>get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right </a:t>
            </a:r>
            <a:r>
              <a:rPr lang="nb-NO" dirty="0" err="1" smtClean="0"/>
              <a:t>place</a:t>
            </a:r>
            <a:r>
              <a:rPr lang="nb-NO" dirty="0" smtClean="0"/>
              <a:t> – most proteins </a:t>
            </a:r>
            <a:r>
              <a:rPr lang="nb-NO" dirty="0" err="1" smtClean="0"/>
              <a:t>that</a:t>
            </a:r>
            <a:r>
              <a:rPr lang="nb-NO" dirty="0" smtClean="0"/>
              <a:t> must be </a:t>
            </a:r>
            <a:r>
              <a:rPr lang="nb-NO" dirty="0" err="1" smtClean="0"/>
              <a:t>transported</a:t>
            </a:r>
            <a:r>
              <a:rPr lang="nb-NO" dirty="0" smtClean="0"/>
              <a:t> </a:t>
            </a:r>
            <a:r>
              <a:rPr lang="nb-NO" dirty="0" err="1" smtClean="0"/>
              <a:t>into</a:t>
            </a:r>
            <a:r>
              <a:rPr lang="nb-NO" dirty="0" smtClean="0"/>
              <a:t> or </a:t>
            </a:r>
            <a:r>
              <a:rPr lang="nb-NO" dirty="0" err="1" smtClean="0"/>
              <a:t>through</a:t>
            </a:r>
            <a:r>
              <a:rPr lang="nb-NO" dirty="0" smtClean="0"/>
              <a:t> </a:t>
            </a:r>
            <a:r>
              <a:rPr lang="nb-NO" dirty="0" err="1" smtClean="0"/>
              <a:t>membranes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synthesized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a signal </a:t>
            </a:r>
            <a:r>
              <a:rPr lang="nb-NO" dirty="0" err="1" smtClean="0"/>
              <a:t>sequence</a:t>
            </a:r>
            <a:r>
              <a:rPr lang="nb-NO" dirty="0" smtClean="0"/>
              <a:t>. It is a </a:t>
            </a:r>
            <a:r>
              <a:rPr lang="nb-NO" dirty="0" err="1" smtClean="0"/>
              <a:t>message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cell’s</a:t>
            </a:r>
            <a:r>
              <a:rPr lang="nb-NO" dirty="0" smtClean="0"/>
              <a:t> </a:t>
            </a:r>
            <a:r>
              <a:rPr lang="nb-NO" dirty="0" err="1" smtClean="0"/>
              <a:t>secretory</a:t>
            </a:r>
            <a:r>
              <a:rPr lang="nb-NO" dirty="0" smtClean="0"/>
              <a:t> system. </a:t>
            </a:r>
            <a:endParaRPr lang="en-US" dirty="0"/>
          </a:p>
        </p:txBody>
      </p:sp>
      <p:sp>
        <p:nvSpPr>
          <p:cNvPr id="6" name="Rektangel 5"/>
          <p:cNvSpPr/>
          <p:nvPr/>
        </p:nvSpPr>
        <p:spPr>
          <a:xfrm>
            <a:off x="5274423" y="1412776"/>
            <a:ext cx="2681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2400" b="1" dirty="0" smtClean="0"/>
              <a:t>Fate </a:t>
            </a:r>
            <a:r>
              <a:rPr lang="nb-NO" sz="2400" b="1" dirty="0" err="1" smtClean="0"/>
              <a:t>of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the</a:t>
            </a:r>
            <a:r>
              <a:rPr lang="nb-NO" sz="2400" b="1" dirty="0" smtClean="0"/>
              <a:t> proteins</a:t>
            </a:r>
            <a:endParaRPr lang="nb-N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Summary</a:t>
            </a: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3635896" y="28436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DNA (</a:t>
            </a:r>
            <a:r>
              <a:rPr lang="nb-NO" dirty="0" err="1" smtClean="0"/>
              <a:t>genes</a:t>
            </a:r>
            <a:r>
              <a:rPr lang="nb-NO" dirty="0" smtClean="0"/>
              <a:t>)</a:t>
            </a:r>
            <a:endParaRPr lang="nb-NO" dirty="0"/>
          </a:p>
        </p:txBody>
      </p:sp>
      <p:sp>
        <p:nvSpPr>
          <p:cNvPr id="5" name="TekstSylinder 4"/>
          <p:cNvSpPr txBox="1"/>
          <p:nvPr/>
        </p:nvSpPr>
        <p:spPr>
          <a:xfrm>
            <a:off x="2987824" y="421179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RNA (</a:t>
            </a:r>
            <a:r>
              <a:rPr lang="nb-NO" dirty="0" err="1" smtClean="0"/>
              <a:t>mRNA</a:t>
            </a:r>
            <a:r>
              <a:rPr lang="nb-NO" dirty="0" smtClean="0"/>
              <a:t>, </a:t>
            </a:r>
            <a:r>
              <a:rPr lang="nb-NO" dirty="0" err="1" smtClean="0"/>
              <a:t>tRNA</a:t>
            </a:r>
            <a:r>
              <a:rPr lang="nb-NO" dirty="0" smtClean="0"/>
              <a:t>, </a:t>
            </a:r>
            <a:r>
              <a:rPr lang="nb-NO" dirty="0" err="1" smtClean="0"/>
              <a:t>rRNA</a:t>
            </a:r>
            <a:r>
              <a:rPr lang="nb-NO" dirty="0" smtClean="0"/>
              <a:t>)</a:t>
            </a:r>
            <a:endParaRPr lang="nb-NO" dirty="0"/>
          </a:p>
        </p:txBody>
      </p:sp>
      <p:sp>
        <p:nvSpPr>
          <p:cNvPr id="6" name="TekstSylinder 5"/>
          <p:cNvSpPr txBox="1"/>
          <p:nvPr/>
        </p:nvSpPr>
        <p:spPr>
          <a:xfrm>
            <a:off x="3779912" y="550794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Proteins</a:t>
            </a:r>
            <a:endParaRPr lang="nb-NO" dirty="0"/>
          </a:p>
        </p:txBody>
      </p:sp>
      <p:sp>
        <p:nvSpPr>
          <p:cNvPr id="8" name="Pil høyre 7"/>
          <p:cNvSpPr/>
          <p:nvPr/>
        </p:nvSpPr>
        <p:spPr>
          <a:xfrm rot="5400000">
            <a:off x="3887924" y="3609020"/>
            <a:ext cx="72008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 rot="5400000">
            <a:off x="3887924" y="4977172"/>
            <a:ext cx="72008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med U-sving 9"/>
          <p:cNvSpPr/>
          <p:nvPr/>
        </p:nvSpPr>
        <p:spPr>
          <a:xfrm>
            <a:off x="4211960" y="1907540"/>
            <a:ext cx="432048" cy="86409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716016" y="198884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1" dirty="0" err="1" smtClean="0">
                <a:solidFill>
                  <a:srgbClr val="0070C0"/>
                </a:solidFill>
              </a:rPr>
              <a:t>Replication</a:t>
            </a:r>
            <a:endParaRPr lang="nb-NO" sz="2000" b="1" dirty="0">
              <a:solidFill>
                <a:srgbClr val="0070C0"/>
              </a:solidFill>
            </a:endParaRPr>
          </a:p>
        </p:txBody>
      </p:sp>
      <p:sp>
        <p:nvSpPr>
          <p:cNvPr id="12" name="TekstSylinder 11"/>
          <p:cNvSpPr txBox="1"/>
          <p:nvPr/>
        </p:nvSpPr>
        <p:spPr>
          <a:xfrm>
            <a:off x="4572000" y="342900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1" dirty="0" err="1" smtClean="0">
                <a:solidFill>
                  <a:srgbClr val="0070C0"/>
                </a:solidFill>
              </a:rPr>
              <a:t>Transcription</a:t>
            </a:r>
            <a:endParaRPr lang="nb-NO" sz="2000" b="1" dirty="0">
              <a:solidFill>
                <a:srgbClr val="0070C0"/>
              </a:solidFill>
            </a:endParaRPr>
          </a:p>
        </p:txBody>
      </p:sp>
      <p:sp>
        <p:nvSpPr>
          <p:cNvPr id="13" name="TekstSylinder 12"/>
          <p:cNvSpPr txBox="1"/>
          <p:nvPr/>
        </p:nvSpPr>
        <p:spPr>
          <a:xfrm>
            <a:off x="4572000" y="479715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1" dirty="0" err="1" smtClean="0">
                <a:solidFill>
                  <a:srgbClr val="0070C0"/>
                </a:solidFill>
              </a:rPr>
              <a:t>Translation</a:t>
            </a:r>
            <a:endParaRPr lang="nb-NO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Gene</a:t>
            </a:r>
            <a:r>
              <a:rPr lang="nb-NO" dirty="0" smtClean="0"/>
              <a:t> – </a:t>
            </a:r>
            <a:r>
              <a:rPr lang="nb-NO" sz="3600" dirty="0" err="1" smtClean="0"/>
              <a:t>functional</a:t>
            </a:r>
            <a:r>
              <a:rPr lang="nb-NO" sz="3600" dirty="0" smtClean="0"/>
              <a:t> </a:t>
            </a:r>
            <a:r>
              <a:rPr lang="nb-NO" sz="3600" dirty="0" err="1" smtClean="0"/>
              <a:t>unit</a:t>
            </a:r>
            <a:r>
              <a:rPr lang="nb-NO" sz="3600" dirty="0" smtClean="0"/>
              <a:t> </a:t>
            </a:r>
            <a:r>
              <a:rPr lang="nb-NO" sz="3600" dirty="0" err="1" smtClean="0"/>
              <a:t>of</a:t>
            </a:r>
            <a:r>
              <a:rPr lang="nb-NO" sz="3600" dirty="0" smtClean="0"/>
              <a:t> </a:t>
            </a:r>
            <a:r>
              <a:rPr lang="nb-NO" sz="3600" dirty="0" err="1" smtClean="0"/>
              <a:t>genetic</a:t>
            </a:r>
            <a:r>
              <a:rPr lang="nb-NO" sz="3600" dirty="0" smtClean="0"/>
              <a:t> </a:t>
            </a:r>
            <a:r>
              <a:rPr lang="nb-NO" sz="3600" dirty="0" err="1" smtClean="0"/>
              <a:t>information</a:t>
            </a:r>
            <a:endParaRPr lang="nb-NO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920022"/>
            <a:ext cx="742955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/>
              <a:t>Composed of deoxyribonucleic acid (DNA) and located on genetic elements (chromosomes, </a:t>
            </a:r>
            <a:r>
              <a:rPr lang="en-GB" sz="2000" dirty="0" smtClean="0"/>
              <a:t>plasmids, viruses)</a:t>
            </a:r>
            <a:endParaRPr lang="en-GB" sz="2000" dirty="0" smtClean="0"/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/>
              <a:t>The information in the gene is present as the sequence of bases (A,T, C, G) in the DNA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/>
              <a:t>Genes hold a specific functional structure which generally begins with a promoter and ends with a terminator region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/>
              <a:t>Many Prokaryotic genes are organized into </a:t>
            </a:r>
            <a:r>
              <a:rPr lang="en-GB" sz="2000" dirty="0" err="1" smtClean="0"/>
              <a:t>operons</a:t>
            </a:r>
            <a:r>
              <a:rPr lang="en-GB" sz="2000" dirty="0" smtClean="0"/>
              <a:t>, or groups of genes whose products have related functions and which are transcribed as a unit.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What</a:t>
            </a:r>
            <a:r>
              <a:rPr lang="nb-NO" dirty="0" smtClean="0"/>
              <a:t> more do </a:t>
            </a:r>
            <a:r>
              <a:rPr lang="nb-NO" dirty="0" err="1" smtClean="0"/>
              <a:t>rRNAs</a:t>
            </a:r>
            <a:r>
              <a:rPr lang="nb-NO" dirty="0" smtClean="0"/>
              <a:t> do?</a:t>
            </a:r>
            <a:br>
              <a:rPr lang="nb-NO" dirty="0" smtClean="0"/>
            </a:br>
            <a:r>
              <a:rPr lang="nb-NO" sz="3100" dirty="0" err="1" smtClean="0"/>
              <a:t>Towards</a:t>
            </a:r>
            <a:r>
              <a:rPr lang="nb-NO" sz="3100" dirty="0" smtClean="0"/>
              <a:t> </a:t>
            </a:r>
            <a:r>
              <a:rPr lang="nb-NO" sz="3100" dirty="0" err="1" smtClean="0"/>
              <a:t>microbial</a:t>
            </a:r>
            <a:r>
              <a:rPr lang="nb-NO" sz="3100" dirty="0" smtClean="0"/>
              <a:t> </a:t>
            </a:r>
            <a:r>
              <a:rPr lang="nb-NO" sz="3100" dirty="0" err="1" smtClean="0"/>
              <a:t>systematics</a:t>
            </a:r>
            <a:endParaRPr lang="en-US" sz="3100" dirty="0"/>
          </a:p>
        </p:txBody>
      </p:sp>
      <p:sp>
        <p:nvSpPr>
          <p:cNvPr id="8" name="Rektangel 7"/>
          <p:cNvSpPr/>
          <p:nvPr/>
        </p:nvSpPr>
        <p:spPr>
          <a:xfrm>
            <a:off x="1637928" y="1989995"/>
            <a:ext cx="62464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 err="1" smtClean="0"/>
              <a:t>Ribosomes</a:t>
            </a:r>
            <a:r>
              <a:rPr lang="en-GB" sz="2000" dirty="0" smtClean="0"/>
              <a:t> (and correspondingly the DNA that codes for them) have been mostly </a:t>
            </a:r>
            <a:r>
              <a:rPr lang="en-GB" sz="2000" b="1" dirty="0" smtClean="0"/>
              <a:t>conserved over time</a:t>
            </a:r>
            <a:r>
              <a:rPr lang="en-GB" sz="2000" dirty="0" smtClean="0"/>
              <a:t>, meaning that their structure has changed very little over time due to their important </a:t>
            </a:r>
            <a:r>
              <a:rPr lang="en-GB" sz="2000" dirty="0" smtClean="0"/>
              <a:t>function - </a:t>
            </a:r>
            <a:r>
              <a:rPr lang="en-GB" sz="2000" dirty="0" smtClean="0"/>
              <a:t>translating mRNA into </a:t>
            </a:r>
            <a:r>
              <a:rPr lang="en-GB" sz="2000" dirty="0" smtClean="0"/>
              <a:t>proteins</a:t>
            </a:r>
          </a:p>
          <a:p>
            <a:pPr>
              <a:spcBef>
                <a:spcPts val="600"/>
              </a:spcBef>
            </a:pPr>
            <a:r>
              <a:rPr lang="nb-NO" sz="2000" dirty="0" smtClean="0"/>
              <a:t>The </a:t>
            </a:r>
            <a:r>
              <a:rPr lang="nb-NO" sz="2000" dirty="0" err="1" smtClean="0"/>
              <a:t>small</a:t>
            </a:r>
            <a:r>
              <a:rPr lang="nb-NO" sz="2000" dirty="0" smtClean="0"/>
              <a:t> </a:t>
            </a:r>
            <a:r>
              <a:rPr lang="nb-NO" sz="2000" dirty="0" err="1" smtClean="0"/>
              <a:t>subunit</a:t>
            </a:r>
            <a:r>
              <a:rPr lang="nb-NO" sz="2000" dirty="0" smtClean="0"/>
              <a:t> </a:t>
            </a:r>
            <a:r>
              <a:rPr lang="nb-NO" sz="2000" dirty="0" err="1" smtClean="0"/>
              <a:t>ribosomal</a:t>
            </a:r>
            <a:r>
              <a:rPr lang="nb-NO" sz="2000" dirty="0" smtClean="0"/>
              <a:t> RNA </a:t>
            </a:r>
            <a:r>
              <a:rPr lang="nb-NO" sz="2000" dirty="0" err="1" smtClean="0"/>
              <a:t>genes</a:t>
            </a:r>
            <a:r>
              <a:rPr lang="nb-NO" sz="2000" dirty="0" smtClean="0"/>
              <a:t> have </a:t>
            </a:r>
            <a:r>
              <a:rPr lang="nb-NO" sz="2000" dirty="0" err="1" smtClean="0"/>
              <a:t>been</a:t>
            </a:r>
            <a:r>
              <a:rPr lang="nb-NO" sz="2000" dirty="0" smtClean="0"/>
              <a:t> </a:t>
            </a:r>
            <a:r>
              <a:rPr lang="nb-NO" sz="2000" dirty="0" err="1" smtClean="0"/>
              <a:t>extensively</a:t>
            </a:r>
            <a:r>
              <a:rPr lang="nb-NO" sz="2000" dirty="0" smtClean="0"/>
              <a:t> used in </a:t>
            </a:r>
            <a:r>
              <a:rPr lang="nb-NO" sz="2000" b="1" dirty="0" err="1" smtClean="0"/>
              <a:t>sequence-based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evoltionary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analysis</a:t>
            </a:r>
            <a:r>
              <a:rPr lang="nb-NO" sz="2000" b="1" dirty="0" smtClean="0"/>
              <a:t> </a:t>
            </a:r>
            <a:r>
              <a:rPr lang="nb-NO" sz="2000" dirty="0" smtClean="0"/>
              <a:t>– </a:t>
            </a:r>
            <a:r>
              <a:rPr lang="nb-NO" sz="2000" dirty="0" err="1" smtClean="0"/>
              <a:t>identification</a:t>
            </a:r>
            <a:r>
              <a:rPr lang="nb-NO" sz="2000" dirty="0" smtClean="0"/>
              <a:t> </a:t>
            </a:r>
            <a:r>
              <a:rPr lang="nb-NO" sz="2000" dirty="0" err="1" smtClean="0"/>
              <a:t>of</a:t>
            </a:r>
            <a:r>
              <a:rPr lang="nb-NO" sz="2000" dirty="0" smtClean="0"/>
              <a:t> </a:t>
            </a:r>
            <a:r>
              <a:rPr lang="nb-NO" sz="2000" dirty="0" err="1" smtClean="0"/>
              <a:t>Bacteria</a:t>
            </a:r>
            <a:r>
              <a:rPr lang="nb-NO" sz="2000" dirty="0" smtClean="0"/>
              <a:t>. </a:t>
            </a:r>
            <a:r>
              <a:rPr lang="en-GB" sz="2000" dirty="0" smtClean="0"/>
              <a:t>Taxonomists today consider analysis of an organism's DNA more reliable than classification based solely on </a:t>
            </a:r>
            <a:r>
              <a:rPr lang="en-GB" sz="2000" dirty="0" smtClean="0"/>
              <a:t>phenotypes</a:t>
            </a:r>
          </a:p>
          <a:p>
            <a:pPr>
              <a:spcBef>
                <a:spcPts val="600"/>
              </a:spcBef>
            </a:pPr>
            <a:r>
              <a:rPr lang="nb-NO" sz="2000" b="1" dirty="0" smtClean="0"/>
              <a:t>Carl </a:t>
            </a:r>
            <a:r>
              <a:rPr lang="nb-NO" sz="2000" b="1" dirty="0" err="1" smtClean="0"/>
              <a:t>Woese</a:t>
            </a:r>
            <a:r>
              <a:rPr lang="nb-NO" sz="2000" b="1" dirty="0" smtClean="0"/>
              <a:t> </a:t>
            </a:r>
            <a:r>
              <a:rPr lang="nb-NO" sz="2000" dirty="0" err="1" smtClean="0"/>
              <a:t>pioneered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use</a:t>
            </a:r>
            <a:r>
              <a:rPr lang="nb-NO" sz="2000" dirty="0" smtClean="0"/>
              <a:t> </a:t>
            </a:r>
            <a:r>
              <a:rPr lang="nb-NO" sz="2000" dirty="0" err="1" smtClean="0"/>
              <a:t>of</a:t>
            </a:r>
            <a:r>
              <a:rPr lang="nb-NO" sz="2000" dirty="0" smtClean="0"/>
              <a:t> SSU </a:t>
            </a:r>
            <a:r>
              <a:rPr lang="nb-NO" sz="2000" dirty="0" err="1" smtClean="0"/>
              <a:t>rRNA</a:t>
            </a:r>
            <a:r>
              <a:rPr lang="nb-NO" sz="2000" dirty="0" smtClean="0"/>
              <a:t> for </a:t>
            </a:r>
            <a:r>
              <a:rPr lang="nb-NO" sz="2000" dirty="0" err="1" smtClean="0"/>
              <a:t>phylogenetic</a:t>
            </a:r>
            <a:r>
              <a:rPr lang="nb-NO" sz="2000" dirty="0" smtClean="0"/>
              <a:t> studies in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early</a:t>
            </a:r>
            <a:r>
              <a:rPr lang="nb-NO" sz="2000" dirty="0" smtClean="0"/>
              <a:t> 1970s. His </a:t>
            </a:r>
            <a:r>
              <a:rPr lang="nb-NO" sz="2000" dirty="0" err="1" smtClean="0"/>
              <a:t>work</a:t>
            </a:r>
            <a:r>
              <a:rPr lang="nb-NO" sz="2000" dirty="0" smtClean="0"/>
              <a:t> </a:t>
            </a:r>
            <a:r>
              <a:rPr lang="nb-NO" sz="2000" dirty="0" err="1" smtClean="0"/>
              <a:t>established</a:t>
            </a:r>
            <a:r>
              <a:rPr lang="nb-NO" sz="2000" dirty="0" smtClean="0"/>
              <a:t> </a:t>
            </a:r>
            <a:r>
              <a:rPr lang="nb-NO" sz="2000" dirty="0" err="1" smtClean="0"/>
              <a:t>the</a:t>
            </a:r>
            <a:r>
              <a:rPr lang="nb-NO" sz="2000" dirty="0" smtClean="0"/>
              <a:t> </a:t>
            </a:r>
            <a:r>
              <a:rPr lang="nb-NO" sz="2000" dirty="0" err="1" smtClean="0"/>
              <a:t>presence</a:t>
            </a:r>
            <a:r>
              <a:rPr lang="nb-NO" sz="2000" dirty="0" smtClean="0"/>
              <a:t> </a:t>
            </a:r>
            <a:r>
              <a:rPr lang="nb-NO" sz="2000" dirty="0" err="1" smtClean="0"/>
              <a:t>of</a:t>
            </a:r>
            <a:r>
              <a:rPr lang="nb-NO" sz="2000" dirty="0" smtClean="0"/>
              <a:t> </a:t>
            </a:r>
            <a:r>
              <a:rPr lang="nb-NO" sz="2000" b="1" dirty="0" err="1" smtClean="0"/>
              <a:t>three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domains</a:t>
            </a:r>
            <a:r>
              <a:rPr lang="nb-NO" sz="2000" b="1" dirty="0" smtClean="0"/>
              <a:t> </a:t>
            </a:r>
            <a:r>
              <a:rPr lang="nb-NO" sz="2000" b="1" dirty="0" err="1" smtClean="0"/>
              <a:t>life</a:t>
            </a:r>
            <a:r>
              <a:rPr lang="en-GB" sz="2000" b="1" dirty="0" smtClean="0"/>
              <a:t> </a:t>
            </a:r>
            <a:endParaRPr lang="nb-NO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16S </a:t>
            </a:r>
            <a:r>
              <a:rPr lang="nb-NO" dirty="0" err="1" smtClean="0"/>
              <a:t>rRNA</a:t>
            </a:r>
            <a:endParaRPr lang="nb-NO" dirty="0"/>
          </a:p>
        </p:txBody>
      </p:sp>
      <p:pic>
        <p:nvPicPr>
          <p:cNvPr id="4" name="Picture 2" descr="07_F38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132856"/>
            <a:ext cx="2880320" cy="19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ktangel 4"/>
          <p:cNvSpPr/>
          <p:nvPr/>
        </p:nvSpPr>
        <p:spPr>
          <a:xfrm>
            <a:off x="539552" y="15567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The 16S </a:t>
            </a:r>
            <a:r>
              <a:rPr lang="en-GB" dirty="0" err="1" smtClean="0"/>
              <a:t>rRNA</a:t>
            </a:r>
            <a:r>
              <a:rPr lang="en-GB" dirty="0" smtClean="0"/>
              <a:t> is part of the protein synthesizing machinery and the </a:t>
            </a:r>
            <a:r>
              <a:rPr lang="en-GB" dirty="0" smtClean="0"/>
              <a:t>gene </a:t>
            </a:r>
            <a:r>
              <a:rPr lang="en-GB" dirty="0" smtClean="0"/>
              <a:t>coding for it is </a:t>
            </a:r>
            <a:r>
              <a:rPr lang="en-GB" dirty="0" smtClean="0"/>
              <a:t>a section </a:t>
            </a:r>
            <a:r>
              <a:rPr lang="en-GB" dirty="0" smtClean="0"/>
              <a:t>of prokaryotic DNA </a:t>
            </a:r>
            <a:r>
              <a:rPr lang="en-GB" dirty="0" smtClean="0"/>
              <a:t>found in all Bacteria and </a:t>
            </a:r>
            <a:r>
              <a:rPr lang="en-GB" dirty="0" err="1" smtClean="0"/>
              <a:t>Archaea</a:t>
            </a:r>
            <a:r>
              <a:rPr lang="en-GB" dirty="0" smtClean="0"/>
              <a:t>.  </a:t>
            </a:r>
            <a:endParaRPr lang="nb-NO" dirty="0"/>
          </a:p>
        </p:txBody>
      </p:sp>
      <p:pic>
        <p:nvPicPr>
          <p:cNvPr id="6" name="Picture 2" descr="11_F11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9" y="3068960"/>
            <a:ext cx="2682132" cy="324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5"/>
          <p:cNvSpPr txBox="1"/>
          <p:nvPr/>
        </p:nvSpPr>
        <p:spPr>
          <a:xfrm>
            <a:off x="5220072" y="4797152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All </a:t>
            </a:r>
            <a:r>
              <a:rPr lang="nb-NO" dirty="0" err="1" smtClean="0"/>
              <a:t>microorganisms</a:t>
            </a:r>
            <a:r>
              <a:rPr lang="nb-NO" dirty="0" smtClean="0"/>
              <a:t> </a:t>
            </a:r>
            <a:r>
              <a:rPr lang="nb-NO" dirty="0" err="1" smtClean="0"/>
              <a:t>contain</a:t>
            </a:r>
            <a:r>
              <a:rPr lang="nb-NO" dirty="0" smtClean="0"/>
              <a:t> 16S </a:t>
            </a:r>
            <a:r>
              <a:rPr lang="nb-NO" dirty="0" err="1" smtClean="0"/>
              <a:t>rRNA</a:t>
            </a:r>
            <a:r>
              <a:rPr lang="nb-NO" dirty="0" smtClean="0"/>
              <a:t> (</a:t>
            </a:r>
            <a:r>
              <a:rPr lang="nb-NO" dirty="0" err="1" smtClean="0"/>
              <a:t>universally</a:t>
            </a:r>
            <a:r>
              <a:rPr lang="nb-NO" dirty="0" smtClean="0"/>
              <a:t> </a:t>
            </a:r>
            <a:r>
              <a:rPr lang="nb-NO" dirty="0" err="1" smtClean="0"/>
              <a:t>distributed</a:t>
            </a:r>
            <a:r>
              <a:rPr lang="nb-NO" dirty="0" smtClean="0"/>
              <a:t>)</a:t>
            </a:r>
          </a:p>
          <a:p>
            <a:r>
              <a:rPr lang="nb-NO" dirty="0" err="1" smtClean="0"/>
              <a:t>Functionally</a:t>
            </a:r>
            <a:r>
              <a:rPr lang="nb-NO" dirty="0" smtClean="0"/>
              <a:t> </a:t>
            </a:r>
            <a:r>
              <a:rPr lang="nb-NO" dirty="0" err="1" smtClean="0"/>
              <a:t>constant</a:t>
            </a:r>
            <a:endParaRPr lang="nb-NO" dirty="0" smtClean="0"/>
          </a:p>
          <a:p>
            <a:r>
              <a:rPr lang="nb-NO" dirty="0" err="1" smtClean="0"/>
              <a:t>Sufficiently</a:t>
            </a:r>
            <a:r>
              <a:rPr lang="nb-NO" dirty="0" smtClean="0"/>
              <a:t> </a:t>
            </a:r>
            <a:r>
              <a:rPr lang="nb-NO" dirty="0" err="1" smtClean="0"/>
              <a:t>conserved</a:t>
            </a:r>
            <a:r>
              <a:rPr lang="nb-NO" dirty="0" smtClean="0"/>
              <a:t> </a:t>
            </a:r>
            <a:r>
              <a:rPr lang="nb-NO" dirty="0" err="1" smtClean="0"/>
              <a:t>but</a:t>
            </a:r>
            <a:r>
              <a:rPr lang="nb-NO" dirty="0" smtClean="0"/>
              <a:t> </a:t>
            </a:r>
            <a:r>
              <a:rPr lang="nb-NO" dirty="0" err="1" smtClean="0"/>
              <a:t>contains</a:t>
            </a:r>
            <a:r>
              <a:rPr lang="nb-NO" dirty="0" smtClean="0"/>
              <a:t> hypervariable regions</a:t>
            </a:r>
          </a:p>
          <a:p>
            <a:r>
              <a:rPr lang="nb-NO" dirty="0" err="1" smtClean="0"/>
              <a:t>Length</a:t>
            </a:r>
            <a:r>
              <a:rPr lang="nb-NO" dirty="0" smtClean="0"/>
              <a:t> </a:t>
            </a:r>
            <a:r>
              <a:rPr lang="nb-NO" dirty="0" smtClean="0"/>
              <a:t>(1.5 kb) is </a:t>
            </a:r>
            <a:r>
              <a:rPr lang="nb-NO" dirty="0" err="1" smtClean="0"/>
              <a:t>adequate</a:t>
            </a:r>
            <a:r>
              <a:rPr lang="nb-NO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Informational</a:t>
            </a:r>
            <a:r>
              <a:rPr lang="nb-NO" dirty="0" smtClean="0"/>
              <a:t> </a:t>
            </a:r>
            <a:r>
              <a:rPr lang="nb-NO" dirty="0" err="1" smtClean="0"/>
              <a:t>macromolecules</a:t>
            </a: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831004" y="185736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4000" dirty="0" smtClean="0"/>
              <a:t>DNA</a:t>
            </a:r>
            <a:endParaRPr lang="nb-NO" sz="4000" dirty="0"/>
          </a:p>
        </p:txBody>
      </p:sp>
      <p:sp>
        <p:nvSpPr>
          <p:cNvPr id="5" name="TekstSylinder 4"/>
          <p:cNvSpPr txBox="1"/>
          <p:nvPr/>
        </p:nvSpPr>
        <p:spPr>
          <a:xfrm>
            <a:off x="3143240" y="2423738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4000" dirty="0"/>
              <a:t>R</a:t>
            </a:r>
            <a:r>
              <a:rPr lang="nb-NO" sz="4000" dirty="0" smtClean="0"/>
              <a:t>NA</a:t>
            </a:r>
            <a:endParaRPr lang="nb-NO" sz="4000" dirty="0"/>
          </a:p>
        </p:txBody>
      </p:sp>
      <p:sp>
        <p:nvSpPr>
          <p:cNvPr id="6" name="TekstSylinder 5"/>
          <p:cNvSpPr txBox="1"/>
          <p:nvPr/>
        </p:nvSpPr>
        <p:spPr>
          <a:xfrm>
            <a:off x="6309882" y="357187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4000" dirty="0" smtClean="0"/>
              <a:t>Proteins</a:t>
            </a:r>
            <a:endParaRPr lang="nb-NO" sz="4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012" y="2577444"/>
            <a:ext cx="1059120" cy="189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1890" y="4219948"/>
            <a:ext cx="1860823" cy="1762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9682" y="1857364"/>
            <a:ext cx="1652210" cy="168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 b="11846"/>
          <a:stretch>
            <a:fillRect/>
          </a:stretch>
        </p:blipFill>
        <p:spPr bwMode="auto">
          <a:xfrm>
            <a:off x="3438112" y="3429000"/>
            <a:ext cx="13663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85786" y="463130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Information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5220314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Intermediate</a:t>
            </a:r>
            <a:endParaRPr lang="nb-NO" dirty="0" smtClean="0"/>
          </a:p>
          <a:p>
            <a:r>
              <a:rPr lang="nb-NO" dirty="0" err="1" smtClean="0"/>
              <a:t>Structural</a:t>
            </a:r>
            <a:r>
              <a:rPr lang="nb-NO" dirty="0" smtClean="0"/>
              <a:t> </a:t>
            </a:r>
            <a:r>
              <a:rPr lang="nb-NO" dirty="0" err="1" smtClean="0"/>
              <a:t>component</a:t>
            </a:r>
            <a:endParaRPr lang="nb-NO" dirty="0" smtClean="0"/>
          </a:p>
          <a:p>
            <a:r>
              <a:rPr lang="nb-NO" dirty="0" err="1" smtClean="0"/>
              <a:t>Enzyme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67070" y="5956887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Structural</a:t>
            </a:r>
            <a:r>
              <a:rPr lang="nb-NO" dirty="0" smtClean="0"/>
              <a:t> </a:t>
            </a:r>
            <a:r>
              <a:rPr lang="nb-NO" dirty="0" err="1" smtClean="0"/>
              <a:t>component</a:t>
            </a:r>
            <a:endParaRPr lang="nb-NO" dirty="0" smtClean="0"/>
          </a:p>
          <a:p>
            <a:r>
              <a:rPr lang="nb-NO" dirty="0" err="1" smtClean="0"/>
              <a:t>Enzyme</a:t>
            </a:r>
            <a:r>
              <a:rPr lang="nb-NO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Biological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r>
              <a:rPr lang="nb-NO" dirty="0" err="1" smtClean="0"/>
              <a:t>flow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2700" dirty="0" smtClean="0"/>
              <a:t>The </a:t>
            </a:r>
            <a:r>
              <a:rPr lang="nb-NO" sz="2700" dirty="0" err="1" smtClean="0"/>
              <a:t>central</a:t>
            </a:r>
            <a:r>
              <a:rPr lang="nb-NO" sz="2700" dirty="0" smtClean="0"/>
              <a:t> dogma </a:t>
            </a:r>
            <a:r>
              <a:rPr lang="nb-NO" sz="2700" dirty="0" err="1" smtClean="0"/>
              <a:t>of</a:t>
            </a:r>
            <a:r>
              <a:rPr lang="nb-NO" sz="2700" dirty="0" smtClean="0"/>
              <a:t> </a:t>
            </a:r>
            <a:r>
              <a:rPr lang="nb-NO" sz="2700" dirty="0" err="1" smtClean="0"/>
              <a:t>molecular</a:t>
            </a:r>
            <a:r>
              <a:rPr lang="nb-NO" sz="2700" dirty="0" smtClean="0"/>
              <a:t> </a:t>
            </a:r>
            <a:r>
              <a:rPr lang="nb-NO" sz="2700" dirty="0" err="1" smtClean="0"/>
              <a:t>biology</a:t>
            </a:r>
            <a:endParaRPr lang="nb-NO" sz="2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72816"/>
            <a:ext cx="5094328" cy="4651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Genetic </a:t>
            </a:r>
            <a:r>
              <a:rPr lang="nb-NO" dirty="0" err="1" smtClean="0"/>
              <a:t>code</a:t>
            </a:r>
            <a:r>
              <a:rPr lang="nb-NO" dirty="0" smtClean="0"/>
              <a:t> </a:t>
            </a:r>
            <a:r>
              <a:rPr lang="nb-NO" dirty="0" err="1" smtClean="0"/>
              <a:t>table</a:t>
            </a:r>
            <a:endParaRPr lang="nb-NO" dirty="0"/>
          </a:p>
        </p:txBody>
      </p:sp>
      <p:sp>
        <p:nvSpPr>
          <p:cNvPr id="8" name="TekstSylinder 7"/>
          <p:cNvSpPr txBox="1"/>
          <p:nvPr/>
        </p:nvSpPr>
        <p:spPr>
          <a:xfrm>
            <a:off x="3203848" y="1938318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b="1" dirty="0" err="1" smtClean="0"/>
              <a:t>Triplet</a:t>
            </a:r>
            <a:r>
              <a:rPr lang="nb-NO" sz="2000" b="1" dirty="0" smtClean="0"/>
              <a:t> / </a:t>
            </a:r>
            <a:r>
              <a:rPr lang="nb-NO" sz="2000" b="1" dirty="0" err="1" smtClean="0"/>
              <a:t>Codon</a:t>
            </a:r>
            <a:endParaRPr lang="nb-NO" sz="2000" b="1" dirty="0"/>
          </a:p>
        </p:txBody>
      </p:sp>
      <p:sp>
        <p:nvSpPr>
          <p:cNvPr id="9" name="TekstSylinder 8"/>
          <p:cNvSpPr txBox="1"/>
          <p:nvPr/>
        </p:nvSpPr>
        <p:spPr>
          <a:xfrm>
            <a:off x="5580112" y="2983011"/>
            <a:ext cx="324036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nb-NO" b="1" dirty="0" err="1" smtClean="0"/>
              <a:t>Degenerate</a:t>
            </a:r>
            <a:r>
              <a:rPr lang="nb-NO" dirty="0" smtClean="0"/>
              <a:t> - </a:t>
            </a:r>
            <a:r>
              <a:rPr lang="nb-NO" dirty="0" err="1" smtClean="0"/>
              <a:t>Some</a:t>
            </a:r>
            <a:r>
              <a:rPr lang="nb-NO" dirty="0" smtClean="0"/>
              <a:t> </a:t>
            </a:r>
            <a:r>
              <a:rPr lang="nb-NO" dirty="0" err="1" smtClean="0"/>
              <a:t>amino</a:t>
            </a:r>
            <a:r>
              <a:rPr lang="nb-NO" dirty="0" smtClean="0"/>
              <a:t> </a:t>
            </a:r>
            <a:r>
              <a:rPr lang="nb-NO" dirty="0" err="1" smtClean="0"/>
              <a:t>acids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coded</a:t>
            </a:r>
            <a:r>
              <a:rPr lang="nb-NO" dirty="0" smtClean="0"/>
              <a:t> by more </a:t>
            </a:r>
            <a:r>
              <a:rPr lang="nb-NO" dirty="0" err="1" smtClean="0"/>
              <a:t>than</a:t>
            </a:r>
            <a:r>
              <a:rPr lang="nb-NO" dirty="0" smtClean="0"/>
              <a:t> </a:t>
            </a:r>
            <a:r>
              <a:rPr lang="nb-NO" dirty="0" err="1" smtClean="0"/>
              <a:t>one</a:t>
            </a:r>
            <a:r>
              <a:rPr lang="nb-NO" dirty="0" smtClean="0"/>
              <a:t> </a:t>
            </a:r>
            <a:r>
              <a:rPr lang="nb-NO" dirty="0" err="1" smtClean="0"/>
              <a:t>triplet</a:t>
            </a:r>
            <a:r>
              <a:rPr lang="nb-NO" dirty="0" smtClean="0"/>
              <a:t> (</a:t>
            </a:r>
            <a:r>
              <a:rPr lang="nb-NO" dirty="0" err="1" smtClean="0"/>
              <a:t>codon</a:t>
            </a:r>
            <a:r>
              <a:rPr lang="nb-NO" dirty="0" smtClean="0"/>
              <a:t>)</a:t>
            </a:r>
          </a:p>
          <a:p>
            <a:pPr>
              <a:spcBef>
                <a:spcPts val="600"/>
              </a:spcBef>
            </a:pPr>
            <a:r>
              <a:rPr lang="nb-NO" dirty="0" err="1" smtClean="0"/>
              <a:t>There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3 </a:t>
            </a:r>
            <a:r>
              <a:rPr lang="nb-NO" dirty="0" err="1" smtClean="0"/>
              <a:t>non-sense</a:t>
            </a:r>
            <a:r>
              <a:rPr lang="nb-NO" dirty="0" smtClean="0"/>
              <a:t> </a:t>
            </a:r>
            <a:r>
              <a:rPr lang="nb-NO" dirty="0" err="1" smtClean="0"/>
              <a:t>codons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stop</a:t>
            </a:r>
            <a:r>
              <a:rPr lang="nb-NO" dirty="0" smtClean="0"/>
              <a:t> </a:t>
            </a:r>
            <a:r>
              <a:rPr lang="nb-NO" dirty="0" err="1" smtClean="0"/>
              <a:t>codons</a:t>
            </a:r>
            <a:endParaRPr lang="nb-NO" dirty="0" smtClean="0"/>
          </a:p>
          <a:p>
            <a:pPr>
              <a:spcBef>
                <a:spcPts val="600"/>
              </a:spcBef>
            </a:pPr>
            <a:r>
              <a:rPr lang="nb-NO" b="1" dirty="0" smtClean="0"/>
              <a:t>Universal</a:t>
            </a:r>
            <a:r>
              <a:rPr lang="nb-NO" dirty="0" smtClean="0"/>
              <a:t> – The same in all </a:t>
            </a:r>
            <a:r>
              <a:rPr lang="nb-NO" dirty="0" err="1" smtClean="0"/>
              <a:t>organism</a:t>
            </a:r>
            <a:endParaRPr lang="nb-NO" dirty="0" smtClean="0"/>
          </a:p>
          <a:p>
            <a:endParaRPr lang="nb-NO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802414"/>
            <a:ext cx="29908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il høyre 6"/>
          <p:cNvSpPr/>
          <p:nvPr/>
        </p:nvSpPr>
        <p:spPr>
          <a:xfrm rot="7451696">
            <a:off x="3175944" y="2687836"/>
            <a:ext cx="888986" cy="2291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TekstSylinder 10"/>
          <p:cNvSpPr txBox="1"/>
          <p:nvPr/>
        </p:nvSpPr>
        <p:spPr>
          <a:xfrm>
            <a:off x="683568" y="5610726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i="1" dirty="0" smtClean="0"/>
              <a:t>In </a:t>
            </a:r>
            <a:r>
              <a:rPr lang="nb-NO" sz="1600" i="1" dirty="0" err="1" smtClean="0"/>
              <a:t>mRNA</a:t>
            </a:r>
            <a:r>
              <a:rPr lang="nb-NO" sz="1600" i="1" dirty="0" smtClean="0"/>
              <a:t> </a:t>
            </a:r>
            <a:r>
              <a:rPr lang="nb-NO" sz="1600" i="1" dirty="0" err="1" smtClean="0"/>
              <a:t>language</a:t>
            </a:r>
            <a:r>
              <a:rPr lang="nb-NO" sz="1600" i="1" dirty="0" smtClean="0"/>
              <a:t> – </a:t>
            </a:r>
            <a:r>
              <a:rPr lang="nb-NO" sz="1600" i="1" dirty="0" err="1" smtClean="0"/>
              <a:t>Uracil</a:t>
            </a:r>
            <a:r>
              <a:rPr lang="nb-NO" sz="1600" i="1" dirty="0" smtClean="0"/>
              <a:t> </a:t>
            </a:r>
            <a:r>
              <a:rPr lang="nb-NO" sz="1600" i="1" dirty="0" err="1" smtClean="0"/>
              <a:t>instead</a:t>
            </a:r>
            <a:r>
              <a:rPr lang="nb-NO" sz="1600" i="1" dirty="0" smtClean="0"/>
              <a:t> </a:t>
            </a:r>
            <a:r>
              <a:rPr lang="nb-NO" sz="1600" i="1" dirty="0" err="1" smtClean="0"/>
              <a:t>of</a:t>
            </a:r>
            <a:r>
              <a:rPr lang="nb-NO" sz="1600" i="1" dirty="0" smtClean="0"/>
              <a:t> </a:t>
            </a:r>
            <a:r>
              <a:rPr lang="nb-NO" sz="1600" i="1" dirty="0" err="1" smtClean="0"/>
              <a:t>Adenine</a:t>
            </a:r>
            <a:endParaRPr lang="nb-NO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DNA </a:t>
            </a:r>
            <a:r>
              <a:rPr lang="nb-NO" dirty="0" err="1" smtClean="0"/>
              <a:t>structure</a:t>
            </a:r>
            <a:endParaRPr lang="nb-NO" dirty="0"/>
          </a:p>
        </p:txBody>
      </p:sp>
      <p:pic>
        <p:nvPicPr>
          <p:cNvPr id="4" name="Picture 2" descr="07_F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3148" y="1556792"/>
            <a:ext cx="3345036" cy="504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lipse 4"/>
          <p:cNvSpPr/>
          <p:nvPr/>
        </p:nvSpPr>
        <p:spPr>
          <a:xfrm>
            <a:off x="2771800" y="1564468"/>
            <a:ext cx="1080120" cy="1008112"/>
          </a:xfrm>
          <a:prstGeom prst="ellipse">
            <a:avLst/>
          </a:prstGeom>
          <a:solidFill>
            <a:srgbClr val="C00000">
              <a:alpha val="13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Ellipse 5"/>
          <p:cNvSpPr/>
          <p:nvPr/>
        </p:nvSpPr>
        <p:spPr>
          <a:xfrm>
            <a:off x="3419872" y="5524908"/>
            <a:ext cx="1080120" cy="1008112"/>
          </a:xfrm>
          <a:prstGeom prst="ellipse">
            <a:avLst/>
          </a:prstGeom>
          <a:solidFill>
            <a:srgbClr val="C00000">
              <a:alpha val="13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TekstSylinder 6"/>
          <p:cNvSpPr txBox="1"/>
          <p:nvPr/>
        </p:nvSpPr>
        <p:spPr>
          <a:xfrm>
            <a:off x="6804248" y="3065765"/>
            <a:ext cx="187220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dirty="0" err="1" smtClean="0"/>
              <a:t>Antiparallel</a:t>
            </a:r>
            <a:endParaRPr lang="nb-NO" dirty="0" smtClean="0"/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dirty="0" err="1" smtClean="0"/>
              <a:t>Complementary</a:t>
            </a:r>
            <a:endParaRPr lang="nb-NO" dirty="0"/>
          </a:p>
        </p:txBody>
      </p:sp>
      <p:sp>
        <p:nvSpPr>
          <p:cNvPr id="8" name="TekstSylinder 7"/>
          <p:cNvSpPr txBox="1"/>
          <p:nvPr/>
        </p:nvSpPr>
        <p:spPr>
          <a:xfrm>
            <a:off x="251520" y="2852936"/>
            <a:ext cx="223224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dirty="0" smtClean="0"/>
              <a:t>Hydrogen </a:t>
            </a:r>
            <a:r>
              <a:rPr lang="nb-NO" dirty="0" err="1" smtClean="0"/>
              <a:t>bonds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nucleotides</a:t>
            </a:r>
            <a:endParaRPr lang="nb-NO" dirty="0" smtClean="0"/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nb-NO" dirty="0" err="1" smtClean="0"/>
              <a:t>Covalent</a:t>
            </a:r>
            <a:r>
              <a:rPr lang="nb-NO" dirty="0" smtClean="0"/>
              <a:t> </a:t>
            </a:r>
            <a:r>
              <a:rPr lang="nb-NO" dirty="0" err="1" smtClean="0"/>
              <a:t>bonds</a:t>
            </a:r>
            <a:r>
              <a:rPr lang="nb-NO" dirty="0" smtClean="0"/>
              <a:t> hold </a:t>
            </a:r>
            <a:r>
              <a:rPr lang="nb-NO" dirty="0" err="1" smtClean="0"/>
              <a:t>sugar</a:t>
            </a:r>
            <a:r>
              <a:rPr lang="nb-NO" dirty="0" smtClean="0"/>
              <a:t> </a:t>
            </a:r>
            <a:r>
              <a:rPr lang="nb-NO" dirty="0" err="1" smtClean="0"/>
              <a:t>backbone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 smtClean="0"/>
              <a:t>Discovery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double </a:t>
            </a:r>
            <a:r>
              <a:rPr lang="nb-NO" dirty="0" err="1" smtClean="0"/>
              <a:t>helix</a:t>
            </a:r>
            <a:r>
              <a:rPr lang="nb-NO" dirty="0" smtClean="0"/>
              <a:t> </a:t>
            </a:r>
            <a:r>
              <a:rPr lang="nb-NO" dirty="0" err="1" smtClean="0"/>
              <a:t>structure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DNA</a:t>
            </a:r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19335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Sylinder 4"/>
          <p:cNvSpPr txBox="1"/>
          <p:nvPr/>
        </p:nvSpPr>
        <p:spPr>
          <a:xfrm>
            <a:off x="251520" y="5661248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i="1" dirty="0" smtClean="0"/>
              <a:t>First </a:t>
            </a:r>
            <a:r>
              <a:rPr lang="nb-NO" sz="1600" i="1" dirty="0" err="1" smtClean="0"/>
              <a:t>sketch</a:t>
            </a:r>
            <a:r>
              <a:rPr lang="nb-NO" sz="1600" i="1" dirty="0" smtClean="0"/>
              <a:t> </a:t>
            </a:r>
            <a:r>
              <a:rPr lang="nb-NO" sz="1600" i="1" dirty="0" err="1" smtClean="0"/>
              <a:t>of</a:t>
            </a:r>
            <a:r>
              <a:rPr lang="nb-NO" sz="1600" i="1" dirty="0" smtClean="0"/>
              <a:t> DNA double </a:t>
            </a:r>
            <a:r>
              <a:rPr lang="nb-NO" sz="1600" i="1" dirty="0" err="1" smtClean="0"/>
              <a:t>helix</a:t>
            </a:r>
            <a:r>
              <a:rPr lang="nb-NO" sz="1600" i="1" dirty="0" smtClean="0"/>
              <a:t> by Francis Crick</a:t>
            </a:r>
            <a:endParaRPr lang="nb-NO" sz="1600" i="1" dirty="0"/>
          </a:p>
        </p:txBody>
      </p:sp>
      <p:sp>
        <p:nvSpPr>
          <p:cNvPr id="6" name="TekstSylinder 5"/>
          <p:cNvSpPr txBox="1"/>
          <p:nvPr/>
        </p:nvSpPr>
        <p:spPr>
          <a:xfrm>
            <a:off x="4716016" y="242088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James D. Watson and Francis Crick, 1953</a:t>
            </a:r>
          </a:p>
          <a:p>
            <a:r>
              <a:rPr lang="nb-NO" dirty="0" smtClean="0"/>
              <a:t>Nature Vol. 171 </a:t>
            </a:r>
            <a:r>
              <a:rPr lang="nb-NO" dirty="0" err="1" smtClean="0"/>
              <a:t>Pages</a:t>
            </a:r>
            <a:r>
              <a:rPr lang="nb-NO" dirty="0" smtClean="0"/>
              <a:t> 737 - 738</a:t>
            </a:r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4716016" y="3607856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They answered the mystery - </a:t>
            </a:r>
            <a:r>
              <a:rPr lang="en-US" dirty="0" smtClean="0"/>
              <a:t>the question of how it was possible </a:t>
            </a:r>
            <a:r>
              <a:rPr lang="en-US" dirty="0" smtClean="0"/>
              <a:t>that genetic instructions </a:t>
            </a:r>
            <a:r>
              <a:rPr lang="en-US" dirty="0" smtClean="0"/>
              <a:t>were held inside organisms and how they were passed from generation to generation. 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DNA </a:t>
            </a:r>
            <a:r>
              <a:rPr lang="nb-NO" dirty="0" err="1" smtClean="0"/>
              <a:t>structure</a:t>
            </a:r>
            <a:r>
              <a:rPr lang="nb-NO" dirty="0" smtClean="0"/>
              <a:t> – </a:t>
            </a:r>
            <a:r>
              <a:rPr lang="nb-NO" dirty="0" err="1" smtClean="0"/>
              <a:t>size</a:t>
            </a:r>
            <a:r>
              <a:rPr lang="nb-NO" dirty="0" smtClean="0"/>
              <a:t> matters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2700" dirty="0" err="1" smtClean="0"/>
              <a:t>How</a:t>
            </a:r>
            <a:r>
              <a:rPr lang="nb-NO" sz="2700" dirty="0" smtClean="0"/>
              <a:t> </a:t>
            </a:r>
            <a:r>
              <a:rPr lang="nb-NO" sz="2700" dirty="0" err="1" smtClean="0"/>
              <a:t>will</a:t>
            </a:r>
            <a:r>
              <a:rPr lang="nb-NO" sz="2700" dirty="0" smtClean="0"/>
              <a:t> </a:t>
            </a:r>
            <a:r>
              <a:rPr lang="nb-NO" sz="2700" dirty="0" err="1" smtClean="0"/>
              <a:t>this</a:t>
            </a:r>
            <a:r>
              <a:rPr lang="nb-NO" sz="2700" dirty="0" smtClean="0"/>
              <a:t> </a:t>
            </a:r>
            <a:r>
              <a:rPr lang="nb-NO" sz="2700" dirty="0" err="1" smtClean="0"/>
              <a:t>fit</a:t>
            </a:r>
            <a:r>
              <a:rPr lang="nb-NO" sz="2700" dirty="0" smtClean="0"/>
              <a:t> </a:t>
            </a:r>
            <a:r>
              <a:rPr lang="nb-NO" sz="2700" dirty="0" err="1" smtClean="0"/>
              <a:t>inside</a:t>
            </a:r>
            <a:r>
              <a:rPr lang="nb-NO" sz="2700" dirty="0" smtClean="0"/>
              <a:t> a </a:t>
            </a:r>
            <a:r>
              <a:rPr lang="nb-NO" sz="2700" dirty="0" err="1" smtClean="0"/>
              <a:t>cell</a:t>
            </a:r>
            <a:r>
              <a:rPr lang="nb-NO" sz="2700" dirty="0" smtClean="0"/>
              <a:t>?</a:t>
            </a:r>
            <a:endParaRPr lang="nb-NO" sz="2700" dirty="0"/>
          </a:p>
        </p:txBody>
      </p:sp>
      <p:pic>
        <p:nvPicPr>
          <p:cNvPr id="4" name="Picture 2" descr="07_F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3154730" cy="3126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kstSylinder 4"/>
          <p:cNvSpPr txBox="1"/>
          <p:nvPr/>
        </p:nvSpPr>
        <p:spPr>
          <a:xfrm>
            <a:off x="179512" y="1700808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 smtClean="0"/>
              <a:t>B-DNA </a:t>
            </a:r>
            <a:r>
              <a:rPr lang="nb-NO" sz="2000" dirty="0" err="1" smtClean="0"/>
              <a:t>double-helical</a:t>
            </a:r>
            <a:r>
              <a:rPr lang="nb-NO" sz="2000" dirty="0" smtClean="0"/>
              <a:t> </a:t>
            </a:r>
            <a:r>
              <a:rPr lang="nb-NO" sz="2000" dirty="0" err="1" smtClean="0"/>
              <a:t>structure</a:t>
            </a:r>
            <a:endParaRPr lang="nb-NO" sz="2000" dirty="0" smtClean="0"/>
          </a:p>
        </p:txBody>
      </p:sp>
      <p:pic>
        <p:nvPicPr>
          <p:cNvPr id="8" name="Picture 2" descr="07_F08b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556792"/>
            <a:ext cx="2888547" cy="24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07_F08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4293096"/>
            <a:ext cx="2376264" cy="212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07_F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161680"/>
            <a:ext cx="2232248" cy="225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kstSylinder 10"/>
          <p:cNvSpPr txBox="1"/>
          <p:nvPr/>
        </p:nvSpPr>
        <p:spPr>
          <a:xfrm>
            <a:off x="3923928" y="242088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Topoisomerase</a:t>
            </a:r>
            <a:r>
              <a:rPr lang="nb-NO" dirty="0" smtClean="0"/>
              <a:t> I.</a:t>
            </a:r>
            <a:endParaRPr lang="nb-NO" dirty="0"/>
          </a:p>
        </p:txBody>
      </p:sp>
      <p:sp>
        <p:nvSpPr>
          <p:cNvPr id="12" name="Avrundet rektangel 11"/>
          <p:cNvSpPr/>
          <p:nvPr/>
        </p:nvSpPr>
        <p:spPr>
          <a:xfrm>
            <a:off x="3851920" y="2420888"/>
            <a:ext cx="1872208" cy="360040"/>
          </a:xfrm>
          <a:prstGeom prst="roundRect">
            <a:avLst/>
          </a:prstGeom>
          <a:solidFill>
            <a:schemeClr val="accent3">
              <a:lumMod val="50000"/>
              <a:alpha val="31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kstSylinder 12"/>
          <p:cNvSpPr txBox="1"/>
          <p:nvPr/>
        </p:nvSpPr>
        <p:spPr>
          <a:xfrm>
            <a:off x="7812360" y="24208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DNA </a:t>
            </a:r>
            <a:r>
              <a:rPr lang="nb-NO" dirty="0" err="1" smtClean="0"/>
              <a:t>gyrase</a:t>
            </a:r>
            <a:endParaRPr lang="nb-NO" dirty="0"/>
          </a:p>
        </p:txBody>
      </p:sp>
      <p:sp>
        <p:nvSpPr>
          <p:cNvPr id="16" name="Avrundet rektangel 15"/>
          <p:cNvSpPr/>
          <p:nvPr/>
        </p:nvSpPr>
        <p:spPr>
          <a:xfrm>
            <a:off x="7812360" y="2420888"/>
            <a:ext cx="1224136" cy="360040"/>
          </a:xfrm>
          <a:prstGeom prst="roundRect">
            <a:avLst/>
          </a:prstGeom>
          <a:solidFill>
            <a:schemeClr val="accent3">
              <a:lumMod val="50000"/>
              <a:alpha val="31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2815</Words>
  <Application>Microsoft Office PowerPoint</Application>
  <PresentationFormat>Skjermfremvisning (4:3)</PresentationFormat>
  <Paragraphs>178</Paragraphs>
  <Slides>31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31</vt:i4>
      </vt:variant>
    </vt:vector>
  </HeadingPairs>
  <TitlesOfParts>
    <vt:vector size="32" baseType="lpstr">
      <vt:lpstr>Office-tema</vt:lpstr>
      <vt:lpstr>Introduction for molecular biology (and microbial systematics)</vt:lpstr>
      <vt:lpstr>The essentials (in prokaryote-style)</vt:lpstr>
      <vt:lpstr>Gene – functional unit of genetic information</vt:lpstr>
      <vt:lpstr>Informational macromolecules</vt:lpstr>
      <vt:lpstr>Biological information flow The central dogma of molecular biology</vt:lpstr>
      <vt:lpstr>Genetic code table</vt:lpstr>
      <vt:lpstr>DNA structure</vt:lpstr>
      <vt:lpstr>Discovery of the double helix structure of DNA</vt:lpstr>
      <vt:lpstr>DNA structure – size matters How will this fit inside a cell?</vt:lpstr>
      <vt:lpstr>DNA (RNA) bending    –    DNA melting</vt:lpstr>
      <vt:lpstr>DNA replication</vt:lpstr>
      <vt:lpstr>DNA replication</vt:lpstr>
      <vt:lpstr>DNA replication</vt:lpstr>
      <vt:lpstr>Chemistry of nucleotide addition</vt:lpstr>
      <vt:lpstr>Bidirectional chromosome replication</vt:lpstr>
      <vt:lpstr>Proofreading - Termination</vt:lpstr>
      <vt:lpstr>Transcription – RNA synthesis</vt:lpstr>
      <vt:lpstr>Transcription</vt:lpstr>
      <vt:lpstr>Transcription</vt:lpstr>
      <vt:lpstr>Translation - Protein synthesis</vt:lpstr>
      <vt:lpstr>Reading frame – how to make sense of all the letters</vt:lpstr>
      <vt:lpstr>Translation – where does it happen?</vt:lpstr>
      <vt:lpstr>Translation - tRNA</vt:lpstr>
      <vt:lpstr>Translation  Recognition, Acivation and Charging of tRNAs</vt:lpstr>
      <vt:lpstr>Translation - Initiation</vt:lpstr>
      <vt:lpstr>Translation - Elongation</vt:lpstr>
      <vt:lpstr>Translation – Translocation, Termination</vt:lpstr>
      <vt:lpstr>Lysbilde 28</vt:lpstr>
      <vt:lpstr>Summary</vt:lpstr>
      <vt:lpstr>What more do rRNAs do? Towards microbial systematics</vt:lpstr>
      <vt:lpstr>16S rRNA</vt:lpstr>
    </vt:vector>
  </TitlesOfParts>
  <Company>UiS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Andrea Bagi</dc:creator>
  <cp:lastModifiedBy>Andrea Bagi</cp:lastModifiedBy>
  <cp:revision>89</cp:revision>
  <dcterms:created xsi:type="dcterms:W3CDTF">2010-09-20T08:50:45Z</dcterms:created>
  <dcterms:modified xsi:type="dcterms:W3CDTF">2010-09-21T11:03:13Z</dcterms:modified>
</cp:coreProperties>
</file>