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82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7" r:id="rId21"/>
    <p:sldId id="278" r:id="rId22"/>
    <p:sldId id="279" r:id="rId23"/>
    <p:sldId id="280" r:id="rId24"/>
    <p:sldId id="276" r:id="rId25"/>
    <p:sldId id="275" r:id="rId26"/>
    <p:sldId id="281" r:id="rId27"/>
    <p:sldId id="283" r:id="rId28"/>
    <p:sldId id="285" r:id="rId29"/>
    <p:sldId id="284" r:id="rId30"/>
  </p:sldIdLst>
  <p:sldSz cx="9144000" cy="6858000" type="screen4x3"/>
  <p:notesSz cx="6858000" cy="9144000"/>
  <p:defaultTextStyle>
    <a:defPPr>
      <a:defRPr lang="en-GB"/>
    </a:defPPr>
    <a:lvl1pPr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0099"/>
    <a:srgbClr val="CCECFF"/>
    <a:srgbClr val="FF3300"/>
    <a:srgbClr val="FF9900"/>
    <a:srgbClr val="33CCFF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637" autoAdjust="0"/>
  </p:normalViewPr>
  <p:slideViewPr>
    <p:cSldViewPr snapToGrid="0">
      <p:cViewPr>
        <p:scale>
          <a:sx n="75" d="100"/>
          <a:sy n="75" d="100"/>
        </p:scale>
        <p:origin x="-2028" y="-7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b-NO" smtClean="0"/>
              <a:t>Klikk for å redigere undertittelstil i malen</a:t>
            </a:r>
            <a:endParaRPr lang="nb-N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2F0F79-1EF9-4050-8E13-10B90AB9F52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05116-737B-42D2-AFD1-5181221E88A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589716-C278-42DC-8021-18A7AB6CC74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EE3DCB-9F9E-4A98-8B46-46050EE6D81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ndeling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2FE738-3D5E-4A0F-93F8-A1E5483A06A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76D5C9-4EAB-42D4-BD7B-9958A3335EC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08E478-8DD0-4D25-A18A-A1DA3D373E5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21DD3-50BA-46DC-93C9-8D75A22EA53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870EF6-801A-4EAA-87DC-339F3BD385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8BFF1-A5A2-40BA-81BE-8D180D1E71F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b-NO" noProof="0" smtClean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C2FCC-A711-40C2-A902-7F1F4E3C775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Klikk for å redigere tittelstil i malen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Klikk for å redigere tekststiler i malen</a:t>
            </a:r>
          </a:p>
          <a:p>
            <a:pPr lvl="1"/>
            <a:r>
              <a:rPr lang="en-GB" smtClean="0"/>
              <a:t>Andre nivå</a:t>
            </a:r>
          </a:p>
          <a:p>
            <a:pPr lvl="2"/>
            <a:r>
              <a:rPr lang="en-GB" smtClean="0"/>
              <a:t>Tredje nivå</a:t>
            </a:r>
          </a:p>
          <a:p>
            <a:pPr lvl="3"/>
            <a:r>
              <a:rPr lang="en-GB" smtClean="0"/>
              <a:t>Fjerde nivå</a:t>
            </a:r>
          </a:p>
          <a:p>
            <a:pPr lvl="4"/>
            <a:r>
              <a:rPr lang="en-GB" smtClean="0"/>
              <a:t>Femte nivå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75D7D4B-1A25-4F20-B29D-F9B989AEF3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hyperlink" Target="Standard%20reduction%20potentials.ppt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52600"/>
            <a:ext cx="7772400" cy="1676400"/>
          </a:xfrm>
        </p:spPr>
        <p:txBody>
          <a:bodyPr/>
          <a:lstStyle/>
          <a:p>
            <a:pPr eaLnBrk="1" hangingPunct="1"/>
            <a:r>
              <a:rPr lang="nb-NO" sz="3200" smtClean="0">
                <a:solidFill>
                  <a:schemeClr val="bg1"/>
                </a:solidFill>
                <a:latin typeface="Arial Unicode MS" pitchFamily="34" charset="-128"/>
              </a:rPr>
              <a:t>Application of electrodes to facilitate biological redox reactions in bioremediation and wastewater treatment:</a:t>
            </a:r>
            <a:br>
              <a:rPr lang="nb-NO" sz="3200" smtClean="0">
                <a:solidFill>
                  <a:schemeClr val="bg1"/>
                </a:solidFill>
                <a:latin typeface="Arial Unicode MS" pitchFamily="34" charset="-128"/>
              </a:rPr>
            </a:br>
            <a:r>
              <a:rPr lang="nb-NO" sz="3200" smtClean="0">
                <a:solidFill>
                  <a:schemeClr val="bg1"/>
                </a:solidFill>
                <a:latin typeface="Arial Unicode MS" pitchFamily="34" charset="-128"/>
              </a:rPr>
              <a:t>The novel technology of </a:t>
            </a:r>
            <a:br>
              <a:rPr lang="nb-NO" sz="3200" smtClean="0">
                <a:solidFill>
                  <a:schemeClr val="bg1"/>
                </a:solidFill>
                <a:latin typeface="Arial Unicode MS" pitchFamily="34" charset="-128"/>
              </a:rPr>
            </a:br>
            <a:r>
              <a:rPr lang="nb-NO" sz="3200" smtClean="0">
                <a:solidFill>
                  <a:schemeClr val="bg1"/>
                </a:solidFill>
                <a:latin typeface="Arial Unicode MS" pitchFamily="34" charset="-128"/>
              </a:rPr>
              <a:t>MICROBIAL FUEL CELLS</a:t>
            </a:r>
            <a:endParaRPr lang="en-GB" sz="3200" smtClean="0">
              <a:solidFill>
                <a:schemeClr val="bg1"/>
              </a:solidFill>
              <a:latin typeface="Arial Unicode MS" pitchFamily="34" charset="-128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953000"/>
            <a:ext cx="6400800" cy="685800"/>
          </a:xfrm>
        </p:spPr>
        <p:txBody>
          <a:bodyPr/>
          <a:lstStyle/>
          <a:p>
            <a:pPr eaLnBrk="1" hangingPunct="1"/>
            <a:r>
              <a:rPr lang="nb-NO" sz="2400" i="1" smtClean="0">
                <a:solidFill>
                  <a:schemeClr val="bg1"/>
                </a:solidFill>
              </a:rPr>
              <a:t>by Roald Kommedal</a:t>
            </a:r>
            <a:endParaRPr lang="en-GB" sz="2400" i="1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700088" y="422275"/>
            <a:ext cx="7772400" cy="692150"/>
          </a:xfrm>
        </p:spPr>
        <p:txBody>
          <a:bodyPr/>
          <a:lstStyle/>
          <a:p>
            <a:pPr eaLnBrk="1" hangingPunct="1"/>
            <a:r>
              <a:rPr lang="nb-NO" sz="3200" b="1" smtClean="0">
                <a:solidFill>
                  <a:srgbClr val="FFFF99"/>
                </a:solidFill>
                <a:latin typeface="Arial Unicode MS" pitchFamily="34" charset="-128"/>
              </a:rPr>
              <a:t>The pieces have been laid....</a:t>
            </a:r>
            <a:endParaRPr lang="en-GB" sz="3200" b="1" smtClean="0">
              <a:solidFill>
                <a:srgbClr val="FFFF99"/>
              </a:solidFill>
              <a:latin typeface="Arial Unicode MS" pitchFamily="34" charset="-128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5463" y="1558925"/>
            <a:ext cx="8266112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r>
              <a:rPr lang="nb-NO" sz="2800" smtClean="0">
                <a:solidFill>
                  <a:schemeClr val="bg1"/>
                </a:solidFill>
                <a:latin typeface="Arial Unicode MS" pitchFamily="34" charset="-128"/>
              </a:rPr>
              <a:t>Metabolism: Generation of energy by transfer of electrons through microbial cells</a:t>
            </a:r>
          </a:p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r>
              <a:rPr lang="nb-NO" sz="2800" smtClean="0">
                <a:solidFill>
                  <a:schemeClr val="bg1"/>
                </a:solidFill>
                <a:latin typeface="Arial Unicode MS" pitchFamily="34" charset="-128"/>
              </a:rPr>
              <a:t>Redox reactions: Chemical reactions that release and accept electrons</a:t>
            </a:r>
          </a:p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r>
              <a:rPr lang="nb-NO" sz="2800" smtClean="0">
                <a:solidFill>
                  <a:schemeClr val="bg1"/>
                </a:solidFill>
                <a:latin typeface="Arial Unicode MS" pitchFamily="34" charset="-128"/>
              </a:rPr>
              <a:t>Electrochemical cell: Separation of the redox half reactions, and transfer of electrons by external conductor</a:t>
            </a:r>
          </a:p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r>
              <a:rPr lang="nb-NO" sz="2800" smtClean="0">
                <a:solidFill>
                  <a:schemeClr val="bg1"/>
                </a:solidFill>
                <a:latin typeface="Arial Unicode MS" pitchFamily="34" charset="-128"/>
              </a:rPr>
              <a:t>Biofilms: Living cells growing ON a surface</a:t>
            </a:r>
            <a:endParaRPr lang="en-GB" sz="2800" smtClean="0">
              <a:solidFill>
                <a:schemeClr val="bg1"/>
              </a:solidFill>
              <a:latin typeface="Arial Unicode MS" pitchFamily="34" charset="-128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058988" y="5856288"/>
            <a:ext cx="465137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nb-NO" sz="2800" b="1">
                <a:solidFill>
                  <a:schemeClr val="bg1"/>
                </a:solidFill>
                <a:latin typeface="Arial Unicode MS" pitchFamily="34" charset="-128"/>
              </a:rPr>
              <a:t>Let us bring them together.... </a:t>
            </a:r>
            <a:endParaRPr lang="en-GB" sz="2800" b="1">
              <a:solidFill>
                <a:schemeClr val="bg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 autoUpdateAnimBg="0"/>
      <p:bldP spid="14341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700088" y="276225"/>
            <a:ext cx="7772400" cy="1143000"/>
          </a:xfrm>
        </p:spPr>
        <p:txBody>
          <a:bodyPr/>
          <a:lstStyle/>
          <a:p>
            <a:pPr eaLnBrk="1" hangingPunct="1"/>
            <a:r>
              <a:rPr lang="nb-NO" sz="3200" b="1" smtClean="0">
                <a:solidFill>
                  <a:srgbClr val="FFFF99"/>
                </a:solidFill>
                <a:latin typeface="Arial Unicode MS" pitchFamily="34" charset="-128"/>
              </a:rPr>
              <a:t>Two ways of combining electrochemical cells and microorganisms:</a:t>
            </a:r>
            <a:endParaRPr lang="en-GB" sz="3200" b="1" smtClean="0">
              <a:solidFill>
                <a:srgbClr val="FFFF99"/>
              </a:solidFill>
              <a:latin typeface="Arial Unicode MS" pitchFamily="34" charset="-128"/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6888" y="2141538"/>
            <a:ext cx="4594225" cy="39544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nb-NO" sz="2800" smtClean="0">
                <a:solidFill>
                  <a:schemeClr val="bg1"/>
                </a:solidFill>
                <a:latin typeface="Arial Unicode MS" pitchFamily="34" charset="-128"/>
              </a:rPr>
              <a:t>By spontaneous reactions : The Bio-Electrochemical Cell                                          (The bio-fuel cell)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nb-NO" sz="2800" smtClean="0">
              <a:solidFill>
                <a:schemeClr val="bg1"/>
              </a:solidFill>
              <a:latin typeface="Arial Unicode MS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nb-NO" sz="2800" smtClean="0">
                <a:solidFill>
                  <a:schemeClr val="bg1"/>
                </a:solidFill>
                <a:latin typeface="Arial Unicode MS" pitchFamily="34" charset="-128"/>
              </a:rPr>
              <a:t>By non-spontaneous reactions: The Bio-Electrochemical Reactor                          (The bio-electrolytic cell)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nb-NO" sz="2800" smtClean="0">
              <a:solidFill>
                <a:schemeClr val="bg1"/>
              </a:solidFill>
              <a:latin typeface="Arial Unicode MS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GB" sz="2800" smtClean="0">
              <a:solidFill>
                <a:schemeClr val="bg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73"/>
          <p:cNvGrpSpPr>
            <a:grpSpLocks/>
          </p:cNvGrpSpPr>
          <p:nvPr/>
        </p:nvGrpSpPr>
        <p:grpSpPr bwMode="auto">
          <a:xfrm>
            <a:off x="333375" y="2452688"/>
            <a:ext cx="8440738" cy="3779837"/>
            <a:chOff x="210" y="1545"/>
            <a:chExt cx="5317" cy="2381"/>
          </a:xfrm>
        </p:grpSpPr>
        <p:sp>
          <p:nvSpPr>
            <p:cNvPr id="13448" name="Rectangle 372"/>
            <p:cNvSpPr>
              <a:spLocks noChangeArrowheads="1"/>
            </p:cNvSpPr>
            <p:nvPr/>
          </p:nvSpPr>
          <p:spPr bwMode="auto">
            <a:xfrm>
              <a:off x="210" y="1545"/>
              <a:ext cx="3118" cy="237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pic>
          <p:nvPicPr>
            <p:cNvPr id="13449" name="Picture 28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21" y="1547"/>
              <a:ext cx="2206" cy="237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19088"/>
            <a:ext cx="7772400" cy="722312"/>
          </a:xfrm>
        </p:spPr>
        <p:txBody>
          <a:bodyPr/>
          <a:lstStyle/>
          <a:p>
            <a:pPr eaLnBrk="1" hangingPunct="1"/>
            <a:r>
              <a:rPr lang="nb-NO" sz="3200" b="1" smtClean="0">
                <a:solidFill>
                  <a:srgbClr val="FFFF99"/>
                </a:solidFill>
                <a:latin typeface="Arial Unicode MS" pitchFamily="34" charset="-128"/>
              </a:rPr>
              <a:t>The ”Bio-Electrochemical cell”</a:t>
            </a:r>
            <a:br>
              <a:rPr lang="nb-NO" sz="3200" b="1" smtClean="0">
                <a:solidFill>
                  <a:srgbClr val="FFFF99"/>
                </a:solidFill>
                <a:latin typeface="Arial Unicode MS" pitchFamily="34" charset="-128"/>
              </a:rPr>
            </a:br>
            <a:r>
              <a:rPr lang="nb-NO" sz="1600" smtClean="0">
                <a:solidFill>
                  <a:srgbClr val="FFFF99"/>
                </a:solidFill>
                <a:latin typeface="Arial Unicode MS" pitchFamily="34" charset="-128"/>
              </a:rPr>
              <a:t>(summerised by: Wingard Jr., L.B., Shaw, C.H. and Castner, J.F. (1982) The bioelectrochemical cell, Enz. Microb. Technol., 4, pp. 137-142)</a:t>
            </a:r>
            <a:endParaRPr lang="en-GB" sz="1600" smtClean="0">
              <a:solidFill>
                <a:srgbClr val="FFFF99"/>
              </a:solidFill>
              <a:latin typeface="Arial Unicode MS" pitchFamily="34" charset="-128"/>
            </a:endParaRPr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298450" y="1385888"/>
            <a:ext cx="841851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/>
            <a:r>
              <a:rPr lang="en-GB" sz="1800">
                <a:solidFill>
                  <a:schemeClr val="bg1"/>
                </a:solidFill>
              </a:rPr>
              <a:t>Application of </a:t>
            </a:r>
            <a:r>
              <a:rPr lang="nb-NO" sz="1800">
                <a:solidFill>
                  <a:schemeClr val="bg1"/>
                </a:solidFill>
              </a:rPr>
              <a:t>biofilms </a:t>
            </a:r>
            <a:r>
              <a:rPr lang="en-GB" sz="1800">
                <a:solidFill>
                  <a:schemeClr val="bg1"/>
                </a:solidFill>
              </a:rPr>
              <a:t>to catalyse the oxidation of electron donors at the </a:t>
            </a:r>
            <a:r>
              <a:rPr lang="nb-NO" sz="1800">
                <a:solidFill>
                  <a:schemeClr val="bg1"/>
                </a:solidFill>
              </a:rPr>
              <a:t>anaerobic </a:t>
            </a:r>
            <a:r>
              <a:rPr lang="en-GB" sz="1800">
                <a:solidFill>
                  <a:schemeClr val="bg1"/>
                </a:solidFill>
              </a:rPr>
              <a:t>anode of fuel cells. Using microorganisms as anode catalysts open up for numerous, especially organic, electron donors, and permit operations at significantly higher power outputs.</a:t>
            </a:r>
          </a:p>
        </p:txBody>
      </p:sp>
      <p:grpSp>
        <p:nvGrpSpPr>
          <p:cNvPr id="3" name="Group 374"/>
          <p:cNvGrpSpPr>
            <a:grpSpLocks/>
          </p:cNvGrpSpPr>
          <p:nvPr/>
        </p:nvGrpSpPr>
        <p:grpSpPr bwMode="auto">
          <a:xfrm>
            <a:off x="679450" y="6383338"/>
            <a:ext cx="8013700" cy="336550"/>
            <a:chOff x="428" y="4021"/>
            <a:chExt cx="5048" cy="212"/>
          </a:xfrm>
        </p:grpSpPr>
        <p:sp>
          <p:nvSpPr>
            <p:cNvPr id="13446" name="Text Box 64"/>
            <p:cNvSpPr txBox="1">
              <a:spLocks noChangeArrowheads="1"/>
            </p:cNvSpPr>
            <p:nvPr/>
          </p:nvSpPr>
          <p:spPr bwMode="auto">
            <a:xfrm>
              <a:off x="428" y="4021"/>
              <a:ext cx="270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  <a:latin typeface="Arial Unicode MS" pitchFamily="34" charset="-128"/>
                </a:rPr>
                <a:t>C</a:t>
              </a:r>
              <a:r>
                <a:rPr lang="nb-NO" baseline="-25000">
                  <a:solidFill>
                    <a:schemeClr val="bg1"/>
                  </a:solidFill>
                  <a:latin typeface="Arial Unicode MS" pitchFamily="34" charset="-128"/>
                </a:rPr>
                <a:t>6</a:t>
              </a:r>
              <a:r>
                <a:rPr lang="nb-NO">
                  <a:solidFill>
                    <a:schemeClr val="bg1"/>
                  </a:solidFill>
                  <a:latin typeface="Arial Unicode MS" pitchFamily="34" charset="-128"/>
                </a:rPr>
                <a:t>H</a:t>
              </a:r>
              <a:r>
                <a:rPr lang="nb-NO" baseline="-25000">
                  <a:solidFill>
                    <a:schemeClr val="bg1"/>
                  </a:solidFill>
                  <a:latin typeface="Arial Unicode MS" pitchFamily="34" charset="-128"/>
                </a:rPr>
                <a:t>12</a:t>
              </a:r>
              <a:r>
                <a:rPr lang="nb-NO">
                  <a:solidFill>
                    <a:schemeClr val="bg1"/>
                  </a:solidFill>
                  <a:latin typeface="Arial Unicode MS" pitchFamily="34" charset="-128"/>
                </a:rPr>
                <a:t>O</a:t>
              </a:r>
              <a:r>
                <a:rPr lang="nb-NO" baseline="-25000">
                  <a:solidFill>
                    <a:schemeClr val="bg1"/>
                  </a:solidFill>
                  <a:latin typeface="Arial Unicode MS" pitchFamily="34" charset="-128"/>
                </a:rPr>
                <a:t>6 </a:t>
              </a:r>
              <a:r>
                <a:rPr lang="nb-NO">
                  <a:solidFill>
                    <a:schemeClr val="bg1"/>
                  </a:solidFill>
                  <a:latin typeface="Arial Unicode MS" pitchFamily="34" charset="-128"/>
                </a:rPr>
                <a:t>+  6 H</a:t>
              </a:r>
              <a:r>
                <a:rPr lang="nb-NO" baseline="-25000">
                  <a:solidFill>
                    <a:schemeClr val="bg1"/>
                  </a:solidFill>
                  <a:latin typeface="Arial Unicode MS" pitchFamily="34" charset="-128"/>
                </a:rPr>
                <a:t>2</a:t>
              </a:r>
              <a:r>
                <a:rPr lang="nb-NO">
                  <a:solidFill>
                    <a:schemeClr val="bg1"/>
                  </a:solidFill>
                  <a:latin typeface="Arial Unicode MS" pitchFamily="34" charset="-128"/>
                </a:rPr>
                <a:t>O </a:t>
              </a:r>
              <a:r>
                <a:rPr lang="nb-NO">
                  <a:solidFill>
                    <a:schemeClr val="bg1"/>
                  </a:solidFill>
                  <a:latin typeface="Arial Unicode MS" pitchFamily="34" charset="-128"/>
                  <a:sym typeface="Symbol" pitchFamily="18" charset="2"/>
                </a:rPr>
                <a:t> 6 CO</a:t>
              </a:r>
              <a:r>
                <a:rPr lang="nb-NO" baseline="-25000">
                  <a:solidFill>
                    <a:schemeClr val="bg1"/>
                  </a:solidFill>
                  <a:latin typeface="Arial Unicode MS" pitchFamily="34" charset="-128"/>
                  <a:sym typeface="Symbol" pitchFamily="18" charset="2"/>
                </a:rPr>
                <a:t>2</a:t>
              </a:r>
              <a:r>
                <a:rPr lang="nb-NO">
                  <a:solidFill>
                    <a:schemeClr val="bg1"/>
                  </a:solidFill>
                  <a:latin typeface="Arial Unicode MS" pitchFamily="34" charset="-128"/>
                  <a:sym typeface="Symbol" pitchFamily="18" charset="2"/>
                </a:rPr>
                <a:t>  +  24 H</a:t>
              </a:r>
              <a:r>
                <a:rPr lang="nb-NO" baseline="30000">
                  <a:solidFill>
                    <a:schemeClr val="bg1"/>
                  </a:solidFill>
                  <a:latin typeface="Arial Unicode MS" pitchFamily="34" charset="-128"/>
                  <a:sym typeface="Symbol" pitchFamily="18" charset="2"/>
                </a:rPr>
                <a:t>+</a:t>
              </a:r>
              <a:r>
                <a:rPr lang="nb-NO">
                  <a:solidFill>
                    <a:schemeClr val="bg1"/>
                  </a:solidFill>
                  <a:latin typeface="Arial Unicode MS" pitchFamily="34" charset="-128"/>
                  <a:sym typeface="Symbol" pitchFamily="18" charset="2"/>
                </a:rPr>
                <a:t> + 24 e</a:t>
              </a:r>
              <a:r>
                <a:rPr lang="nb-NO" baseline="30000">
                  <a:solidFill>
                    <a:schemeClr val="bg1"/>
                  </a:solidFill>
                  <a:latin typeface="Arial Unicode MS" pitchFamily="34" charset="-128"/>
                  <a:sym typeface="Symbol" pitchFamily="18" charset="2"/>
                </a:rPr>
                <a:t>-</a:t>
              </a:r>
              <a:endParaRPr lang="en-GB" baseline="30000">
                <a:solidFill>
                  <a:schemeClr val="bg1"/>
                </a:solidFill>
                <a:latin typeface="Arial Unicode MS" pitchFamily="34" charset="-128"/>
              </a:endParaRPr>
            </a:p>
          </p:txBody>
        </p:sp>
        <p:sp>
          <p:nvSpPr>
            <p:cNvPr id="13447" name="Text Box 81"/>
            <p:cNvSpPr txBox="1">
              <a:spLocks noChangeArrowheads="1"/>
            </p:cNvSpPr>
            <p:nvPr/>
          </p:nvSpPr>
          <p:spPr bwMode="auto">
            <a:xfrm>
              <a:off x="3373" y="4048"/>
              <a:ext cx="210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  <a:latin typeface="Arial Unicode MS" pitchFamily="34" charset="-128"/>
                  <a:sym typeface="Symbol" pitchFamily="18" charset="2"/>
                </a:rPr>
                <a:t>6 O</a:t>
              </a:r>
              <a:r>
                <a:rPr lang="nb-NO" baseline="-25000">
                  <a:solidFill>
                    <a:schemeClr val="bg1"/>
                  </a:solidFill>
                  <a:latin typeface="Arial Unicode MS" pitchFamily="34" charset="-128"/>
                  <a:sym typeface="Symbol" pitchFamily="18" charset="2"/>
                </a:rPr>
                <a:t>2</a:t>
              </a:r>
              <a:r>
                <a:rPr lang="nb-NO">
                  <a:solidFill>
                    <a:schemeClr val="bg1"/>
                  </a:solidFill>
                  <a:latin typeface="Arial Unicode MS" pitchFamily="34" charset="-128"/>
                  <a:sym typeface="Symbol" pitchFamily="18" charset="2"/>
                </a:rPr>
                <a:t> (g) + 24 H</a:t>
              </a:r>
              <a:r>
                <a:rPr lang="nb-NO" baseline="30000">
                  <a:solidFill>
                    <a:schemeClr val="bg1"/>
                  </a:solidFill>
                  <a:latin typeface="Arial Unicode MS" pitchFamily="34" charset="-128"/>
                  <a:sym typeface="Symbol" pitchFamily="18" charset="2"/>
                </a:rPr>
                <a:t>+</a:t>
              </a:r>
              <a:r>
                <a:rPr lang="nb-NO">
                  <a:solidFill>
                    <a:schemeClr val="bg1"/>
                  </a:solidFill>
                  <a:latin typeface="Arial Unicode MS" pitchFamily="34" charset="-128"/>
                  <a:sym typeface="Symbol" pitchFamily="18" charset="2"/>
                </a:rPr>
                <a:t> + 24 e</a:t>
              </a:r>
              <a:r>
                <a:rPr lang="nb-NO" baseline="30000">
                  <a:solidFill>
                    <a:schemeClr val="bg1"/>
                  </a:solidFill>
                  <a:latin typeface="Arial Unicode MS" pitchFamily="34" charset="-128"/>
                  <a:sym typeface="Symbol" pitchFamily="18" charset="2"/>
                </a:rPr>
                <a:t>-  </a:t>
              </a:r>
              <a:r>
                <a:rPr lang="nb-NO">
                  <a:solidFill>
                    <a:schemeClr val="bg1"/>
                  </a:solidFill>
                  <a:latin typeface="Arial Unicode MS" pitchFamily="34" charset="-128"/>
                  <a:sym typeface="Symbol" pitchFamily="18" charset="2"/>
                </a:rPr>
                <a:t> 12 H</a:t>
              </a:r>
              <a:r>
                <a:rPr lang="nb-NO" baseline="-25000">
                  <a:solidFill>
                    <a:schemeClr val="bg1"/>
                  </a:solidFill>
                  <a:latin typeface="Arial Unicode MS" pitchFamily="34" charset="-128"/>
                  <a:sym typeface="Symbol" pitchFamily="18" charset="2"/>
                </a:rPr>
                <a:t>2</a:t>
              </a:r>
              <a:r>
                <a:rPr lang="nb-NO">
                  <a:solidFill>
                    <a:schemeClr val="bg1"/>
                  </a:solidFill>
                  <a:latin typeface="Arial Unicode MS" pitchFamily="34" charset="-128"/>
                  <a:sym typeface="Symbol" pitchFamily="18" charset="2"/>
                </a:rPr>
                <a:t>O</a:t>
              </a:r>
              <a:endParaRPr lang="en-GB" baseline="30000">
                <a:solidFill>
                  <a:schemeClr val="bg1"/>
                </a:solidFill>
                <a:latin typeface="Arial Unicode MS" pitchFamily="34" charset="-128"/>
              </a:endParaRPr>
            </a:p>
          </p:txBody>
        </p:sp>
      </p:grpSp>
      <p:grpSp>
        <p:nvGrpSpPr>
          <p:cNvPr id="4" name="Group 284"/>
          <p:cNvGrpSpPr>
            <a:grpSpLocks/>
          </p:cNvGrpSpPr>
          <p:nvPr/>
        </p:nvGrpSpPr>
        <p:grpSpPr bwMode="auto">
          <a:xfrm>
            <a:off x="304800" y="2514600"/>
            <a:ext cx="3762375" cy="3124200"/>
            <a:chOff x="192" y="1584"/>
            <a:chExt cx="2370" cy="1968"/>
          </a:xfrm>
        </p:grpSpPr>
        <p:sp>
          <p:nvSpPr>
            <p:cNvPr id="13408" name="Line 211"/>
            <p:cNvSpPr>
              <a:spLocks noChangeShapeType="1"/>
            </p:cNvSpPr>
            <p:nvPr/>
          </p:nvSpPr>
          <p:spPr bwMode="auto">
            <a:xfrm flipH="1" flipV="1">
              <a:off x="1412" y="1959"/>
              <a:ext cx="1150" cy="7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409" name="Line 212"/>
            <p:cNvSpPr>
              <a:spLocks noChangeShapeType="1"/>
            </p:cNvSpPr>
            <p:nvPr/>
          </p:nvSpPr>
          <p:spPr bwMode="auto">
            <a:xfrm flipH="1">
              <a:off x="1221" y="2736"/>
              <a:ext cx="1263" cy="27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410" name="Text Box 213"/>
            <p:cNvSpPr txBox="1">
              <a:spLocks noChangeArrowheads="1"/>
            </p:cNvSpPr>
            <p:nvPr/>
          </p:nvSpPr>
          <p:spPr bwMode="auto">
            <a:xfrm>
              <a:off x="717" y="1584"/>
              <a:ext cx="93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nb-NO"/>
                <a:t>C</a:t>
              </a:r>
              <a:r>
                <a:rPr lang="nb-NO" baseline="-25000"/>
                <a:t>6</a:t>
              </a:r>
              <a:r>
                <a:rPr lang="nb-NO"/>
                <a:t>H</a:t>
              </a:r>
              <a:r>
                <a:rPr lang="nb-NO" baseline="-25000"/>
                <a:t>12</a:t>
              </a:r>
              <a:r>
                <a:rPr lang="nb-NO"/>
                <a:t>O</a:t>
              </a:r>
              <a:r>
                <a:rPr lang="nb-NO" baseline="-25000"/>
                <a:t>6  </a:t>
              </a:r>
              <a:r>
                <a:rPr lang="nb-NO"/>
                <a:t>+ H</a:t>
              </a:r>
              <a:r>
                <a:rPr lang="nb-NO" baseline="-25000"/>
                <a:t>2</a:t>
              </a:r>
              <a:r>
                <a:rPr lang="nb-NO"/>
                <a:t>O</a:t>
              </a:r>
              <a:endParaRPr lang="en-GB"/>
            </a:p>
          </p:txBody>
        </p:sp>
        <p:sp>
          <p:nvSpPr>
            <p:cNvPr id="13411" name="Oval 215"/>
            <p:cNvSpPr>
              <a:spLocks noChangeArrowheads="1"/>
            </p:cNvSpPr>
            <p:nvPr/>
          </p:nvSpPr>
          <p:spPr bwMode="auto">
            <a:xfrm>
              <a:off x="192" y="1855"/>
              <a:ext cx="1574" cy="1191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b-NO" sz="2400"/>
            </a:p>
          </p:txBody>
        </p:sp>
        <p:sp>
          <p:nvSpPr>
            <p:cNvPr id="13412" name="Line 217"/>
            <p:cNvSpPr>
              <a:spLocks noChangeShapeType="1"/>
            </p:cNvSpPr>
            <p:nvPr/>
          </p:nvSpPr>
          <p:spPr bwMode="auto">
            <a:xfrm>
              <a:off x="979" y="1797"/>
              <a:ext cx="0" cy="1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b-NO"/>
            </a:p>
          </p:txBody>
        </p:sp>
        <p:sp>
          <p:nvSpPr>
            <p:cNvPr id="13413" name="Line 218"/>
            <p:cNvSpPr>
              <a:spLocks noChangeShapeType="1"/>
            </p:cNvSpPr>
            <p:nvPr/>
          </p:nvSpPr>
          <p:spPr bwMode="auto">
            <a:xfrm>
              <a:off x="979" y="1990"/>
              <a:ext cx="0" cy="1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b-NO"/>
            </a:p>
          </p:txBody>
        </p:sp>
        <p:sp>
          <p:nvSpPr>
            <p:cNvPr id="13414" name="Line 219"/>
            <p:cNvSpPr>
              <a:spLocks noChangeShapeType="1"/>
            </p:cNvSpPr>
            <p:nvPr/>
          </p:nvSpPr>
          <p:spPr bwMode="auto">
            <a:xfrm>
              <a:off x="979" y="2182"/>
              <a:ext cx="0" cy="1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b-NO"/>
            </a:p>
          </p:txBody>
        </p:sp>
        <p:sp>
          <p:nvSpPr>
            <p:cNvPr id="13415" name="Arc 220"/>
            <p:cNvSpPr>
              <a:spLocks/>
            </p:cNvSpPr>
            <p:nvPr/>
          </p:nvSpPr>
          <p:spPr bwMode="auto">
            <a:xfrm>
              <a:off x="998" y="2393"/>
              <a:ext cx="181" cy="231"/>
            </a:xfrm>
            <a:custGeom>
              <a:avLst/>
              <a:gdLst>
                <a:gd name="T0" fmla="*/ 0 w 16961"/>
                <a:gd name="T1" fmla="*/ 0 h 21600"/>
                <a:gd name="T2" fmla="*/ 181 w 16961"/>
                <a:gd name="T3" fmla="*/ 88 h 21600"/>
                <a:gd name="T4" fmla="*/ 0 w 16961"/>
                <a:gd name="T5" fmla="*/ 231 h 21600"/>
                <a:gd name="T6" fmla="*/ 0 60000 65536"/>
                <a:gd name="T7" fmla="*/ 0 60000 65536"/>
                <a:gd name="T8" fmla="*/ 0 60000 65536"/>
                <a:gd name="T9" fmla="*/ 0 w 16961"/>
                <a:gd name="T10" fmla="*/ 0 h 21600"/>
                <a:gd name="T11" fmla="*/ 16961 w 16961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961" h="21600" fill="none" extrusionOk="0">
                  <a:moveTo>
                    <a:pt x="-1" y="0"/>
                  </a:moveTo>
                  <a:cubicBezTo>
                    <a:pt x="6614" y="0"/>
                    <a:pt x="12864" y="3030"/>
                    <a:pt x="16960" y="8225"/>
                  </a:cubicBezTo>
                </a:path>
                <a:path w="16961" h="21600" stroke="0" extrusionOk="0">
                  <a:moveTo>
                    <a:pt x="-1" y="0"/>
                  </a:moveTo>
                  <a:cubicBezTo>
                    <a:pt x="6614" y="0"/>
                    <a:pt x="12864" y="3030"/>
                    <a:pt x="16960" y="8225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3416" name="Arc 221"/>
            <p:cNvSpPr>
              <a:spLocks/>
            </p:cNvSpPr>
            <p:nvPr/>
          </p:nvSpPr>
          <p:spPr bwMode="auto">
            <a:xfrm>
              <a:off x="998" y="2489"/>
              <a:ext cx="230" cy="130"/>
            </a:xfrm>
            <a:custGeom>
              <a:avLst/>
              <a:gdLst>
                <a:gd name="T0" fmla="*/ 190 w 21565"/>
                <a:gd name="T1" fmla="*/ 0 h 12179"/>
                <a:gd name="T2" fmla="*/ 230 w 21565"/>
                <a:gd name="T3" fmla="*/ 117 h 12179"/>
                <a:gd name="T4" fmla="*/ 0 w 21565"/>
                <a:gd name="T5" fmla="*/ 130 h 12179"/>
                <a:gd name="T6" fmla="*/ 0 60000 65536"/>
                <a:gd name="T7" fmla="*/ 0 60000 65536"/>
                <a:gd name="T8" fmla="*/ 0 60000 65536"/>
                <a:gd name="T9" fmla="*/ 0 w 21565"/>
                <a:gd name="T10" fmla="*/ 0 h 12179"/>
                <a:gd name="T11" fmla="*/ 21565 w 21565"/>
                <a:gd name="T12" fmla="*/ 12179 h 121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565" h="12179" fill="none" extrusionOk="0">
                  <a:moveTo>
                    <a:pt x="17839" y="-1"/>
                  </a:moveTo>
                  <a:cubicBezTo>
                    <a:pt x="20054" y="3245"/>
                    <a:pt x="21342" y="7033"/>
                    <a:pt x="21565" y="10955"/>
                  </a:cubicBezTo>
                </a:path>
                <a:path w="21565" h="12179" stroke="0" extrusionOk="0">
                  <a:moveTo>
                    <a:pt x="17839" y="-1"/>
                  </a:moveTo>
                  <a:cubicBezTo>
                    <a:pt x="20054" y="3245"/>
                    <a:pt x="21342" y="7033"/>
                    <a:pt x="21565" y="10955"/>
                  </a:cubicBezTo>
                  <a:lnTo>
                    <a:pt x="0" y="12179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grpSp>
          <p:nvGrpSpPr>
            <p:cNvPr id="13417" name="Group 222"/>
            <p:cNvGrpSpPr>
              <a:grpSpLocks/>
            </p:cNvGrpSpPr>
            <p:nvPr/>
          </p:nvGrpSpPr>
          <p:grpSpPr bwMode="auto">
            <a:xfrm rot="5400000">
              <a:off x="998" y="2624"/>
              <a:ext cx="230" cy="230"/>
              <a:chOff x="2640" y="2497"/>
              <a:chExt cx="575" cy="576"/>
            </a:xfrm>
          </p:grpSpPr>
          <p:sp>
            <p:nvSpPr>
              <p:cNvPr id="13444" name="Arc 223"/>
              <p:cNvSpPr>
                <a:spLocks/>
              </p:cNvSpPr>
              <p:nvPr/>
            </p:nvSpPr>
            <p:spPr bwMode="auto">
              <a:xfrm>
                <a:off x="2640" y="2497"/>
                <a:ext cx="452" cy="576"/>
              </a:xfrm>
              <a:custGeom>
                <a:avLst/>
                <a:gdLst>
                  <a:gd name="T0" fmla="*/ 0 w 16961"/>
                  <a:gd name="T1" fmla="*/ 0 h 21600"/>
                  <a:gd name="T2" fmla="*/ 452 w 16961"/>
                  <a:gd name="T3" fmla="*/ 219 h 21600"/>
                  <a:gd name="T4" fmla="*/ 0 w 16961"/>
                  <a:gd name="T5" fmla="*/ 576 h 21600"/>
                  <a:gd name="T6" fmla="*/ 0 60000 65536"/>
                  <a:gd name="T7" fmla="*/ 0 60000 65536"/>
                  <a:gd name="T8" fmla="*/ 0 60000 65536"/>
                  <a:gd name="T9" fmla="*/ 0 w 16961"/>
                  <a:gd name="T10" fmla="*/ 0 h 21600"/>
                  <a:gd name="T11" fmla="*/ 16961 w 1696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961" h="21600" fill="none" extrusionOk="0">
                    <a:moveTo>
                      <a:pt x="-1" y="0"/>
                    </a:moveTo>
                    <a:cubicBezTo>
                      <a:pt x="6614" y="0"/>
                      <a:pt x="12864" y="3030"/>
                      <a:pt x="16960" y="8225"/>
                    </a:cubicBezTo>
                  </a:path>
                  <a:path w="16961" h="21600" stroke="0" extrusionOk="0">
                    <a:moveTo>
                      <a:pt x="-1" y="0"/>
                    </a:moveTo>
                    <a:cubicBezTo>
                      <a:pt x="6614" y="0"/>
                      <a:pt x="12864" y="3030"/>
                      <a:pt x="16960" y="8225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13445" name="Arc 224"/>
              <p:cNvSpPr>
                <a:spLocks/>
              </p:cNvSpPr>
              <p:nvPr/>
            </p:nvSpPr>
            <p:spPr bwMode="auto">
              <a:xfrm>
                <a:off x="2640" y="2736"/>
                <a:ext cx="575" cy="325"/>
              </a:xfrm>
              <a:custGeom>
                <a:avLst/>
                <a:gdLst>
                  <a:gd name="T0" fmla="*/ 476 w 21565"/>
                  <a:gd name="T1" fmla="*/ 0 h 12179"/>
                  <a:gd name="T2" fmla="*/ 575 w 21565"/>
                  <a:gd name="T3" fmla="*/ 292 h 12179"/>
                  <a:gd name="T4" fmla="*/ 0 w 21565"/>
                  <a:gd name="T5" fmla="*/ 325 h 12179"/>
                  <a:gd name="T6" fmla="*/ 0 60000 65536"/>
                  <a:gd name="T7" fmla="*/ 0 60000 65536"/>
                  <a:gd name="T8" fmla="*/ 0 60000 65536"/>
                  <a:gd name="T9" fmla="*/ 0 w 21565"/>
                  <a:gd name="T10" fmla="*/ 0 h 12179"/>
                  <a:gd name="T11" fmla="*/ 21565 w 21565"/>
                  <a:gd name="T12" fmla="*/ 12179 h 1217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65" h="12179" fill="none" extrusionOk="0">
                    <a:moveTo>
                      <a:pt x="17839" y="-1"/>
                    </a:moveTo>
                    <a:cubicBezTo>
                      <a:pt x="20054" y="3245"/>
                      <a:pt x="21342" y="7033"/>
                      <a:pt x="21565" y="10955"/>
                    </a:cubicBezTo>
                  </a:path>
                  <a:path w="21565" h="12179" stroke="0" extrusionOk="0">
                    <a:moveTo>
                      <a:pt x="17839" y="-1"/>
                    </a:moveTo>
                    <a:cubicBezTo>
                      <a:pt x="20054" y="3245"/>
                      <a:pt x="21342" y="7033"/>
                      <a:pt x="21565" y="10955"/>
                    </a:cubicBezTo>
                    <a:lnTo>
                      <a:pt x="0" y="12179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</p:grpSp>
        <p:grpSp>
          <p:nvGrpSpPr>
            <p:cNvPr id="13418" name="Group 225"/>
            <p:cNvGrpSpPr>
              <a:grpSpLocks/>
            </p:cNvGrpSpPr>
            <p:nvPr/>
          </p:nvGrpSpPr>
          <p:grpSpPr bwMode="auto">
            <a:xfrm rot="10800000">
              <a:off x="749" y="2624"/>
              <a:ext cx="230" cy="230"/>
              <a:chOff x="2640" y="2497"/>
              <a:chExt cx="575" cy="576"/>
            </a:xfrm>
          </p:grpSpPr>
          <p:sp>
            <p:nvSpPr>
              <p:cNvPr id="13442" name="Arc 226"/>
              <p:cNvSpPr>
                <a:spLocks/>
              </p:cNvSpPr>
              <p:nvPr/>
            </p:nvSpPr>
            <p:spPr bwMode="auto">
              <a:xfrm>
                <a:off x="2640" y="2497"/>
                <a:ext cx="452" cy="576"/>
              </a:xfrm>
              <a:custGeom>
                <a:avLst/>
                <a:gdLst>
                  <a:gd name="T0" fmla="*/ 0 w 16961"/>
                  <a:gd name="T1" fmla="*/ 0 h 21600"/>
                  <a:gd name="T2" fmla="*/ 452 w 16961"/>
                  <a:gd name="T3" fmla="*/ 219 h 21600"/>
                  <a:gd name="T4" fmla="*/ 0 w 16961"/>
                  <a:gd name="T5" fmla="*/ 576 h 21600"/>
                  <a:gd name="T6" fmla="*/ 0 60000 65536"/>
                  <a:gd name="T7" fmla="*/ 0 60000 65536"/>
                  <a:gd name="T8" fmla="*/ 0 60000 65536"/>
                  <a:gd name="T9" fmla="*/ 0 w 16961"/>
                  <a:gd name="T10" fmla="*/ 0 h 21600"/>
                  <a:gd name="T11" fmla="*/ 16961 w 1696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961" h="21600" fill="none" extrusionOk="0">
                    <a:moveTo>
                      <a:pt x="-1" y="0"/>
                    </a:moveTo>
                    <a:cubicBezTo>
                      <a:pt x="6614" y="0"/>
                      <a:pt x="12864" y="3030"/>
                      <a:pt x="16960" y="8225"/>
                    </a:cubicBezTo>
                  </a:path>
                  <a:path w="16961" h="21600" stroke="0" extrusionOk="0">
                    <a:moveTo>
                      <a:pt x="-1" y="0"/>
                    </a:moveTo>
                    <a:cubicBezTo>
                      <a:pt x="6614" y="0"/>
                      <a:pt x="12864" y="3030"/>
                      <a:pt x="16960" y="8225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13443" name="Arc 227"/>
              <p:cNvSpPr>
                <a:spLocks/>
              </p:cNvSpPr>
              <p:nvPr/>
            </p:nvSpPr>
            <p:spPr bwMode="auto">
              <a:xfrm>
                <a:off x="2640" y="2736"/>
                <a:ext cx="575" cy="325"/>
              </a:xfrm>
              <a:custGeom>
                <a:avLst/>
                <a:gdLst>
                  <a:gd name="T0" fmla="*/ 476 w 21565"/>
                  <a:gd name="T1" fmla="*/ 0 h 12179"/>
                  <a:gd name="T2" fmla="*/ 575 w 21565"/>
                  <a:gd name="T3" fmla="*/ 292 h 12179"/>
                  <a:gd name="T4" fmla="*/ 0 w 21565"/>
                  <a:gd name="T5" fmla="*/ 325 h 12179"/>
                  <a:gd name="T6" fmla="*/ 0 60000 65536"/>
                  <a:gd name="T7" fmla="*/ 0 60000 65536"/>
                  <a:gd name="T8" fmla="*/ 0 60000 65536"/>
                  <a:gd name="T9" fmla="*/ 0 w 21565"/>
                  <a:gd name="T10" fmla="*/ 0 h 12179"/>
                  <a:gd name="T11" fmla="*/ 21565 w 21565"/>
                  <a:gd name="T12" fmla="*/ 12179 h 1217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65" h="12179" fill="none" extrusionOk="0">
                    <a:moveTo>
                      <a:pt x="17839" y="-1"/>
                    </a:moveTo>
                    <a:cubicBezTo>
                      <a:pt x="20054" y="3245"/>
                      <a:pt x="21342" y="7033"/>
                      <a:pt x="21565" y="10955"/>
                    </a:cubicBezTo>
                  </a:path>
                  <a:path w="21565" h="12179" stroke="0" extrusionOk="0">
                    <a:moveTo>
                      <a:pt x="17839" y="-1"/>
                    </a:moveTo>
                    <a:cubicBezTo>
                      <a:pt x="20054" y="3245"/>
                      <a:pt x="21342" y="7033"/>
                      <a:pt x="21565" y="10955"/>
                    </a:cubicBezTo>
                    <a:lnTo>
                      <a:pt x="0" y="12179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</p:grpSp>
        <p:grpSp>
          <p:nvGrpSpPr>
            <p:cNvPr id="13419" name="Group 228"/>
            <p:cNvGrpSpPr>
              <a:grpSpLocks/>
            </p:cNvGrpSpPr>
            <p:nvPr/>
          </p:nvGrpSpPr>
          <p:grpSpPr bwMode="auto">
            <a:xfrm rot="-5400000">
              <a:off x="749" y="2393"/>
              <a:ext cx="230" cy="230"/>
              <a:chOff x="2640" y="2497"/>
              <a:chExt cx="575" cy="576"/>
            </a:xfrm>
          </p:grpSpPr>
          <p:sp>
            <p:nvSpPr>
              <p:cNvPr id="13440" name="Arc 229"/>
              <p:cNvSpPr>
                <a:spLocks/>
              </p:cNvSpPr>
              <p:nvPr/>
            </p:nvSpPr>
            <p:spPr bwMode="auto">
              <a:xfrm>
                <a:off x="2640" y="2497"/>
                <a:ext cx="452" cy="576"/>
              </a:xfrm>
              <a:custGeom>
                <a:avLst/>
                <a:gdLst>
                  <a:gd name="T0" fmla="*/ 0 w 16961"/>
                  <a:gd name="T1" fmla="*/ 0 h 21600"/>
                  <a:gd name="T2" fmla="*/ 452 w 16961"/>
                  <a:gd name="T3" fmla="*/ 219 h 21600"/>
                  <a:gd name="T4" fmla="*/ 0 w 16961"/>
                  <a:gd name="T5" fmla="*/ 576 h 21600"/>
                  <a:gd name="T6" fmla="*/ 0 60000 65536"/>
                  <a:gd name="T7" fmla="*/ 0 60000 65536"/>
                  <a:gd name="T8" fmla="*/ 0 60000 65536"/>
                  <a:gd name="T9" fmla="*/ 0 w 16961"/>
                  <a:gd name="T10" fmla="*/ 0 h 21600"/>
                  <a:gd name="T11" fmla="*/ 16961 w 1696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961" h="21600" fill="none" extrusionOk="0">
                    <a:moveTo>
                      <a:pt x="-1" y="0"/>
                    </a:moveTo>
                    <a:cubicBezTo>
                      <a:pt x="6614" y="0"/>
                      <a:pt x="12864" y="3030"/>
                      <a:pt x="16960" y="8225"/>
                    </a:cubicBezTo>
                  </a:path>
                  <a:path w="16961" h="21600" stroke="0" extrusionOk="0">
                    <a:moveTo>
                      <a:pt x="-1" y="0"/>
                    </a:moveTo>
                    <a:cubicBezTo>
                      <a:pt x="6614" y="0"/>
                      <a:pt x="12864" y="3030"/>
                      <a:pt x="16960" y="8225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13441" name="Arc 230"/>
              <p:cNvSpPr>
                <a:spLocks/>
              </p:cNvSpPr>
              <p:nvPr/>
            </p:nvSpPr>
            <p:spPr bwMode="auto">
              <a:xfrm>
                <a:off x="2640" y="2736"/>
                <a:ext cx="575" cy="325"/>
              </a:xfrm>
              <a:custGeom>
                <a:avLst/>
                <a:gdLst>
                  <a:gd name="T0" fmla="*/ 476 w 21565"/>
                  <a:gd name="T1" fmla="*/ 0 h 12179"/>
                  <a:gd name="T2" fmla="*/ 575 w 21565"/>
                  <a:gd name="T3" fmla="*/ 292 h 12179"/>
                  <a:gd name="T4" fmla="*/ 0 w 21565"/>
                  <a:gd name="T5" fmla="*/ 325 h 12179"/>
                  <a:gd name="T6" fmla="*/ 0 60000 65536"/>
                  <a:gd name="T7" fmla="*/ 0 60000 65536"/>
                  <a:gd name="T8" fmla="*/ 0 60000 65536"/>
                  <a:gd name="T9" fmla="*/ 0 w 21565"/>
                  <a:gd name="T10" fmla="*/ 0 h 12179"/>
                  <a:gd name="T11" fmla="*/ 21565 w 21565"/>
                  <a:gd name="T12" fmla="*/ 12179 h 1217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65" h="12179" fill="none" extrusionOk="0">
                    <a:moveTo>
                      <a:pt x="17839" y="-1"/>
                    </a:moveTo>
                    <a:cubicBezTo>
                      <a:pt x="20054" y="3245"/>
                      <a:pt x="21342" y="7033"/>
                      <a:pt x="21565" y="10955"/>
                    </a:cubicBezTo>
                  </a:path>
                  <a:path w="21565" h="12179" stroke="0" extrusionOk="0">
                    <a:moveTo>
                      <a:pt x="17839" y="-1"/>
                    </a:moveTo>
                    <a:cubicBezTo>
                      <a:pt x="20054" y="3245"/>
                      <a:pt x="21342" y="7033"/>
                      <a:pt x="21565" y="10955"/>
                    </a:cubicBezTo>
                    <a:lnTo>
                      <a:pt x="0" y="12179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</p:grpSp>
        <p:sp>
          <p:nvSpPr>
            <p:cNvPr id="13420" name="Arc 232"/>
            <p:cNvSpPr>
              <a:spLocks/>
            </p:cNvSpPr>
            <p:nvPr/>
          </p:nvSpPr>
          <p:spPr bwMode="auto">
            <a:xfrm flipH="1">
              <a:off x="1228" y="2574"/>
              <a:ext cx="141" cy="190"/>
            </a:xfrm>
            <a:custGeom>
              <a:avLst/>
              <a:gdLst>
                <a:gd name="T0" fmla="*/ 54 w 21600"/>
                <a:gd name="T1" fmla="*/ 0 h 39727"/>
                <a:gd name="T2" fmla="*/ 56 w 21600"/>
                <a:gd name="T3" fmla="*/ 190 h 39727"/>
                <a:gd name="T4" fmla="*/ 0 w 21600"/>
                <a:gd name="T5" fmla="*/ 95 h 39727"/>
                <a:gd name="T6" fmla="*/ 0 60000 65536"/>
                <a:gd name="T7" fmla="*/ 0 60000 65536"/>
                <a:gd name="T8" fmla="*/ 0 60000 65536"/>
                <a:gd name="T9" fmla="*/ 0 w 21600"/>
                <a:gd name="T10" fmla="*/ 0 h 39727"/>
                <a:gd name="T11" fmla="*/ 21600 w 21600"/>
                <a:gd name="T12" fmla="*/ 39727 h 397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9727" fill="none" extrusionOk="0">
                  <a:moveTo>
                    <a:pt x="8344" y="0"/>
                  </a:moveTo>
                  <a:cubicBezTo>
                    <a:pt x="16374" y="3363"/>
                    <a:pt x="21600" y="11217"/>
                    <a:pt x="21600" y="19923"/>
                  </a:cubicBezTo>
                  <a:cubicBezTo>
                    <a:pt x="21600" y="28518"/>
                    <a:pt x="16503" y="36295"/>
                    <a:pt x="8623" y="39727"/>
                  </a:cubicBezTo>
                </a:path>
                <a:path w="21600" h="39727" stroke="0" extrusionOk="0">
                  <a:moveTo>
                    <a:pt x="8344" y="0"/>
                  </a:moveTo>
                  <a:cubicBezTo>
                    <a:pt x="16374" y="3363"/>
                    <a:pt x="21600" y="11217"/>
                    <a:pt x="21600" y="19923"/>
                  </a:cubicBezTo>
                  <a:cubicBezTo>
                    <a:pt x="21600" y="28518"/>
                    <a:pt x="16503" y="36295"/>
                    <a:pt x="8623" y="39727"/>
                  </a:cubicBezTo>
                  <a:lnTo>
                    <a:pt x="0" y="19923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3421" name="Arc 234"/>
            <p:cNvSpPr>
              <a:spLocks/>
            </p:cNvSpPr>
            <p:nvPr/>
          </p:nvSpPr>
          <p:spPr bwMode="auto">
            <a:xfrm rot="10800000" flipH="1">
              <a:off x="1401" y="2566"/>
              <a:ext cx="307" cy="190"/>
            </a:xfrm>
            <a:custGeom>
              <a:avLst/>
              <a:gdLst>
                <a:gd name="T0" fmla="*/ 119 w 21600"/>
                <a:gd name="T1" fmla="*/ 0 h 39727"/>
                <a:gd name="T2" fmla="*/ 123 w 21600"/>
                <a:gd name="T3" fmla="*/ 190 h 39727"/>
                <a:gd name="T4" fmla="*/ 0 w 21600"/>
                <a:gd name="T5" fmla="*/ 95 h 39727"/>
                <a:gd name="T6" fmla="*/ 0 60000 65536"/>
                <a:gd name="T7" fmla="*/ 0 60000 65536"/>
                <a:gd name="T8" fmla="*/ 0 60000 65536"/>
                <a:gd name="T9" fmla="*/ 0 w 21600"/>
                <a:gd name="T10" fmla="*/ 0 h 39727"/>
                <a:gd name="T11" fmla="*/ 21600 w 21600"/>
                <a:gd name="T12" fmla="*/ 39727 h 397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9727" fill="none" extrusionOk="0">
                  <a:moveTo>
                    <a:pt x="8344" y="0"/>
                  </a:moveTo>
                  <a:cubicBezTo>
                    <a:pt x="16374" y="3363"/>
                    <a:pt x="21600" y="11217"/>
                    <a:pt x="21600" y="19923"/>
                  </a:cubicBezTo>
                  <a:cubicBezTo>
                    <a:pt x="21600" y="28518"/>
                    <a:pt x="16503" y="36295"/>
                    <a:pt x="8623" y="39727"/>
                  </a:cubicBezTo>
                </a:path>
                <a:path w="21600" h="39727" stroke="0" extrusionOk="0">
                  <a:moveTo>
                    <a:pt x="8344" y="0"/>
                  </a:moveTo>
                  <a:cubicBezTo>
                    <a:pt x="16374" y="3363"/>
                    <a:pt x="21600" y="11217"/>
                    <a:pt x="21600" y="19923"/>
                  </a:cubicBezTo>
                  <a:cubicBezTo>
                    <a:pt x="21600" y="28518"/>
                    <a:pt x="16503" y="36295"/>
                    <a:pt x="8623" y="39727"/>
                  </a:cubicBezTo>
                  <a:lnTo>
                    <a:pt x="0" y="19923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3422" name="Arc 236"/>
            <p:cNvSpPr>
              <a:spLocks/>
            </p:cNvSpPr>
            <p:nvPr/>
          </p:nvSpPr>
          <p:spPr bwMode="auto">
            <a:xfrm rot="-5400000">
              <a:off x="1519" y="2870"/>
              <a:ext cx="462" cy="100"/>
            </a:xfrm>
            <a:custGeom>
              <a:avLst/>
              <a:gdLst>
                <a:gd name="T0" fmla="*/ 461 w 42271"/>
                <a:gd name="T1" fmla="*/ 0 h 23285"/>
                <a:gd name="T2" fmla="*/ 0 w 42271"/>
                <a:gd name="T3" fmla="*/ 34 h 23285"/>
                <a:gd name="T4" fmla="*/ 226 w 42271"/>
                <a:gd name="T5" fmla="*/ 7 h 23285"/>
                <a:gd name="T6" fmla="*/ 0 60000 65536"/>
                <a:gd name="T7" fmla="*/ 0 60000 65536"/>
                <a:gd name="T8" fmla="*/ 0 60000 65536"/>
                <a:gd name="T9" fmla="*/ 0 w 42271"/>
                <a:gd name="T10" fmla="*/ 0 h 23285"/>
                <a:gd name="T11" fmla="*/ 42271 w 42271"/>
                <a:gd name="T12" fmla="*/ 23285 h 2328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271" h="23285" fill="none" extrusionOk="0">
                  <a:moveTo>
                    <a:pt x="42205" y="-1"/>
                  </a:moveTo>
                  <a:cubicBezTo>
                    <a:pt x="42249" y="560"/>
                    <a:pt x="42271" y="1122"/>
                    <a:pt x="42271" y="1685"/>
                  </a:cubicBezTo>
                  <a:cubicBezTo>
                    <a:pt x="42271" y="13614"/>
                    <a:pt x="32600" y="23285"/>
                    <a:pt x="20671" y="23285"/>
                  </a:cubicBezTo>
                  <a:cubicBezTo>
                    <a:pt x="11155" y="23285"/>
                    <a:pt x="2760" y="17057"/>
                    <a:pt x="-1" y="7951"/>
                  </a:cubicBezTo>
                </a:path>
                <a:path w="42271" h="23285" stroke="0" extrusionOk="0">
                  <a:moveTo>
                    <a:pt x="42205" y="-1"/>
                  </a:moveTo>
                  <a:cubicBezTo>
                    <a:pt x="42249" y="560"/>
                    <a:pt x="42271" y="1122"/>
                    <a:pt x="42271" y="1685"/>
                  </a:cubicBezTo>
                  <a:cubicBezTo>
                    <a:pt x="42271" y="13614"/>
                    <a:pt x="32600" y="23285"/>
                    <a:pt x="20671" y="23285"/>
                  </a:cubicBezTo>
                  <a:cubicBezTo>
                    <a:pt x="11155" y="23285"/>
                    <a:pt x="2760" y="17057"/>
                    <a:pt x="-1" y="7951"/>
                  </a:cubicBezTo>
                  <a:lnTo>
                    <a:pt x="20671" y="1685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3423" name="Arc 238"/>
            <p:cNvSpPr>
              <a:spLocks/>
            </p:cNvSpPr>
            <p:nvPr/>
          </p:nvSpPr>
          <p:spPr bwMode="auto">
            <a:xfrm rot="10800000" flipH="1">
              <a:off x="1497" y="2393"/>
              <a:ext cx="218" cy="256"/>
            </a:xfrm>
            <a:custGeom>
              <a:avLst/>
              <a:gdLst>
                <a:gd name="T0" fmla="*/ 217 w 21600"/>
                <a:gd name="T1" fmla="*/ 0 h 21291"/>
                <a:gd name="T2" fmla="*/ 87 w 21600"/>
                <a:gd name="T3" fmla="*/ 256 h 21291"/>
                <a:gd name="T4" fmla="*/ 0 w 21600"/>
                <a:gd name="T5" fmla="*/ 18 h 21291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291"/>
                <a:gd name="T11" fmla="*/ 21600 w 21600"/>
                <a:gd name="T12" fmla="*/ 21291 h 212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291" fill="none" extrusionOk="0">
                  <a:moveTo>
                    <a:pt x="21548" y="0"/>
                  </a:moveTo>
                  <a:cubicBezTo>
                    <a:pt x="21582" y="494"/>
                    <a:pt x="21600" y="990"/>
                    <a:pt x="21600" y="1487"/>
                  </a:cubicBezTo>
                  <a:cubicBezTo>
                    <a:pt x="21600" y="10082"/>
                    <a:pt x="16503" y="17859"/>
                    <a:pt x="8623" y="21291"/>
                  </a:cubicBezTo>
                </a:path>
                <a:path w="21600" h="21291" stroke="0" extrusionOk="0">
                  <a:moveTo>
                    <a:pt x="21548" y="0"/>
                  </a:moveTo>
                  <a:cubicBezTo>
                    <a:pt x="21582" y="494"/>
                    <a:pt x="21600" y="990"/>
                    <a:pt x="21600" y="1487"/>
                  </a:cubicBezTo>
                  <a:cubicBezTo>
                    <a:pt x="21600" y="10082"/>
                    <a:pt x="16503" y="17859"/>
                    <a:pt x="8623" y="21291"/>
                  </a:cubicBezTo>
                  <a:lnTo>
                    <a:pt x="0" y="1487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3424" name="Arc 239"/>
            <p:cNvSpPr>
              <a:spLocks/>
            </p:cNvSpPr>
            <p:nvPr/>
          </p:nvSpPr>
          <p:spPr bwMode="auto">
            <a:xfrm rot="16200000" flipH="1">
              <a:off x="1326" y="2499"/>
              <a:ext cx="377" cy="398"/>
            </a:xfrm>
            <a:custGeom>
              <a:avLst/>
              <a:gdLst>
                <a:gd name="T0" fmla="*/ 377 w 21182"/>
                <a:gd name="T1" fmla="*/ 85 h 19804"/>
                <a:gd name="T2" fmla="*/ 153 w 21182"/>
                <a:gd name="T3" fmla="*/ 398 h 19804"/>
                <a:gd name="T4" fmla="*/ 0 w 21182"/>
                <a:gd name="T5" fmla="*/ 0 h 19804"/>
                <a:gd name="T6" fmla="*/ 0 60000 65536"/>
                <a:gd name="T7" fmla="*/ 0 60000 65536"/>
                <a:gd name="T8" fmla="*/ 0 60000 65536"/>
                <a:gd name="T9" fmla="*/ 0 w 21182"/>
                <a:gd name="T10" fmla="*/ 0 h 19804"/>
                <a:gd name="T11" fmla="*/ 21182 w 21182"/>
                <a:gd name="T12" fmla="*/ 19804 h 1980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182" h="19804" fill="none" extrusionOk="0">
                  <a:moveTo>
                    <a:pt x="21182" y="4228"/>
                  </a:moveTo>
                  <a:cubicBezTo>
                    <a:pt x="19797" y="11162"/>
                    <a:pt x="15106" y="16980"/>
                    <a:pt x="8623" y="19804"/>
                  </a:cubicBezTo>
                </a:path>
                <a:path w="21182" h="19804" stroke="0" extrusionOk="0">
                  <a:moveTo>
                    <a:pt x="21182" y="4228"/>
                  </a:moveTo>
                  <a:cubicBezTo>
                    <a:pt x="19797" y="11162"/>
                    <a:pt x="15106" y="16980"/>
                    <a:pt x="8623" y="19804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3425" name="Arc 243"/>
            <p:cNvSpPr>
              <a:spLocks/>
            </p:cNvSpPr>
            <p:nvPr/>
          </p:nvSpPr>
          <p:spPr bwMode="auto">
            <a:xfrm rot="10800000" flipH="1" flipV="1">
              <a:off x="557" y="2220"/>
              <a:ext cx="422" cy="115"/>
            </a:xfrm>
            <a:custGeom>
              <a:avLst/>
              <a:gdLst>
                <a:gd name="T0" fmla="*/ 421 w 21600"/>
                <a:gd name="T1" fmla="*/ 0 h 21291"/>
                <a:gd name="T2" fmla="*/ 168 w 21600"/>
                <a:gd name="T3" fmla="*/ 115 h 21291"/>
                <a:gd name="T4" fmla="*/ 0 w 21600"/>
                <a:gd name="T5" fmla="*/ 8 h 21291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291"/>
                <a:gd name="T11" fmla="*/ 21600 w 21600"/>
                <a:gd name="T12" fmla="*/ 21291 h 212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291" fill="none" extrusionOk="0">
                  <a:moveTo>
                    <a:pt x="21548" y="0"/>
                  </a:moveTo>
                  <a:cubicBezTo>
                    <a:pt x="21582" y="494"/>
                    <a:pt x="21600" y="990"/>
                    <a:pt x="21600" y="1487"/>
                  </a:cubicBezTo>
                  <a:cubicBezTo>
                    <a:pt x="21600" y="10082"/>
                    <a:pt x="16503" y="17859"/>
                    <a:pt x="8623" y="21291"/>
                  </a:cubicBezTo>
                </a:path>
                <a:path w="21600" h="21291" stroke="0" extrusionOk="0">
                  <a:moveTo>
                    <a:pt x="21548" y="0"/>
                  </a:moveTo>
                  <a:cubicBezTo>
                    <a:pt x="21582" y="494"/>
                    <a:pt x="21600" y="990"/>
                    <a:pt x="21600" y="1487"/>
                  </a:cubicBezTo>
                  <a:cubicBezTo>
                    <a:pt x="21600" y="10082"/>
                    <a:pt x="16503" y="17859"/>
                    <a:pt x="8623" y="21291"/>
                  </a:cubicBezTo>
                  <a:lnTo>
                    <a:pt x="0" y="1487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3426" name="Arc 244"/>
            <p:cNvSpPr>
              <a:spLocks/>
            </p:cNvSpPr>
            <p:nvPr/>
          </p:nvSpPr>
          <p:spPr bwMode="auto">
            <a:xfrm rot="5400000">
              <a:off x="519" y="2386"/>
              <a:ext cx="544" cy="403"/>
            </a:xfrm>
            <a:custGeom>
              <a:avLst/>
              <a:gdLst>
                <a:gd name="T0" fmla="*/ 543 w 21600"/>
                <a:gd name="T1" fmla="*/ 0 h 22964"/>
                <a:gd name="T2" fmla="*/ 58 w 21600"/>
                <a:gd name="T3" fmla="*/ 403 h 22964"/>
                <a:gd name="T4" fmla="*/ 0 w 21600"/>
                <a:gd name="T5" fmla="*/ 26 h 22964"/>
                <a:gd name="T6" fmla="*/ 0 60000 65536"/>
                <a:gd name="T7" fmla="*/ 0 60000 65536"/>
                <a:gd name="T8" fmla="*/ 0 60000 65536"/>
                <a:gd name="T9" fmla="*/ 0 w 21600"/>
                <a:gd name="T10" fmla="*/ 0 h 22964"/>
                <a:gd name="T11" fmla="*/ 21600 w 21600"/>
                <a:gd name="T12" fmla="*/ 22964 h 229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2964" fill="none" extrusionOk="0">
                  <a:moveTo>
                    <a:pt x="21548" y="0"/>
                  </a:moveTo>
                  <a:cubicBezTo>
                    <a:pt x="21582" y="494"/>
                    <a:pt x="21600" y="990"/>
                    <a:pt x="21600" y="1487"/>
                  </a:cubicBezTo>
                  <a:cubicBezTo>
                    <a:pt x="21600" y="12524"/>
                    <a:pt x="13278" y="21786"/>
                    <a:pt x="2303" y="22963"/>
                  </a:cubicBezTo>
                </a:path>
                <a:path w="21600" h="22964" stroke="0" extrusionOk="0">
                  <a:moveTo>
                    <a:pt x="21548" y="0"/>
                  </a:moveTo>
                  <a:cubicBezTo>
                    <a:pt x="21582" y="494"/>
                    <a:pt x="21600" y="990"/>
                    <a:pt x="21600" y="1487"/>
                  </a:cubicBezTo>
                  <a:cubicBezTo>
                    <a:pt x="21600" y="12524"/>
                    <a:pt x="13278" y="21786"/>
                    <a:pt x="2303" y="22963"/>
                  </a:cubicBezTo>
                  <a:lnTo>
                    <a:pt x="0" y="1487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3427" name="Arc 245"/>
            <p:cNvSpPr>
              <a:spLocks/>
            </p:cNvSpPr>
            <p:nvPr/>
          </p:nvSpPr>
          <p:spPr bwMode="auto">
            <a:xfrm rot="5400000">
              <a:off x="576" y="2431"/>
              <a:ext cx="335" cy="67"/>
            </a:xfrm>
            <a:custGeom>
              <a:avLst/>
              <a:gdLst>
                <a:gd name="T0" fmla="*/ 335 w 17536"/>
                <a:gd name="T1" fmla="*/ 40 h 21167"/>
                <a:gd name="T2" fmla="*/ 82 w 17536"/>
                <a:gd name="T3" fmla="*/ 67 h 21167"/>
                <a:gd name="T4" fmla="*/ 0 w 17536"/>
                <a:gd name="T5" fmla="*/ 0 h 21167"/>
                <a:gd name="T6" fmla="*/ 0 60000 65536"/>
                <a:gd name="T7" fmla="*/ 0 60000 65536"/>
                <a:gd name="T8" fmla="*/ 0 60000 65536"/>
                <a:gd name="T9" fmla="*/ 0 w 17536"/>
                <a:gd name="T10" fmla="*/ 0 h 21167"/>
                <a:gd name="T11" fmla="*/ 17536 w 17536"/>
                <a:gd name="T12" fmla="*/ 21167 h 2116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536" h="21167" fill="none" extrusionOk="0">
                  <a:moveTo>
                    <a:pt x="17536" y="12611"/>
                  </a:moveTo>
                  <a:cubicBezTo>
                    <a:pt x="14360" y="17027"/>
                    <a:pt x="9634" y="20082"/>
                    <a:pt x="4303" y="21166"/>
                  </a:cubicBezTo>
                </a:path>
                <a:path w="17536" h="21167" stroke="0" extrusionOk="0">
                  <a:moveTo>
                    <a:pt x="17536" y="12611"/>
                  </a:moveTo>
                  <a:cubicBezTo>
                    <a:pt x="14360" y="17027"/>
                    <a:pt x="9634" y="20082"/>
                    <a:pt x="4303" y="21166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3428" name="Arc 246"/>
            <p:cNvSpPr>
              <a:spLocks/>
            </p:cNvSpPr>
            <p:nvPr/>
          </p:nvSpPr>
          <p:spPr bwMode="auto">
            <a:xfrm rot="5400000">
              <a:off x="459" y="2241"/>
              <a:ext cx="692" cy="650"/>
            </a:xfrm>
            <a:custGeom>
              <a:avLst/>
              <a:gdLst>
                <a:gd name="T0" fmla="*/ 605 w 21600"/>
                <a:gd name="T1" fmla="*/ 0 h 31405"/>
                <a:gd name="T2" fmla="*/ 171 w 21600"/>
                <a:gd name="T3" fmla="*/ 650 h 31405"/>
                <a:gd name="T4" fmla="*/ 0 w 21600"/>
                <a:gd name="T5" fmla="*/ 217 h 31405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405"/>
                <a:gd name="T11" fmla="*/ 21600 w 21600"/>
                <a:gd name="T12" fmla="*/ 31405 h 3140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405" fill="none" extrusionOk="0">
                  <a:moveTo>
                    <a:pt x="18888" y="0"/>
                  </a:moveTo>
                  <a:cubicBezTo>
                    <a:pt x="20667" y="3205"/>
                    <a:pt x="21600" y="6811"/>
                    <a:pt x="21600" y="10477"/>
                  </a:cubicBezTo>
                  <a:cubicBezTo>
                    <a:pt x="21600" y="20347"/>
                    <a:pt x="14909" y="28962"/>
                    <a:pt x="5345" y="31404"/>
                  </a:cubicBezTo>
                </a:path>
                <a:path w="21600" h="31405" stroke="0" extrusionOk="0">
                  <a:moveTo>
                    <a:pt x="18888" y="0"/>
                  </a:moveTo>
                  <a:cubicBezTo>
                    <a:pt x="20667" y="3205"/>
                    <a:pt x="21600" y="6811"/>
                    <a:pt x="21600" y="10477"/>
                  </a:cubicBezTo>
                  <a:cubicBezTo>
                    <a:pt x="21600" y="20347"/>
                    <a:pt x="14909" y="28962"/>
                    <a:pt x="5345" y="31404"/>
                  </a:cubicBezTo>
                  <a:lnTo>
                    <a:pt x="0" y="10477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3429" name="Arc 249"/>
            <p:cNvSpPr>
              <a:spLocks/>
            </p:cNvSpPr>
            <p:nvPr/>
          </p:nvSpPr>
          <p:spPr bwMode="auto">
            <a:xfrm rot="10800000" flipV="1">
              <a:off x="979" y="2034"/>
              <a:ext cx="441" cy="340"/>
            </a:xfrm>
            <a:custGeom>
              <a:avLst/>
              <a:gdLst>
                <a:gd name="T0" fmla="*/ 441 w 21600"/>
                <a:gd name="T1" fmla="*/ 0 h 22582"/>
                <a:gd name="T2" fmla="*/ 3 w 21600"/>
                <a:gd name="T3" fmla="*/ 340 h 22582"/>
                <a:gd name="T4" fmla="*/ 0 w 21600"/>
                <a:gd name="T5" fmla="*/ 15 h 22582"/>
                <a:gd name="T6" fmla="*/ 0 60000 65536"/>
                <a:gd name="T7" fmla="*/ 0 60000 65536"/>
                <a:gd name="T8" fmla="*/ 0 60000 65536"/>
                <a:gd name="T9" fmla="*/ 0 w 21600"/>
                <a:gd name="T10" fmla="*/ 0 h 22582"/>
                <a:gd name="T11" fmla="*/ 21600 w 21600"/>
                <a:gd name="T12" fmla="*/ 22582 h 225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2582" fill="none" extrusionOk="0">
                  <a:moveTo>
                    <a:pt x="21577" y="0"/>
                  </a:moveTo>
                  <a:cubicBezTo>
                    <a:pt x="21592" y="327"/>
                    <a:pt x="21600" y="654"/>
                    <a:pt x="21600" y="982"/>
                  </a:cubicBezTo>
                  <a:cubicBezTo>
                    <a:pt x="21600" y="12863"/>
                    <a:pt x="12004" y="22513"/>
                    <a:pt x="122" y="22581"/>
                  </a:cubicBezTo>
                </a:path>
                <a:path w="21600" h="22582" stroke="0" extrusionOk="0">
                  <a:moveTo>
                    <a:pt x="21577" y="0"/>
                  </a:moveTo>
                  <a:cubicBezTo>
                    <a:pt x="21592" y="327"/>
                    <a:pt x="21600" y="654"/>
                    <a:pt x="21600" y="982"/>
                  </a:cubicBezTo>
                  <a:cubicBezTo>
                    <a:pt x="21600" y="12863"/>
                    <a:pt x="12004" y="22513"/>
                    <a:pt x="122" y="22581"/>
                  </a:cubicBezTo>
                  <a:lnTo>
                    <a:pt x="0" y="982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3430" name="Text Box 271"/>
            <p:cNvSpPr txBox="1">
              <a:spLocks noChangeArrowheads="1"/>
            </p:cNvSpPr>
            <p:nvPr/>
          </p:nvSpPr>
          <p:spPr bwMode="auto">
            <a:xfrm>
              <a:off x="1315" y="2715"/>
              <a:ext cx="208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nb-NO" sz="900"/>
                <a:t>NADH</a:t>
              </a:r>
              <a:endParaRPr lang="en-GB" sz="900"/>
            </a:p>
          </p:txBody>
        </p:sp>
        <p:sp>
          <p:nvSpPr>
            <p:cNvPr id="13431" name="Text Box 272"/>
            <p:cNvSpPr txBox="1">
              <a:spLocks noChangeArrowheads="1"/>
            </p:cNvSpPr>
            <p:nvPr/>
          </p:nvSpPr>
          <p:spPr bwMode="auto">
            <a:xfrm>
              <a:off x="1342" y="2529"/>
              <a:ext cx="183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nb-NO" sz="900"/>
                <a:t>NAD</a:t>
              </a:r>
              <a:r>
                <a:rPr lang="nb-NO" sz="900" baseline="30000"/>
                <a:t>+</a:t>
              </a:r>
              <a:endParaRPr lang="en-GB" sz="900" baseline="30000"/>
            </a:p>
          </p:txBody>
        </p:sp>
        <p:sp>
          <p:nvSpPr>
            <p:cNvPr id="13432" name="Text Box 273"/>
            <p:cNvSpPr txBox="1">
              <a:spLocks noChangeArrowheads="1"/>
            </p:cNvSpPr>
            <p:nvPr/>
          </p:nvSpPr>
          <p:spPr bwMode="auto">
            <a:xfrm>
              <a:off x="1226" y="2853"/>
              <a:ext cx="144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nb-NO" sz="900"/>
                <a:t>ADP</a:t>
              </a:r>
              <a:endParaRPr lang="en-GB" sz="900" baseline="30000"/>
            </a:p>
          </p:txBody>
        </p:sp>
        <p:sp>
          <p:nvSpPr>
            <p:cNvPr id="13433" name="Text Box 274"/>
            <p:cNvSpPr txBox="1">
              <a:spLocks noChangeArrowheads="1"/>
            </p:cNvSpPr>
            <p:nvPr/>
          </p:nvSpPr>
          <p:spPr bwMode="auto">
            <a:xfrm>
              <a:off x="1467" y="2301"/>
              <a:ext cx="136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nb-NO" sz="900"/>
                <a:t>ATP</a:t>
              </a:r>
              <a:endParaRPr lang="en-GB" sz="900" baseline="30000"/>
            </a:p>
          </p:txBody>
        </p:sp>
        <p:sp>
          <p:nvSpPr>
            <p:cNvPr id="13434" name="Text Box 275"/>
            <p:cNvSpPr txBox="1">
              <a:spLocks noChangeArrowheads="1"/>
            </p:cNvSpPr>
            <p:nvPr/>
          </p:nvSpPr>
          <p:spPr bwMode="auto">
            <a:xfrm>
              <a:off x="315" y="2195"/>
              <a:ext cx="39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nb-NO"/>
                <a:t>Growth</a:t>
              </a:r>
              <a:endParaRPr lang="en-GB"/>
            </a:p>
          </p:txBody>
        </p:sp>
        <p:sp>
          <p:nvSpPr>
            <p:cNvPr id="13435" name="Arc 277"/>
            <p:cNvSpPr>
              <a:spLocks/>
            </p:cNvSpPr>
            <p:nvPr/>
          </p:nvSpPr>
          <p:spPr bwMode="auto">
            <a:xfrm>
              <a:off x="432" y="2517"/>
              <a:ext cx="711" cy="574"/>
            </a:xfrm>
            <a:custGeom>
              <a:avLst/>
              <a:gdLst>
                <a:gd name="T0" fmla="*/ 711 w 18355"/>
                <a:gd name="T1" fmla="*/ 315 h 20776"/>
                <a:gd name="T2" fmla="*/ 229 w 18355"/>
                <a:gd name="T3" fmla="*/ 574 h 20776"/>
                <a:gd name="T4" fmla="*/ 0 w 18355"/>
                <a:gd name="T5" fmla="*/ 0 h 20776"/>
                <a:gd name="T6" fmla="*/ 0 60000 65536"/>
                <a:gd name="T7" fmla="*/ 0 60000 65536"/>
                <a:gd name="T8" fmla="*/ 0 60000 65536"/>
                <a:gd name="T9" fmla="*/ 0 w 18355"/>
                <a:gd name="T10" fmla="*/ 0 h 20776"/>
                <a:gd name="T11" fmla="*/ 18355 w 18355"/>
                <a:gd name="T12" fmla="*/ 20776 h 207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355" h="20776" fill="none" extrusionOk="0">
                  <a:moveTo>
                    <a:pt x="18354" y="11386"/>
                  </a:moveTo>
                  <a:cubicBezTo>
                    <a:pt x="15519" y="15956"/>
                    <a:pt x="11081" y="19304"/>
                    <a:pt x="5909" y="20776"/>
                  </a:cubicBezTo>
                </a:path>
                <a:path w="18355" h="20776" stroke="0" extrusionOk="0">
                  <a:moveTo>
                    <a:pt x="18354" y="11386"/>
                  </a:moveTo>
                  <a:cubicBezTo>
                    <a:pt x="15519" y="15956"/>
                    <a:pt x="11081" y="19304"/>
                    <a:pt x="5909" y="20776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3436" name="Text Box 278"/>
            <p:cNvSpPr txBox="1">
              <a:spLocks noChangeArrowheads="1"/>
            </p:cNvSpPr>
            <p:nvPr/>
          </p:nvSpPr>
          <p:spPr bwMode="auto">
            <a:xfrm>
              <a:off x="424" y="3122"/>
              <a:ext cx="22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nb-NO">
                  <a:sym typeface="Symbol" pitchFamily="18" charset="2"/>
                </a:rPr>
                <a:t>CO</a:t>
              </a:r>
              <a:r>
                <a:rPr lang="nb-NO" baseline="-25000">
                  <a:sym typeface="Symbol" pitchFamily="18" charset="2"/>
                </a:rPr>
                <a:t>2</a:t>
              </a:r>
              <a:endParaRPr lang="en-GB" baseline="-25000">
                <a:sym typeface="Symbol" pitchFamily="18" charset="2"/>
              </a:endParaRPr>
            </a:p>
          </p:txBody>
        </p:sp>
        <p:sp>
          <p:nvSpPr>
            <p:cNvPr id="13437" name="Text Box 279"/>
            <p:cNvSpPr txBox="1">
              <a:spLocks noChangeArrowheads="1"/>
            </p:cNvSpPr>
            <p:nvPr/>
          </p:nvSpPr>
          <p:spPr bwMode="auto">
            <a:xfrm>
              <a:off x="1607" y="3122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nb-NO">
                  <a:sym typeface="Symbol" pitchFamily="18" charset="2"/>
                </a:rPr>
                <a:t>e</a:t>
              </a:r>
              <a:r>
                <a:rPr lang="nb-NO" baseline="30000">
                  <a:sym typeface="Symbol" pitchFamily="18" charset="2"/>
                </a:rPr>
                <a:t>-</a:t>
              </a:r>
              <a:endParaRPr lang="en-GB" baseline="30000">
                <a:sym typeface="Symbol" pitchFamily="18" charset="2"/>
              </a:endParaRPr>
            </a:p>
          </p:txBody>
        </p:sp>
        <p:sp>
          <p:nvSpPr>
            <p:cNvPr id="13438" name="Arc 280"/>
            <p:cNvSpPr>
              <a:spLocks/>
            </p:cNvSpPr>
            <p:nvPr/>
          </p:nvSpPr>
          <p:spPr bwMode="auto">
            <a:xfrm rot="-5400000">
              <a:off x="1441" y="2960"/>
              <a:ext cx="750" cy="196"/>
            </a:xfrm>
            <a:custGeom>
              <a:avLst/>
              <a:gdLst>
                <a:gd name="T0" fmla="*/ 749 w 42271"/>
                <a:gd name="T1" fmla="*/ 0 h 23285"/>
                <a:gd name="T2" fmla="*/ 0 w 42271"/>
                <a:gd name="T3" fmla="*/ 67 h 23285"/>
                <a:gd name="T4" fmla="*/ 367 w 42271"/>
                <a:gd name="T5" fmla="*/ 14 h 23285"/>
                <a:gd name="T6" fmla="*/ 0 60000 65536"/>
                <a:gd name="T7" fmla="*/ 0 60000 65536"/>
                <a:gd name="T8" fmla="*/ 0 60000 65536"/>
                <a:gd name="T9" fmla="*/ 0 w 42271"/>
                <a:gd name="T10" fmla="*/ 0 h 23285"/>
                <a:gd name="T11" fmla="*/ 42271 w 42271"/>
                <a:gd name="T12" fmla="*/ 23285 h 2328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271" h="23285" fill="none" extrusionOk="0">
                  <a:moveTo>
                    <a:pt x="42205" y="-1"/>
                  </a:moveTo>
                  <a:cubicBezTo>
                    <a:pt x="42249" y="560"/>
                    <a:pt x="42271" y="1122"/>
                    <a:pt x="42271" y="1685"/>
                  </a:cubicBezTo>
                  <a:cubicBezTo>
                    <a:pt x="42271" y="13614"/>
                    <a:pt x="32600" y="23285"/>
                    <a:pt x="20671" y="23285"/>
                  </a:cubicBezTo>
                  <a:cubicBezTo>
                    <a:pt x="11155" y="23285"/>
                    <a:pt x="2760" y="17057"/>
                    <a:pt x="-1" y="7951"/>
                  </a:cubicBezTo>
                </a:path>
                <a:path w="42271" h="23285" stroke="0" extrusionOk="0">
                  <a:moveTo>
                    <a:pt x="42205" y="-1"/>
                  </a:moveTo>
                  <a:cubicBezTo>
                    <a:pt x="42249" y="560"/>
                    <a:pt x="42271" y="1122"/>
                    <a:pt x="42271" y="1685"/>
                  </a:cubicBezTo>
                  <a:cubicBezTo>
                    <a:pt x="42271" y="13614"/>
                    <a:pt x="32600" y="23285"/>
                    <a:pt x="20671" y="23285"/>
                  </a:cubicBezTo>
                  <a:cubicBezTo>
                    <a:pt x="11155" y="23285"/>
                    <a:pt x="2760" y="17057"/>
                    <a:pt x="-1" y="7951"/>
                  </a:cubicBezTo>
                  <a:lnTo>
                    <a:pt x="20671" y="1685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3439" name="Text Box 281"/>
            <p:cNvSpPr txBox="1">
              <a:spLocks noChangeArrowheads="1"/>
            </p:cNvSpPr>
            <p:nvPr/>
          </p:nvSpPr>
          <p:spPr bwMode="auto">
            <a:xfrm>
              <a:off x="1548" y="3340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nb-NO"/>
                <a:t>H</a:t>
              </a:r>
              <a:r>
                <a:rPr lang="nb-NO" baseline="30000"/>
                <a:t>+</a:t>
              </a:r>
              <a:endParaRPr lang="en-GB" baseline="30000"/>
            </a:p>
          </p:txBody>
        </p:sp>
      </p:grpSp>
      <p:grpSp>
        <p:nvGrpSpPr>
          <p:cNvPr id="8" name="Group 289"/>
          <p:cNvGrpSpPr>
            <a:grpSpLocks/>
          </p:cNvGrpSpPr>
          <p:nvPr/>
        </p:nvGrpSpPr>
        <p:grpSpPr bwMode="auto">
          <a:xfrm>
            <a:off x="3095625" y="2546350"/>
            <a:ext cx="2619375" cy="3597275"/>
            <a:chOff x="1950" y="1604"/>
            <a:chExt cx="1650" cy="2266"/>
          </a:xfrm>
        </p:grpSpPr>
        <p:sp>
          <p:nvSpPr>
            <p:cNvPr id="13326" name="Oval 290"/>
            <p:cNvSpPr>
              <a:spLocks noChangeArrowheads="1"/>
            </p:cNvSpPr>
            <p:nvPr/>
          </p:nvSpPr>
          <p:spPr bwMode="auto">
            <a:xfrm>
              <a:off x="1950" y="1614"/>
              <a:ext cx="1008" cy="225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27" name="Line 291"/>
            <p:cNvSpPr>
              <a:spLocks noChangeShapeType="1"/>
            </p:cNvSpPr>
            <p:nvPr/>
          </p:nvSpPr>
          <p:spPr bwMode="auto">
            <a:xfrm flipH="1" flipV="1">
              <a:off x="2724" y="1794"/>
              <a:ext cx="876" cy="13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28" name="Line 292"/>
            <p:cNvSpPr>
              <a:spLocks noChangeShapeType="1"/>
            </p:cNvSpPr>
            <p:nvPr/>
          </p:nvSpPr>
          <p:spPr bwMode="auto">
            <a:xfrm flipH="1">
              <a:off x="2556" y="3282"/>
              <a:ext cx="1044" cy="5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29" name="Arc 293"/>
            <p:cNvSpPr>
              <a:spLocks/>
            </p:cNvSpPr>
            <p:nvPr/>
          </p:nvSpPr>
          <p:spPr bwMode="auto">
            <a:xfrm>
              <a:off x="2574" y="1789"/>
              <a:ext cx="378" cy="1920"/>
            </a:xfrm>
            <a:custGeom>
              <a:avLst/>
              <a:gdLst>
                <a:gd name="T0" fmla="*/ 138 w 21600"/>
                <a:gd name="T1" fmla="*/ 0 h 40018"/>
                <a:gd name="T2" fmla="*/ 146 w 21600"/>
                <a:gd name="T3" fmla="*/ 1920 h 40018"/>
                <a:gd name="T4" fmla="*/ 0 w 21600"/>
                <a:gd name="T5" fmla="*/ 965 h 40018"/>
                <a:gd name="T6" fmla="*/ 0 60000 65536"/>
                <a:gd name="T7" fmla="*/ 0 60000 65536"/>
                <a:gd name="T8" fmla="*/ 0 60000 65536"/>
                <a:gd name="T9" fmla="*/ 0 w 21600"/>
                <a:gd name="T10" fmla="*/ 0 h 40018"/>
                <a:gd name="T11" fmla="*/ 21600 w 21600"/>
                <a:gd name="T12" fmla="*/ 40018 h 400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0018" fill="none" extrusionOk="0">
                  <a:moveTo>
                    <a:pt x="7901" y="0"/>
                  </a:moveTo>
                  <a:cubicBezTo>
                    <a:pt x="16165" y="3248"/>
                    <a:pt x="21600" y="11223"/>
                    <a:pt x="21600" y="20103"/>
                  </a:cubicBezTo>
                  <a:cubicBezTo>
                    <a:pt x="21600" y="28800"/>
                    <a:pt x="16383" y="36649"/>
                    <a:pt x="8363" y="40017"/>
                  </a:cubicBezTo>
                </a:path>
                <a:path w="21600" h="40018" stroke="0" extrusionOk="0">
                  <a:moveTo>
                    <a:pt x="7901" y="0"/>
                  </a:moveTo>
                  <a:cubicBezTo>
                    <a:pt x="16165" y="3248"/>
                    <a:pt x="21600" y="11223"/>
                    <a:pt x="21600" y="20103"/>
                  </a:cubicBezTo>
                  <a:cubicBezTo>
                    <a:pt x="21600" y="28800"/>
                    <a:pt x="16383" y="36649"/>
                    <a:pt x="8363" y="40017"/>
                  </a:cubicBezTo>
                  <a:lnTo>
                    <a:pt x="0" y="2010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30" name="Line 294"/>
            <p:cNvSpPr>
              <a:spLocks noChangeShapeType="1"/>
            </p:cNvSpPr>
            <p:nvPr/>
          </p:nvSpPr>
          <p:spPr bwMode="auto">
            <a:xfrm>
              <a:off x="2712" y="1782"/>
              <a:ext cx="0" cy="19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31" name="Rectangle 295"/>
            <p:cNvSpPr>
              <a:spLocks noChangeArrowheads="1"/>
            </p:cNvSpPr>
            <p:nvPr/>
          </p:nvSpPr>
          <p:spPr bwMode="auto">
            <a:xfrm>
              <a:off x="2508" y="1788"/>
              <a:ext cx="210" cy="192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32" name="Freeform 296"/>
            <p:cNvSpPr>
              <a:spLocks/>
            </p:cNvSpPr>
            <p:nvPr/>
          </p:nvSpPr>
          <p:spPr bwMode="auto">
            <a:xfrm>
              <a:off x="2381" y="1604"/>
              <a:ext cx="351" cy="2266"/>
            </a:xfrm>
            <a:custGeom>
              <a:avLst/>
              <a:gdLst>
                <a:gd name="T0" fmla="*/ 67 w 351"/>
                <a:gd name="T1" fmla="*/ 4 h 2266"/>
                <a:gd name="T2" fmla="*/ 247 w 351"/>
                <a:gd name="T3" fmla="*/ 76 h 2266"/>
                <a:gd name="T4" fmla="*/ 271 w 351"/>
                <a:gd name="T5" fmla="*/ 106 h 2266"/>
                <a:gd name="T6" fmla="*/ 307 w 351"/>
                <a:gd name="T7" fmla="*/ 160 h 2266"/>
                <a:gd name="T8" fmla="*/ 343 w 351"/>
                <a:gd name="T9" fmla="*/ 196 h 2266"/>
                <a:gd name="T10" fmla="*/ 343 w 351"/>
                <a:gd name="T11" fmla="*/ 2098 h 2266"/>
                <a:gd name="T12" fmla="*/ 319 w 351"/>
                <a:gd name="T13" fmla="*/ 2122 h 2266"/>
                <a:gd name="T14" fmla="*/ 295 w 351"/>
                <a:gd name="T15" fmla="*/ 2158 h 2266"/>
                <a:gd name="T16" fmla="*/ 241 w 351"/>
                <a:gd name="T17" fmla="*/ 2188 h 2266"/>
                <a:gd name="T18" fmla="*/ 157 w 351"/>
                <a:gd name="T19" fmla="*/ 2242 h 2266"/>
                <a:gd name="T20" fmla="*/ 121 w 351"/>
                <a:gd name="T21" fmla="*/ 2260 h 2266"/>
                <a:gd name="T22" fmla="*/ 103 w 351"/>
                <a:gd name="T23" fmla="*/ 2266 h 2266"/>
                <a:gd name="T24" fmla="*/ 85 w 351"/>
                <a:gd name="T25" fmla="*/ 2188 h 2266"/>
                <a:gd name="T26" fmla="*/ 85 w 351"/>
                <a:gd name="T27" fmla="*/ 2062 h 2266"/>
                <a:gd name="T28" fmla="*/ 85 w 351"/>
                <a:gd name="T29" fmla="*/ 2008 h 2266"/>
                <a:gd name="T30" fmla="*/ 97 w 351"/>
                <a:gd name="T31" fmla="*/ 1936 h 2266"/>
                <a:gd name="T32" fmla="*/ 91 w 351"/>
                <a:gd name="T33" fmla="*/ 1918 h 2266"/>
                <a:gd name="T34" fmla="*/ 97 w 351"/>
                <a:gd name="T35" fmla="*/ 1900 h 2266"/>
                <a:gd name="T36" fmla="*/ 55 w 351"/>
                <a:gd name="T37" fmla="*/ 1846 h 2266"/>
                <a:gd name="T38" fmla="*/ 43 w 351"/>
                <a:gd name="T39" fmla="*/ 1810 h 2266"/>
                <a:gd name="T40" fmla="*/ 37 w 351"/>
                <a:gd name="T41" fmla="*/ 1792 h 2266"/>
                <a:gd name="T42" fmla="*/ 61 w 351"/>
                <a:gd name="T43" fmla="*/ 1720 h 2266"/>
                <a:gd name="T44" fmla="*/ 13 w 351"/>
                <a:gd name="T45" fmla="*/ 1588 h 2266"/>
                <a:gd name="T46" fmla="*/ 43 w 351"/>
                <a:gd name="T47" fmla="*/ 1456 h 2266"/>
                <a:gd name="T48" fmla="*/ 13 w 351"/>
                <a:gd name="T49" fmla="*/ 1420 h 2266"/>
                <a:gd name="T50" fmla="*/ 31 w 351"/>
                <a:gd name="T51" fmla="*/ 1390 h 2266"/>
                <a:gd name="T52" fmla="*/ 49 w 351"/>
                <a:gd name="T53" fmla="*/ 1384 h 2266"/>
                <a:gd name="T54" fmla="*/ 19 w 351"/>
                <a:gd name="T55" fmla="*/ 1324 h 2266"/>
                <a:gd name="T56" fmla="*/ 31 w 351"/>
                <a:gd name="T57" fmla="*/ 1276 h 2266"/>
                <a:gd name="T58" fmla="*/ 37 w 351"/>
                <a:gd name="T59" fmla="*/ 1252 h 2266"/>
                <a:gd name="T60" fmla="*/ 31 w 351"/>
                <a:gd name="T61" fmla="*/ 1216 h 2266"/>
                <a:gd name="T62" fmla="*/ 13 w 351"/>
                <a:gd name="T63" fmla="*/ 1210 h 2266"/>
                <a:gd name="T64" fmla="*/ 7 w 351"/>
                <a:gd name="T65" fmla="*/ 1192 h 2266"/>
                <a:gd name="T66" fmla="*/ 31 w 351"/>
                <a:gd name="T67" fmla="*/ 1162 h 2266"/>
                <a:gd name="T68" fmla="*/ 55 w 351"/>
                <a:gd name="T69" fmla="*/ 1138 h 2266"/>
                <a:gd name="T70" fmla="*/ 31 w 351"/>
                <a:gd name="T71" fmla="*/ 1030 h 2266"/>
                <a:gd name="T72" fmla="*/ 19 w 351"/>
                <a:gd name="T73" fmla="*/ 1012 h 2266"/>
                <a:gd name="T74" fmla="*/ 55 w 351"/>
                <a:gd name="T75" fmla="*/ 904 h 2266"/>
                <a:gd name="T76" fmla="*/ 55 w 351"/>
                <a:gd name="T77" fmla="*/ 856 h 2266"/>
                <a:gd name="T78" fmla="*/ 67 w 351"/>
                <a:gd name="T79" fmla="*/ 820 h 2266"/>
                <a:gd name="T80" fmla="*/ 61 w 351"/>
                <a:gd name="T81" fmla="*/ 766 h 2266"/>
                <a:gd name="T82" fmla="*/ 73 w 351"/>
                <a:gd name="T83" fmla="*/ 706 h 2266"/>
                <a:gd name="T84" fmla="*/ 49 w 351"/>
                <a:gd name="T85" fmla="*/ 634 h 2266"/>
                <a:gd name="T86" fmla="*/ 13 w 351"/>
                <a:gd name="T87" fmla="*/ 598 h 2266"/>
                <a:gd name="T88" fmla="*/ 19 w 351"/>
                <a:gd name="T89" fmla="*/ 550 h 2266"/>
                <a:gd name="T90" fmla="*/ 55 w 351"/>
                <a:gd name="T91" fmla="*/ 430 h 2266"/>
                <a:gd name="T92" fmla="*/ 43 w 351"/>
                <a:gd name="T93" fmla="*/ 346 h 2266"/>
                <a:gd name="T94" fmla="*/ 31 w 351"/>
                <a:gd name="T95" fmla="*/ 232 h 2266"/>
                <a:gd name="T96" fmla="*/ 37 w 351"/>
                <a:gd name="T97" fmla="*/ 178 h 2266"/>
                <a:gd name="T98" fmla="*/ 43 w 351"/>
                <a:gd name="T99" fmla="*/ 100 h 2266"/>
                <a:gd name="T100" fmla="*/ 61 w 351"/>
                <a:gd name="T101" fmla="*/ 88 h 2266"/>
                <a:gd name="T102" fmla="*/ 67 w 351"/>
                <a:gd name="T103" fmla="*/ 40 h 2266"/>
                <a:gd name="T104" fmla="*/ 67 w 351"/>
                <a:gd name="T105" fmla="*/ 4 h 226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51"/>
                <a:gd name="T160" fmla="*/ 0 h 2266"/>
                <a:gd name="T161" fmla="*/ 351 w 351"/>
                <a:gd name="T162" fmla="*/ 2266 h 226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51" h="2266">
                  <a:moveTo>
                    <a:pt x="67" y="4"/>
                  </a:moveTo>
                  <a:cubicBezTo>
                    <a:pt x="130" y="17"/>
                    <a:pt x="194" y="40"/>
                    <a:pt x="247" y="76"/>
                  </a:cubicBezTo>
                  <a:cubicBezTo>
                    <a:pt x="261" y="117"/>
                    <a:pt x="242" y="73"/>
                    <a:pt x="271" y="106"/>
                  </a:cubicBezTo>
                  <a:cubicBezTo>
                    <a:pt x="285" y="122"/>
                    <a:pt x="289" y="148"/>
                    <a:pt x="307" y="160"/>
                  </a:cubicBezTo>
                  <a:cubicBezTo>
                    <a:pt x="319" y="168"/>
                    <a:pt x="343" y="179"/>
                    <a:pt x="343" y="196"/>
                  </a:cubicBezTo>
                  <a:lnTo>
                    <a:pt x="343" y="2098"/>
                  </a:lnTo>
                  <a:cubicBezTo>
                    <a:pt x="327" y="2146"/>
                    <a:pt x="351" y="2090"/>
                    <a:pt x="319" y="2122"/>
                  </a:cubicBezTo>
                  <a:cubicBezTo>
                    <a:pt x="309" y="2132"/>
                    <a:pt x="303" y="2146"/>
                    <a:pt x="295" y="2158"/>
                  </a:cubicBezTo>
                  <a:cubicBezTo>
                    <a:pt x="286" y="2171"/>
                    <a:pt x="254" y="2179"/>
                    <a:pt x="241" y="2188"/>
                  </a:cubicBezTo>
                  <a:cubicBezTo>
                    <a:pt x="223" y="2214"/>
                    <a:pt x="186" y="2228"/>
                    <a:pt x="157" y="2242"/>
                  </a:cubicBezTo>
                  <a:cubicBezTo>
                    <a:pt x="145" y="2248"/>
                    <a:pt x="133" y="2254"/>
                    <a:pt x="121" y="2260"/>
                  </a:cubicBezTo>
                  <a:cubicBezTo>
                    <a:pt x="115" y="2263"/>
                    <a:pt x="103" y="2266"/>
                    <a:pt x="103" y="2266"/>
                  </a:cubicBezTo>
                  <a:cubicBezTo>
                    <a:pt x="94" y="2240"/>
                    <a:pt x="94" y="2214"/>
                    <a:pt x="85" y="2188"/>
                  </a:cubicBezTo>
                  <a:cubicBezTo>
                    <a:pt x="94" y="2143"/>
                    <a:pt x="100" y="2106"/>
                    <a:pt x="85" y="2062"/>
                  </a:cubicBezTo>
                  <a:cubicBezTo>
                    <a:pt x="99" y="2019"/>
                    <a:pt x="104" y="2037"/>
                    <a:pt x="85" y="2008"/>
                  </a:cubicBezTo>
                  <a:cubicBezTo>
                    <a:pt x="96" y="1976"/>
                    <a:pt x="77" y="1966"/>
                    <a:pt x="97" y="1936"/>
                  </a:cubicBezTo>
                  <a:cubicBezTo>
                    <a:pt x="95" y="1930"/>
                    <a:pt x="91" y="1924"/>
                    <a:pt x="91" y="1918"/>
                  </a:cubicBezTo>
                  <a:cubicBezTo>
                    <a:pt x="91" y="1912"/>
                    <a:pt x="98" y="1906"/>
                    <a:pt x="97" y="1900"/>
                  </a:cubicBezTo>
                  <a:cubicBezTo>
                    <a:pt x="93" y="1879"/>
                    <a:pt x="64" y="1866"/>
                    <a:pt x="55" y="1846"/>
                  </a:cubicBezTo>
                  <a:cubicBezTo>
                    <a:pt x="50" y="1834"/>
                    <a:pt x="47" y="1822"/>
                    <a:pt x="43" y="1810"/>
                  </a:cubicBezTo>
                  <a:cubicBezTo>
                    <a:pt x="41" y="1804"/>
                    <a:pt x="37" y="1792"/>
                    <a:pt x="37" y="1792"/>
                  </a:cubicBezTo>
                  <a:cubicBezTo>
                    <a:pt x="42" y="1761"/>
                    <a:pt x="44" y="1745"/>
                    <a:pt x="61" y="1720"/>
                  </a:cubicBezTo>
                  <a:cubicBezTo>
                    <a:pt x="72" y="1664"/>
                    <a:pt x="62" y="1620"/>
                    <a:pt x="13" y="1588"/>
                  </a:cubicBezTo>
                  <a:cubicBezTo>
                    <a:pt x="67" y="1556"/>
                    <a:pt x="59" y="1533"/>
                    <a:pt x="43" y="1456"/>
                  </a:cubicBezTo>
                  <a:cubicBezTo>
                    <a:pt x="40" y="1441"/>
                    <a:pt x="22" y="1433"/>
                    <a:pt x="13" y="1420"/>
                  </a:cubicBezTo>
                  <a:cubicBezTo>
                    <a:pt x="19" y="1410"/>
                    <a:pt x="23" y="1398"/>
                    <a:pt x="31" y="1390"/>
                  </a:cubicBezTo>
                  <a:cubicBezTo>
                    <a:pt x="35" y="1386"/>
                    <a:pt x="47" y="1390"/>
                    <a:pt x="49" y="1384"/>
                  </a:cubicBezTo>
                  <a:cubicBezTo>
                    <a:pt x="57" y="1363"/>
                    <a:pt x="19" y="1324"/>
                    <a:pt x="19" y="1324"/>
                  </a:cubicBezTo>
                  <a:cubicBezTo>
                    <a:pt x="23" y="1308"/>
                    <a:pt x="27" y="1292"/>
                    <a:pt x="31" y="1276"/>
                  </a:cubicBezTo>
                  <a:cubicBezTo>
                    <a:pt x="33" y="1268"/>
                    <a:pt x="37" y="1252"/>
                    <a:pt x="37" y="1252"/>
                  </a:cubicBezTo>
                  <a:cubicBezTo>
                    <a:pt x="35" y="1240"/>
                    <a:pt x="37" y="1227"/>
                    <a:pt x="31" y="1216"/>
                  </a:cubicBezTo>
                  <a:cubicBezTo>
                    <a:pt x="28" y="1211"/>
                    <a:pt x="17" y="1214"/>
                    <a:pt x="13" y="1210"/>
                  </a:cubicBezTo>
                  <a:cubicBezTo>
                    <a:pt x="9" y="1206"/>
                    <a:pt x="9" y="1198"/>
                    <a:pt x="7" y="1192"/>
                  </a:cubicBezTo>
                  <a:cubicBezTo>
                    <a:pt x="22" y="1147"/>
                    <a:pt x="0" y="1201"/>
                    <a:pt x="31" y="1162"/>
                  </a:cubicBezTo>
                  <a:cubicBezTo>
                    <a:pt x="54" y="1133"/>
                    <a:pt x="16" y="1151"/>
                    <a:pt x="55" y="1138"/>
                  </a:cubicBezTo>
                  <a:cubicBezTo>
                    <a:pt x="68" y="1098"/>
                    <a:pt x="67" y="1054"/>
                    <a:pt x="31" y="1030"/>
                  </a:cubicBezTo>
                  <a:cubicBezTo>
                    <a:pt x="27" y="1024"/>
                    <a:pt x="19" y="1019"/>
                    <a:pt x="19" y="1012"/>
                  </a:cubicBezTo>
                  <a:cubicBezTo>
                    <a:pt x="19" y="981"/>
                    <a:pt x="37" y="931"/>
                    <a:pt x="55" y="904"/>
                  </a:cubicBezTo>
                  <a:cubicBezTo>
                    <a:pt x="47" y="879"/>
                    <a:pt x="46" y="888"/>
                    <a:pt x="55" y="856"/>
                  </a:cubicBezTo>
                  <a:cubicBezTo>
                    <a:pt x="58" y="844"/>
                    <a:pt x="67" y="820"/>
                    <a:pt x="67" y="820"/>
                  </a:cubicBezTo>
                  <a:cubicBezTo>
                    <a:pt x="37" y="800"/>
                    <a:pt x="51" y="797"/>
                    <a:pt x="61" y="766"/>
                  </a:cubicBezTo>
                  <a:cubicBezTo>
                    <a:pt x="50" y="733"/>
                    <a:pt x="24" y="722"/>
                    <a:pt x="73" y="706"/>
                  </a:cubicBezTo>
                  <a:cubicBezTo>
                    <a:pt x="80" y="684"/>
                    <a:pt x="66" y="653"/>
                    <a:pt x="49" y="634"/>
                  </a:cubicBezTo>
                  <a:cubicBezTo>
                    <a:pt x="38" y="621"/>
                    <a:pt x="13" y="598"/>
                    <a:pt x="13" y="598"/>
                  </a:cubicBezTo>
                  <a:cubicBezTo>
                    <a:pt x="36" y="575"/>
                    <a:pt x="50" y="571"/>
                    <a:pt x="19" y="550"/>
                  </a:cubicBezTo>
                  <a:cubicBezTo>
                    <a:pt x="32" y="510"/>
                    <a:pt x="31" y="465"/>
                    <a:pt x="55" y="430"/>
                  </a:cubicBezTo>
                  <a:cubicBezTo>
                    <a:pt x="39" y="405"/>
                    <a:pt x="47" y="377"/>
                    <a:pt x="43" y="346"/>
                  </a:cubicBezTo>
                  <a:cubicBezTo>
                    <a:pt x="50" y="310"/>
                    <a:pt x="78" y="248"/>
                    <a:pt x="31" y="232"/>
                  </a:cubicBezTo>
                  <a:cubicBezTo>
                    <a:pt x="11" y="202"/>
                    <a:pt x="27" y="209"/>
                    <a:pt x="37" y="178"/>
                  </a:cubicBezTo>
                  <a:cubicBezTo>
                    <a:pt x="39" y="152"/>
                    <a:pt x="36" y="125"/>
                    <a:pt x="43" y="100"/>
                  </a:cubicBezTo>
                  <a:cubicBezTo>
                    <a:pt x="45" y="93"/>
                    <a:pt x="58" y="95"/>
                    <a:pt x="61" y="88"/>
                  </a:cubicBezTo>
                  <a:cubicBezTo>
                    <a:pt x="67" y="73"/>
                    <a:pt x="64" y="56"/>
                    <a:pt x="67" y="40"/>
                  </a:cubicBezTo>
                  <a:cubicBezTo>
                    <a:pt x="76" y="0"/>
                    <a:pt x="93" y="4"/>
                    <a:pt x="67" y="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33" name="Oval 297"/>
            <p:cNvSpPr>
              <a:spLocks noChangeArrowheads="1"/>
            </p:cNvSpPr>
            <p:nvPr/>
          </p:nvSpPr>
          <p:spPr bwMode="auto">
            <a:xfrm>
              <a:off x="2440" y="189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34" name="Oval 298"/>
            <p:cNvSpPr>
              <a:spLocks noChangeArrowheads="1"/>
            </p:cNvSpPr>
            <p:nvPr/>
          </p:nvSpPr>
          <p:spPr bwMode="auto">
            <a:xfrm>
              <a:off x="2500" y="204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35" name="Oval 299"/>
            <p:cNvSpPr>
              <a:spLocks noChangeArrowheads="1"/>
            </p:cNvSpPr>
            <p:nvPr/>
          </p:nvSpPr>
          <p:spPr bwMode="auto">
            <a:xfrm>
              <a:off x="2536" y="176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36" name="Oval 300"/>
            <p:cNvSpPr>
              <a:spLocks noChangeArrowheads="1"/>
            </p:cNvSpPr>
            <p:nvPr/>
          </p:nvSpPr>
          <p:spPr bwMode="auto">
            <a:xfrm>
              <a:off x="2440" y="2226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37" name="Oval 301"/>
            <p:cNvSpPr>
              <a:spLocks noChangeArrowheads="1"/>
            </p:cNvSpPr>
            <p:nvPr/>
          </p:nvSpPr>
          <p:spPr bwMode="auto">
            <a:xfrm>
              <a:off x="2584" y="218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38" name="Oval 302"/>
            <p:cNvSpPr>
              <a:spLocks noChangeArrowheads="1"/>
            </p:cNvSpPr>
            <p:nvPr/>
          </p:nvSpPr>
          <p:spPr bwMode="auto">
            <a:xfrm>
              <a:off x="2578" y="196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39" name="Oval 303"/>
            <p:cNvSpPr>
              <a:spLocks noChangeArrowheads="1"/>
            </p:cNvSpPr>
            <p:nvPr/>
          </p:nvSpPr>
          <p:spPr bwMode="auto">
            <a:xfrm>
              <a:off x="2440" y="167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40" name="Oval 304"/>
            <p:cNvSpPr>
              <a:spLocks noChangeArrowheads="1"/>
            </p:cNvSpPr>
            <p:nvPr/>
          </p:nvSpPr>
          <p:spPr bwMode="auto">
            <a:xfrm>
              <a:off x="2452" y="2376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41" name="Oval 305"/>
            <p:cNvSpPr>
              <a:spLocks noChangeArrowheads="1"/>
            </p:cNvSpPr>
            <p:nvPr/>
          </p:nvSpPr>
          <p:spPr bwMode="auto">
            <a:xfrm>
              <a:off x="2524" y="235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42" name="Oval 306"/>
            <p:cNvSpPr>
              <a:spLocks noChangeArrowheads="1"/>
            </p:cNvSpPr>
            <p:nvPr/>
          </p:nvSpPr>
          <p:spPr bwMode="auto">
            <a:xfrm>
              <a:off x="2602" y="234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43" name="Oval 307"/>
            <p:cNvSpPr>
              <a:spLocks noChangeArrowheads="1"/>
            </p:cNvSpPr>
            <p:nvPr/>
          </p:nvSpPr>
          <p:spPr bwMode="auto">
            <a:xfrm>
              <a:off x="2422" y="207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44" name="Oval 308"/>
            <p:cNvSpPr>
              <a:spLocks noChangeArrowheads="1"/>
            </p:cNvSpPr>
            <p:nvPr/>
          </p:nvSpPr>
          <p:spPr bwMode="auto">
            <a:xfrm>
              <a:off x="2638" y="2076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45" name="Oval 309"/>
            <p:cNvSpPr>
              <a:spLocks noChangeArrowheads="1"/>
            </p:cNvSpPr>
            <p:nvPr/>
          </p:nvSpPr>
          <p:spPr bwMode="auto">
            <a:xfrm>
              <a:off x="2632" y="187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46" name="Oval 310"/>
            <p:cNvSpPr>
              <a:spLocks noChangeArrowheads="1"/>
            </p:cNvSpPr>
            <p:nvPr/>
          </p:nvSpPr>
          <p:spPr bwMode="auto">
            <a:xfrm>
              <a:off x="2608" y="173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47" name="Oval 311"/>
            <p:cNvSpPr>
              <a:spLocks noChangeArrowheads="1"/>
            </p:cNvSpPr>
            <p:nvPr/>
          </p:nvSpPr>
          <p:spPr bwMode="auto">
            <a:xfrm>
              <a:off x="2506" y="163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48" name="Oval 312"/>
            <p:cNvSpPr>
              <a:spLocks noChangeArrowheads="1"/>
            </p:cNvSpPr>
            <p:nvPr/>
          </p:nvSpPr>
          <p:spPr bwMode="auto">
            <a:xfrm>
              <a:off x="2512" y="189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49" name="Oval 313"/>
            <p:cNvSpPr>
              <a:spLocks noChangeArrowheads="1"/>
            </p:cNvSpPr>
            <p:nvPr/>
          </p:nvSpPr>
          <p:spPr bwMode="auto">
            <a:xfrm>
              <a:off x="2548" y="248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50" name="Oval 314"/>
            <p:cNvSpPr>
              <a:spLocks noChangeArrowheads="1"/>
            </p:cNvSpPr>
            <p:nvPr/>
          </p:nvSpPr>
          <p:spPr bwMode="auto">
            <a:xfrm>
              <a:off x="2488" y="251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51" name="Oval 315"/>
            <p:cNvSpPr>
              <a:spLocks noChangeArrowheads="1"/>
            </p:cNvSpPr>
            <p:nvPr/>
          </p:nvSpPr>
          <p:spPr bwMode="auto">
            <a:xfrm>
              <a:off x="2614" y="304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52" name="Oval 316"/>
            <p:cNvSpPr>
              <a:spLocks noChangeArrowheads="1"/>
            </p:cNvSpPr>
            <p:nvPr/>
          </p:nvSpPr>
          <p:spPr bwMode="auto">
            <a:xfrm>
              <a:off x="2662" y="219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53" name="Oval 317"/>
            <p:cNvSpPr>
              <a:spLocks noChangeArrowheads="1"/>
            </p:cNvSpPr>
            <p:nvPr/>
          </p:nvSpPr>
          <p:spPr bwMode="auto">
            <a:xfrm>
              <a:off x="2662" y="232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54" name="Oval 318"/>
            <p:cNvSpPr>
              <a:spLocks noChangeArrowheads="1"/>
            </p:cNvSpPr>
            <p:nvPr/>
          </p:nvSpPr>
          <p:spPr bwMode="auto">
            <a:xfrm>
              <a:off x="2662" y="268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55" name="Oval 319"/>
            <p:cNvSpPr>
              <a:spLocks noChangeArrowheads="1"/>
            </p:cNvSpPr>
            <p:nvPr/>
          </p:nvSpPr>
          <p:spPr bwMode="auto">
            <a:xfrm>
              <a:off x="2668" y="2826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56" name="Oval 320"/>
            <p:cNvSpPr>
              <a:spLocks noChangeArrowheads="1"/>
            </p:cNvSpPr>
            <p:nvPr/>
          </p:nvSpPr>
          <p:spPr bwMode="auto">
            <a:xfrm>
              <a:off x="2662" y="295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57" name="Oval 321"/>
            <p:cNvSpPr>
              <a:spLocks noChangeArrowheads="1"/>
            </p:cNvSpPr>
            <p:nvPr/>
          </p:nvSpPr>
          <p:spPr bwMode="auto">
            <a:xfrm>
              <a:off x="2668" y="3126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58" name="Oval 322"/>
            <p:cNvSpPr>
              <a:spLocks noChangeArrowheads="1"/>
            </p:cNvSpPr>
            <p:nvPr/>
          </p:nvSpPr>
          <p:spPr bwMode="auto">
            <a:xfrm>
              <a:off x="2674" y="327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59" name="Oval 323"/>
            <p:cNvSpPr>
              <a:spLocks noChangeArrowheads="1"/>
            </p:cNvSpPr>
            <p:nvPr/>
          </p:nvSpPr>
          <p:spPr bwMode="auto">
            <a:xfrm>
              <a:off x="2674" y="340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60" name="Oval 324"/>
            <p:cNvSpPr>
              <a:spLocks noChangeArrowheads="1"/>
            </p:cNvSpPr>
            <p:nvPr/>
          </p:nvSpPr>
          <p:spPr bwMode="auto">
            <a:xfrm>
              <a:off x="2668" y="253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61" name="Oval 325"/>
            <p:cNvSpPr>
              <a:spLocks noChangeArrowheads="1"/>
            </p:cNvSpPr>
            <p:nvPr/>
          </p:nvSpPr>
          <p:spPr bwMode="auto">
            <a:xfrm>
              <a:off x="2584" y="274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62" name="Oval 326"/>
            <p:cNvSpPr>
              <a:spLocks noChangeArrowheads="1"/>
            </p:cNvSpPr>
            <p:nvPr/>
          </p:nvSpPr>
          <p:spPr bwMode="auto">
            <a:xfrm rot="5400000">
              <a:off x="2470" y="2646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63" name="Oval 327"/>
            <p:cNvSpPr>
              <a:spLocks noChangeArrowheads="1"/>
            </p:cNvSpPr>
            <p:nvPr/>
          </p:nvSpPr>
          <p:spPr bwMode="auto">
            <a:xfrm>
              <a:off x="2404" y="253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64" name="Oval 328"/>
            <p:cNvSpPr>
              <a:spLocks noChangeArrowheads="1"/>
            </p:cNvSpPr>
            <p:nvPr/>
          </p:nvSpPr>
          <p:spPr bwMode="auto">
            <a:xfrm>
              <a:off x="2506" y="279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65" name="Oval 329"/>
            <p:cNvSpPr>
              <a:spLocks noChangeArrowheads="1"/>
            </p:cNvSpPr>
            <p:nvPr/>
          </p:nvSpPr>
          <p:spPr bwMode="auto">
            <a:xfrm>
              <a:off x="2434" y="277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66" name="Oval 330"/>
            <p:cNvSpPr>
              <a:spLocks noChangeArrowheads="1"/>
            </p:cNvSpPr>
            <p:nvPr/>
          </p:nvSpPr>
          <p:spPr bwMode="auto">
            <a:xfrm>
              <a:off x="2602" y="283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67" name="Oval 331"/>
            <p:cNvSpPr>
              <a:spLocks noChangeArrowheads="1"/>
            </p:cNvSpPr>
            <p:nvPr/>
          </p:nvSpPr>
          <p:spPr bwMode="auto">
            <a:xfrm>
              <a:off x="2512" y="292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68" name="Oval 332"/>
            <p:cNvSpPr>
              <a:spLocks noChangeArrowheads="1"/>
            </p:cNvSpPr>
            <p:nvPr/>
          </p:nvSpPr>
          <p:spPr bwMode="auto">
            <a:xfrm>
              <a:off x="2452" y="2976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69" name="Oval 333"/>
            <p:cNvSpPr>
              <a:spLocks noChangeArrowheads="1"/>
            </p:cNvSpPr>
            <p:nvPr/>
          </p:nvSpPr>
          <p:spPr bwMode="auto">
            <a:xfrm>
              <a:off x="2566" y="297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70" name="Oval 334"/>
            <p:cNvSpPr>
              <a:spLocks noChangeArrowheads="1"/>
            </p:cNvSpPr>
            <p:nvPr/>
          </p:nvSpPr>
          <p:spPr bwMode="auto">
            <a:xfrm>
              <a:off x="2488" y="309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71" name="Oval 335"/>
            <p:cNvSpPr>
              <a:spLocks noChangeArrowheads="1"/>
            </p:cNvSpPr>
            <p:nvPr/>
          </p:nvSpPr>
          <p:spPr bwMode="auto">
            <a:xfrm>
              <a:off x="2416" y="313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72" name="Oval 336"/>
            <p:cNvSpPr>
              <a:spLocks noChangeArrowheads="1"/>
            </p:cNvSpPr>
            <p:nvPr/>
          </p:nvSpPr>
          <p:spPr bwMode="auto">
            <a:xfrm>
              <a:off x="2560" y="308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73" name="Oval 337"/>
            <p:cNvSpPr>
              <a:spLocks noChangeArrowheads="1"/>
            </p:cNvSpPr>
            <p:nvPr/>
          </p:nvSpPr>
          <p:spPr bwMode="auto">
            <a:xfrm>
              <a:off x="2590" y="319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74" name="Oval 338"/>
            <p:cNvSpPr>
              <a:spLocks noChangeArrowheads="1"/>
            </p:cNvSpPr>
            <p:nvPr/>
          </p:nvSpPr>
          <p:spPr bwMode="auto">
            <a:xfrm>
              <a:off x="2512" y="322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75" name="Oval 339"/>
            <p:cNvSpPr>
              <a:spLocks noChangeArrowheads="1"/>
            </p:cNvSpPr>
            <p:nvPr/>
          </p:nvSpPr>
          <p:spPr bwMode="auto">
            <a:xfrm>
              <a:off x="2602" y="331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76" name="Oval 340"/>
            <p:cNvSpPr>
              <a:spLocks noChangeArrowheads="1"/>
            </p:cNvSpPr>
            <p:nvPr/>
          </p:nvSpPr>
          <p:spPr bwMode="auto">
            <a:xfrm>
              <a:off x="2530" y="336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77" name="Oval 341"/>
            <p:cNvSpPr>
              <a:spLocks noChangeArrowheads="1"/>
            </p:cNvSpPr>
            <p:nvPr/>
          </p:nvSpPr>
          <p:spPr bwMode="auto">
            <a:xfrm>
              <a:off x="2452" y="328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78" name="Oval 342"/>
            <p:cNvSpPr>
              <a:spLocks noChangeArrowheads="1"/>
            </p:cNvSpPr>
            <p:nvPr/>
          </p:nvSpPr>
          <p:spPr bwMode="auto">
            <a:xfrm>
              <a:off x="2470" y="341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79" name="Oval 343"/>
            <p:cNvSpPr>
              <a:spLocks noChangeArrowheads="1"/>
            </p:cNvSpPr>
            <p:nvPr/>
          </p:nvSpPr>
          <p:spPr bwMode="auto">
            <a:xfrm>
              <a:off x="2596" y="343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80" name="Oval 344"/>
            <p:cNvSpPr>
              <a:spLocks noChangeArrowheads="1"/>
            </p:cNvSpPr>
            <p:nvPr/>
          </p:nvSpPr>
          <p:spPr bwMode="auto">
            <a:xfrm>
              <a:off x="2542" y="347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81" name="Oval 345"/>
            <p:cNvSpPr>
              <a:spLocks noChangeArrowheads="1"/>
            </p:cNvSpPr>
            <p:nvPr/>
          </p:nvSpPr>
          <p:spPr bwMode="auto">
            <a:xfrm>
              <a:off x="2668" y="354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82" name="Oval 346"/>
            <p:cNvSpPr>
              <a:spLocks noChangeArrowheads="1"/>
            </p:cNvSpPr>
            <p:nvPr/>
          </p:nvSpPr>
          <p:spPr bwMode="auto">
            <a:xfrm>
              <a:off x="2626" y="365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83" name="Oval 347"/>
            <p:cNvSpPr>
              <a:spLocks noChangeArrowheads="1"/>
            </p:cNvSpPr>
            <p:nvPr/>
          </p:nvSpPr>
          <p:spPr bwMode="auto">
            <a:xfrm>
              <a:off x="2584" y="355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84" name="Oval 348"/>
            <p:cNvSpPr>
              <a:spLocks noChangeArrowheads="1"/>
            </p:cNvSpPr>
            <p:nvPr/>
          </p:nvSpPr>
          <p:spPr bwMode="auto">
            <a:xfrm>
              <a:off x="2476" y="355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85" name="Oval 349"/>
            <p:cNvSpPr>
              <a:spLocks noChangeArrowheads="1"/>
            </p:cNvSpPr>
            <p:nvPr/>
          </p:nvSpPr>
          <p:spPr bwMode="auto">
            <a:xfrm>
              <a:off x="2530" y="3636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86" name="Oval 350"/>
            <p:cNvSpPr>
              <a:spLocks noChangeArrowheads="1"/>
            </p:cNvSpPr>
            <p:nvPr/>
          </p:nvSpPr>
          <p:spPr bwMode="auto">
            <a:xfrm>
              <a:off x="2482" y="3726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87" name="Oval 351"/>
            <p:cNvSpPr>
              <a:spLocks noChangeArrowheads="1"/>
            </p:cNvSpPr>
            <p:nvPr/>
          </p:nvSpPr>
          <p:spPr bwMode="auto">
            <a:xfrm>
              <a:off x="2572" y="3720"/>
              <a:ext cx="56" cy="78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88" name="Oval 352"/>
            <p:cNvSpPr>
              <a:spLocks noChangeArrowheads="1"/>
            </p:cNvSpPr>
            <p:nvPr/>
          </p:nvSpPr>
          <p:spPr bwMode="auto">
            <a:xfrm>
              <a:off x="2506" y="216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89" name="Text Box 353"/>
            <p:cNvSpPr txBox="1">
              <a:spLocks noChangeArrowheads="1"/>
            </p:cNvSpPr>
            <p:nvPr/>
          </p:nvSpPr>
          <p:spPr bwMode="auto">
            <a:xfrm rot="-5400000">
              <a:off x="1992" y="3322"/>
              <a:ext cx="56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nb-NO"/>
                <a:t>C</a:t>
              </a:r>
              <a:r>
                <a:rPr lang="nb-NO" baseline="-25000"/>
                <a:t>6</a:t>
              </a:r>
              <a:r>
                <a:rPr lang="nb-NO"/>
                <a:t>H</a:t>
              </a:r>
              <a:r>
                <a:rPr lang="nb-NO" baseline="-25000"/>
                <a:t>12</a:t>
              </a:r>
              <a:r>
                <a:rPr lang="nb-NO"/>
                <a:t>O</a:t>
              </a:r>
              <a:r>
                <a:rPr lang="nb-NO" baseline="-25000"/>
                <a:t>6</a:t>
              </a:r>
              <a:endParaRPr lang="en-GB" baseline="-25000"/>
            </a:p>
          </p:txBody>
        </p:sp>
        <p:sp>
          <p:nvSpPr>
            <p:cNvPr id="13390" name="Arc 354"/>
            <p:cNvSpPr>
              <a:spLocks/>
            </p:cNvSpPr>
            <p:nvPr/>
          </p:nvSpPr>
          <p:spPr bwMode="auto">
            <a:xfrm flipH="1">
              <a:off x="2274" y="2940"/>
              <a:ext cx="198" cy="258"/>
            </a:xfrm>
            <a:custGeom>
              <a:avLst/>
              <a:gdLst>
                <a:gd name="T0" fmla="*/ 0 w 21600"/>
                <a:gd name="T1" fmla="*/ 0 h 21600"/>
                <a:gd name="T2" fmla="*/ 198 w 21600"/>
                <a:gd name="T3" fmla="*/ 258 h 21600"/>
                <a:gd name="T4" fmla="*/ 0 w 21600"/>
                <a:gd name="T5" fmla="*/ 258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91" name="Text Box 355"/>
            <p:cNvSpPr txBox="1">
              <a:spLocks noChangeArrowheads="1"/>
            </p:cNvSpPr>
            <p:nvPr/>
          </p:nvSpPr>
          <p:spPr bwMode="auto">
            <a:xfrm rot="-5400000">
              <a:off x="1935" y="2035"/>
              <a:ext cx="41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nb-NO"/>
                <a:t>24 H</a:t>
              </a:r>
              <a:r>
                <a:rPr lang="nb-NO" baseline="30000"/>
                <a:t>+</a:t>
              </a:r>
              <a:endParaRPr lang="en-GB" baseline="30000"/>
            </a:p>
          </p:txBody>
        </p:sp>
        <p:sp>
          <p:nvSpPr>
            <p:cNvPr id="13392" name="Arc 356"/>
            <p:cNvSpPr>
              <a:spLocks/>
            </p:cNvSpPr>
            <p:nvPr/>
          </p:nvSpPr>
          <p:spPr bwMode="auto">
            <a:xfrm flipH="1" flipV="1">
              <a:off x="2142" y="2340"/>
              <a:ext cx="336" cy="168"/>
            </a:xfrm>
            <a:custGeom>
              <a:avLst/>
              <a:gdLst>
                <a:gd name="T0" fmla="*/ 0 w 21600"/>
                <a:gd name="T1" fmla="*/ 0 h 21600"/>
                <a:gd name="T2" fmla="*/ 336 w 21600"/>
                <a:gd name="T3" fmla="*/ 168 h 21600"/>
                <a:gd name="T4" fmla="*/ 0 w 21600"/>
                <a:gd name="T5" fmla="*/ 168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93" name="Text Box 357"/>
            <p:cNvSpPr txBox="1">
              <a:spLocks noChangeArrowheads="1"/>
            </p:cNvSpPr>
            <p:nvPr/>
          </p:nvSpPr>
          <p:spPr bwMode="auto">
            <a:xfrm rot="-5400000">
              <a:off x="2121" y="1819"/>
              <a:ext cx="31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nb-NO">
                  <a:sym typeface="Symbol" pitchFamily="18" charset="2"/>
                </a:rPr>
                <a:t>6 CO</a:t>
              </a:r>
              <a:r>
                <a:rPr lang="nb-NO" baseline="-25000">
                  <a:sym typeface="Symbol" pitchFamily="18" charset="2"/>
                </a:rPr>
                <a:t>2</a:t>
              </a:r>
              <a:endParaRPr lang="en-GB" baseline="-25000">
                <a:sym typeface="Symbol" pitchFamily="18" charset="2"/>
              </a:endParaRPr>
            </a:p>
          </p:txBody>
        </p:sp>
        <p:sp>
          <p:nvSpPr>
            <p:cNvPr id="13394" name="Arc 358"/>
            <p:cNvSpPr>
              <a:spLocks/>
            </p:cNvSpPr>
            <p:nvPr/>
          </p:nvSpPr>
          <p:spPr bwMode="auto">
            <a:xfrm flipH="1" flipV="1">
              <a:off x="2274" y="2064"/>
              <a:ext cx="216" cy="138"/>
            </a:xfrm>
            <a:custGeom>
              <a:avLst/>
              <a:gdLst>
                <a:gd name="T0" fmla="*/ 0 w 21600"/>
                <a:gd name="T1" fmla="*/ 0 h 21600"/>
                <a:gd name="T2" fmla="*/ 216 w 21600"/>
                <a:gd name="T3" fmla="*/ 138 h 21600"/>
                <a:gd name="T4" fmla="*/ 0 w 21600"/>
                <a:gd name="T5" fmla="*/ 138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395" name="Text Box 359"/>
            <p:cNvSpPr txBox="1">
              <a:spLocks noChangeArrowheads="1"/>
            </p:cNvSpPr>
            <p:nvPr/>
          </p:nvSpPr>
          <p:spPr bwMode="auto">
            <a:xfrm>
              <a:off x="2745" y="2200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13396" name="Text Box 360"/>
            <p:cNvSpPr txBox="1">
              <a:spLocks noChangeArrowheads="1"/>
            </p:cNvSpPr>
            <p:nvPr/>
          </p:nvSpPr>
          <p:spPr bwMode="auto">
            <a:xfrm>
              <a:off x="2745" y="2344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13397" name="Text Box 361"/>
            <p:cNvSpPr txBox="1">
              <a:spLocks noChangeArrowheads="1"/>
            </p:cNvSpPr>
            <p:nvPr/>
          </p:nvSpPr>
          <p:spPr bwMode="auto">
            <a:xfrm>
              <a:off x="2745" y="2608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13398" name="Text Box 362"/>
            <p:cNvSpPr txBox="1">
              <a:spLocks noChangeArrowheads="1"/>
            </p:cNvSpPr>
            <p:nvPr/>
          </p:nvSpPr>
          <p:spPr bwMode="auto">
            <a:xfrm>
              <a:off x="2739" y="2734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13399" name="Text Box 363"/>
            <p:cNvSpPr txBox="1">
              <a:spLocks noChangeArrowheads="1"/>
            </p:cNvSpPr>
            <p:nvPr/>
          </p:nvSpPr>
          <p:spPr bwMode="auto">
            <a:xfrm>
              <a:off x="2733" y="2890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13400" name="Text Box 364"/>
            <p:cNvSpPr txBox="1">
              <a:spLocks noChangeArrowheads="1"/>
            </p:cNvSpPr>
            <p:nvPr/>
          </p:nvSpPr>
          <p:spPr bwMode="auto">
            <a:xfrm>
              <a:off x="2733" y="3058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13401" name="Text Box 365"/>
            <p:cNvSpPr txBox="1">
              <a:spLocks noChangeArrowheads="1"/>
            </p:cNvSpPr>
            <p:nvPr/>
          </p:nvSpPr>
          <p:spPr bwMode="auto">
            <a:xfrm>
              <a:off x="2733" y="3256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13402" name="Text Box 366"/>
            <p:cNvSpPr txBox="1">
              <a:spLocks noChangeArrowheads="1"/>
            </p:cNvSpPr>
            <p:nvPr/>
          </p:nvSpPr>
          <p:spPr bwMode="auto">
            <a:xfrm>
              <a:off x="2733" y="3412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13403" name="Text Box 367"/>
            <p:cNvSpPr txBox="1">
              <a:spLocks noChangeArrowheads="1"/>
            </p:cNvSpPr>
            <p:nvPr/>
          </p:nvSpPr>
          <p:spPr bwMode="auto">
            <a:xfrm>
              <a:off x="2727" y="1894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13404" name="Text Box 368"/>
            <p:cNvSpPr txBox="1">
              <a:spLocks noChangeArrowheads="1"/>
            </p:cNvSpPr>
            <p:nvPr/>
          </p:nvSpPr>
          <p:spPr bwMode="auto">
            <a:xfrm>
              <a:off x="2739" y="2044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13405" name="Text Box 369"/>
            <p:cNvSpPr txBox="1">
              <a:spLocks noChangeArrowheads="1"/>
            </p:cNvSpPr>
            <p:nvPr/>
          </p:nvSpPr>
          <p:spPr bwMode="auto">
            <a:xfrm>
              <a:off x="2745" y="2476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13406" name="Arc 370"/>
            <p:cNvSpPr>
              <a:spLocks/>
            </p:cNvSpPr>
            <p:nvPr/>
          </p:nvSpPr>
          <p:spPr bwMode="auto">
            <a:xfrm flipH="1">
              <a:off x="2602" y="2478"/>
              <a:ext cx="103" cy="276"/>
            </a:xfrm>
            <a:custGeom>
              <a:avLst/>
              <a:gdLst>
                <a:gd name="T0" fmla="*/ 0 w 20682"/>
                <a:gd name="T1" fmla="*/ 0 h 21600"/>
                <a:gd name="T2" fmla="*/ 103 w 20682"/>
                <a:gd name="T3" fmla="*/ 196 h 21600"/>
                <a:gd name="T4" fmla="*/ 0 w 20682"/>
                <a:gd name="T5" fmla="*/ 276 h 21600"/>
                <a:gd name="T6" fmla="*/ 0 60000 65536"/>
                <a:gd name="T7" fmla="*/ 0 60000 65536"/>
                <a:gd name="T8" fmla="*/ 0 60000 65536"/>
                <a:gd name="T9" fmla="*/ 0 w 20682"/>
                <a:gd name="T10" fmla="*/ 0 h 21600"/>
                <a:gd name="T11" fmla="*/ 20682 w 20682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682" h="21600" fill="none" extrusionOk="0">
                  <a:moveTo>
                    <a:pt x="-1" y="0"/>
                  </a:moveTo>
                  <a:cubicBezTo>
                    <a:pt x="9529" y="0"/>
                    <a:pt x="17932" y="6244"/>
                    <a:pt x="20681" y="15368"/>
                  </a:cubicBezTo>
                </a:path>
                <a:path w="20682" h="21600" stroke="0" extrusionOk="0">
                  <a:moveTo>
                    <a:pt x="-1" y="0"/>
                  </a:moveTo>
                  <a:cubicBezTo>
                    <a:pt x="9529" y="0"/>
                    <a:pt x="17932" y="6244"/>
                    <a:pt x="20681" y="15368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3407" name="Text Box 371"/>
            <p:cNvSpPr txBox="1">
              <a:spLocks noChangeArrowheads="1"/>
            </p:cNvSpPr>
            <p:nvPr/>
          </p:nvSpPr>
          <p:spPr bwMode="auto">
            <a:xfrm>
              <a:off x="2589" y="2584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/>
                <a:t>e</a:t>
              </a:r>
              <a:r>
                <a:rPr lang="nb-NO" baseline="30000"/>
                <a:t>-</a:t>
              </a:r>
              <a:endParaRPr lang="en-GB" baseline="30000"/>
            </a:p>
          </p:txBody>
        </p:sp>
      </p:grpSp>
      <p:grpSp>
        <p:nvGrpSpPr>
          <p:cNvPr id="9" name="Group 382"/>
          <p:cNvGrpSpPr>
            <a:grpSpLocks/>
          </p:cNvGrpSpPr>
          <p:nvPr/>
        </p:nvGrpSpPr>
        <p:grpSpPr bwMode="auto">
          <a:xfrm>
            <a:off x="5768975" y="2767013"/>
            <a:ext cx="1751013" cy="2960687"/>
            <a:chOff x="3634" y="1743"/>
            <a:chExt cx="1103" cy="1865"/>
          </a:xfrm>
        </p:grpSpPr>
        <p:grpSp>
          <p:nvGrpSpPr>
            <p:cNvPr id="13321" name="Group 378"/>
            <p:cNvGrpSpPr>
              <a:grpSpLocks/>
            </p:cNvGrpSpPr>
            <p:nvPr/>
          </p:nvGrpSpPr>
          <p:grpSpPr bwMode="auto">
            <a:xfrm>
              <a:off x="4014" y="3270"/>
              <a:ext cx="700" cy="338"/>
              <a:chOff x="4014" y="3270"/>
              <a:chExt cx="700" cy="338"/>
            </a:xfrm>
          </p:grpSpPr>
          <p:sp>
            <p:nvSpPr>
              <p:cNvPr id="13323" name="Line 375"/>
              <p:cNvSpPr>
                <a:spLocks noChangeShapeType="1"/>
              </p:cNvSpPr>
              <p:nvPr/>
            </p:nvSpPr>
            <p:spPr bwMode="auto">
              <a:xfrm>
                <a:off x="4014" y="3270"/>
                <a:ext cx="456" cy="0"/>
              </a:xfrm>
              <a:prstGeom prst="line">
                <a:avLst/>
              </a:prstGeom>
              <a:noFill/>
              <a:ln w="38100">
                <a:solidFill>
                  <a:srgbClr val="3366FF"/>
                </a:solidFill>
                <a:round/>
                <a:headEnd/>
                <a:tailEnd type="triangle" w="lg" len="lg"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nb-NO"/>
              </a:p>
            </p:txBody>
          </p:sp>
          <p:sp>
            <p:nvSpPr>
              <p:cNvPr id="13324" name="Line 376"/>
              <p:cNvSpPr>
                <a:spLocks noChangeShapeType="1"/>
              </p:cNvSpPr>
              <p:nvPr/>
            </p:nvSpPr>
            <p:spPr bwMode="auto">
              <a:xfrm flipV="1">
                <a:off x="4204" y="3466"/>
                <a:ext cx="510" cy="18"/>
              </a:xfrm>
              <a:prstGeom prst="line">
                <a:avLst/>
              </a:prstGeom>
              <a:noFill/>
              <a:ln w="38100">
                <a:solidFill>
                  <a:srgbClr val="3366FF"/>
                </a:solidFill>
                <a:round/>
                <a:headEnd/>
                <a:tailEnd type="triangle" w="lg" len="lg"/>
              </a:ln>
            </p:spPr>
            <p:txBody>
              <a:bodyPr lIns="0" tIns="0" rIns="0" bIns="0" anchor="ctr">
                <a:spAutoFit/>
              </a:bodyPr>
              <a:lstStyle/>
              <a:p>
                <a:endParaRPr lang="nb-NO"/>
              </a:p>
            </p:txBody>
          </p:sp>
          <p:sp>
            <p:nvSpPr>
              <p:cNvPr id="13325" name="Line 377"/>
              <p:cNvSpPr>
                <a:spLocks noChangeShapeType="1"/>
              </p:cNvSpPr>
              <p:nvPr/>
            </p:nvSpPr>
            <p:spPr bwMode="auto">
              <a:xfrm>
                <a:off x="4214" y="3608"/>
                <a:ext cx="456" cy="0"/>
              </a:xfrm>
              <a:prstGeom prst="line">
                <a:avLst/>
              </a:prstGeom>
              <a:noFill/>
              <a:ln w="38100">
                <a:solidFill>
                  <a:srgbClr val="3366FF"/>
                </a:solidFill>
                <a:round/>
                <a:headEnd/>
                <a:tailEnd type="triangle" w="lg" len="lg"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nb-NO"/>
              </a:p>
            </p:txBody>
          </p:sp>
        </p:grpSp>
        <p:sp>
          <p:nvSpPr>
            <p:cNvPr id="13322" name="Freeform 381"/>
            <p:cNvSpPr>
              <a:spLocks/>
            </p:cNvSpPr>
            <p:nvPr/>
          </p:nvSpPr>
          <p:spPr bwMode="auto">
            <a:xfrm>
              <a:off x="3634" y="1743"/>
              <a:ext cx="1103" cy="1653"/>
            </a:xfrm>
            <a:custGeom>
              <a:avLst/>
              <a:gdLst>
                <a:gd name="T0" fmla="*/ 2 w 1103"/>
                <a:gd name="T1" fmla="*/ 1611 h 1653"/>
                <a:gd name="T2" fmla="*/ 2 w 1103"/>
                <a:gd name="T3" fmla="*/ 561 h 1653"/>
                <a:gd name="T4" fmla="*/ 14 w 1103"/>
                <a:gd name="T5" fmla="*/ 417 h 1653"/>
                <a:gd name="T6" fmla="*/ 44 w 1103"/>
                <a:gd name="T7" fmla="*/ 189 h 1653"/>
                <a:gd name="T8" fmla="*/ 128 w 1103"/>
                <a:gd name="T9" fmla="*/ 57 h 1653"/>
                <a:gd name="T10" fmla="*/ 266 w 1103"/>
                <a:gd name="T11" fmla="*/ 9 h 1653"/>
                <a:gd name="T12" fmla="*/ 536 w 1103"/>
                <a:gd name="T13" fmla="*/ 3 h 1653"/>
                <a:gd name="T14" fmla="*/ 824 w 1103"/>
                <a:gd name="T15" fmla="*/ 15 h 1653"/>
                <a:gd name="T16" fmla="*/ 968 w 1103"/>
                <a:gd name="T17" fmla="*/ 39 h 1653"/>
                <a:gd name="T18" fmla="*/ 1040 w 1103"/>
                <a:gd name="T19" fmla="*/ 123 h 1653"/>
                <a:gd name="T20" fmla="*/ 1094 w 1103"/>
                <a:gd name="T21" fmla="*/ 303 h 1653"/>
                <a:gd name="T22" fmla="*/ 1094 w 1103"/>
                <a:gd name="T23" fmla="*/ 543 h 1653"/>
                <a:gd name="T24" fmla="*/ 1088 w 1103"/>
                <a:gd name="T25" fmla="*/ 1449 h 1653"/>
                <a:gd name="T26" fmla="*/ 1094 w 1103"/>
                <a:gd name="T27" fmla="*/ 1653 h 1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03"/>
                <a:gd name="T43" fmla="*/ 0 h 1653"/>
                <a:gd name="T44" fmla="*/ 1103 w 1103"/>
                <a:gd name="T45" fmla="*/ 1653 h 1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03" h="1653">
                  <a:moveTo>
                    <a:pt x="2" y="1611"/>
                  </a:moveTo>
                  <a:cubicBezTo>
                    <a:pt x="1" y="1185"/>
                    <a:pt x="0" y="760"/>
                    <a:pt x="2" y="561"/>
                  </a:cubicBezTo>
                  <a:cubicBezTo>
                    <a:pt x="4" y="362"/>
                    <a:pt x="7" y="479"/>
                    <a:pt x="14" y="417"/>
                  </a:cubicBezTo>
                  <a:cubicBezTo>
                    <a:pt x="21" y="355"/>
                    <a:pt x="25" y="249"/>
                    <a:pt x="44" y="189"/>
                  </a:cubicBezTo>
                  <a:cubicBezTo>
                    <a:pt x="63" y="129"/>
                    <a:pt x="91" y="87"/>
                    <a:pt x="128" y="57"/>
                  </a:cubicBezTo>
                  <a:cubicBezTo>
                    <a:pt x="165" y="27"/>
                    <a:pt x="198" y="18"/>
                    <a:pt x="266" y="9"/>
                  </a:cubicBezTo>
                  <a:cubicBezTo>
                    <a:pt x="334" y="0"/>
                    <a:pt x="443" y="2"/>
                    <a:pt x="536" y="3"/>
                  </a:cubicBezTo>
                  <a:cubicBezTo>
                    <a:pt x="629" y="4"/>
                    <a:pt x="752" y="9"/>
                    <a:pt x="824" y="15"/>
                  </a:cubicBezTo>
                  <a:cubicBezTo>
                    <a:pt x="896" y="21"/>
                    <a:pt x="932" y="21"/>
                    <a:pt x="968" y="39"/>
                  </a:cubicBezTo>
                  <a:cubicBezTo>
                    <a:pt x="1004" y="57"/>
                    <a:pt x="1019" y="79"/>
                    <a:pt x="1040" y="123"/>
                  </a:cubicBezTo>
                  <a:cubicBezTo>
                    <a:pt x="1061" y="167"/>
                    <a:pt x="1085" y="233"/>
                    <a:pt x="1094" y="303"/>
                  </a:cubicBezTo>
                  <a:cubicBezTo>
                    <a:pt x="1103" y="373"/>
                    <a:pt x="1095" y="352"/>
                    <a:pt x="1094" y="543"/>
                  </a:cubicBezTo>
                  <a:cubicBezTo>
                    <a:pt x="1093" y="734"/>
                    <a:pt x="1088" y="1264"/>
                    <a:pt x="1088" y="1449"/>
                  </a:cubicBezTo>
                  <a:cubicBezTo>
                    <a:pt x="1088" y="1634"/>
                    <a:pt x="1093" y="1620"/>
                    <a:pt x="1094" y="1653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lg" len="lg"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69925" y="392113"/>
            <a:ext cx="7772400" cy="576262"/>
          </a:xfrm>
        </p:spPr>
        <p:txBody>
          <a:bodyPr/>
          <a:lstStyle/>
          <a:p>
            <a:pPr eaLnBrk="1" hangingPunct="1"/>
            <a:r>
              <a:rPr lang="nb-NO" sz="3200" b="1" smtClean="0">
                <a:solidFill>
                  <a:srgbClr val="FFFF99"/>
                </a:solidFill>
                <a:latin typeface="Arial Unicode MS" pitchFamily="34" charset="-128"/>
              </a:rPr>
              <a:t>Possibilities and limitations</a:t>
            </a:r>
            <a:endParaRPr lang="en-GB" sz="3200" b="1" smtClean="0">
              <a:solidFill>
                <a:srgbClr val="FFFF99"/>
              </a:solidFill>
              <a:latin typeface="Arial Unicode MS" pitchFamily="34" charset="-128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2263" y="1284288"/>
            <a:ext cx="8526462" cy="5334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Microorganisms or cell free enzymes as catalysts</a:t>
            </a:r>
          </a:p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Some species synthesize extracellular electron shuttling compounds (some </a:t>
            </a:r>
            <a:r>
              <a:rPr lang="nb-NO" sz="2400" i="1" smtClean="0">
                <a:solidFill>
                  <a:schemeClr val="bg1"/>
                </a:solidFill>
                <a:latin typeface="Arial Unicode MS" pitchFamily="34" charset="-128"/>
              </a:rPr>
              <a:t>Clostridium</a:t>
            </a: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, </a:t>
            </a:r>
            <a:r>
              <a:rPr lang="nb-NO" sz="2400" i="1" smtClean="0">
                <a:solidFill>
                  <a:schemeClr val="bg1"/>
                </a:solidFill>
                <a:latin typeface="Arial Unicode MS" pitchFamily="34" charset="-128"/>
              </a:rPr>
              <a:t>Shewanella</a:t>
            </a: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 and </a:t>
            </a:r>
            <a:r>
              <a:rPr lang="nb-NO" sz="2400" i="1" smtClean="0">
                <a:solidFill>
                  <a:schemeClr val="bg1"/>
                </a:solidFill>
                <a:latin typeface="Arial Unicode MS" pitchFamily="34" charset="-128"/>
              </a:rPr>
              <a:t>Geothrix sp.</a:t>
            </a: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)</a:t>
            </a:r>
          </a:p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Direct electric energy production from wastewater</a:t>
            </a:r>
          </a:p>
          <a:p>
            <a:pPr eaLnBrk="1" hangingPunct="1">
              <a:lnSpc>
                <a:spcPct val="90000"/>
              </a:lnSpc>
              <a:spcAft>
                <a:spcPct val="30000"/>
              </a:spcAft>
              <a:buFontTx/>
              <a:buNone/>
            </a:pPr>
            <a:endParaRPr lang="nb-NO" sz="2400" smtClean="0">
              <a:solidFill>
                <a:schemeClr val="bg1"/>
              </a:solidFill>
              <a:latin typeface="Arial Unicode MS" pitchFamily="34" charset="-128"/>
            </a:endParaRPr>
          </a:p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Most organisms do not carry out complete oxidation</a:t>
            </a:r>
          </a:p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Toxic intermediate formation inside biofilm</a:t>
            </a:r>
          </a:p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Need for external electron carriers, or mediators, that are a) toxic, b) degradable, a) may not be used in open environments</a:t>
            </a:r>
          </a:p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Consuming buffer</a:t>
            </a:r>
          </a:p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endParaRPr lang="nb-NO" sz="2400" smtClean="0">
              <a:solidFill>
                <a:schemeClr val="bg1"/>
              </a:solidFill>
              <a:latin typeface="Arial Unicode MS" pitchFamily="34" charset="-128"/>
            </a:endParaRPr>
          </a:p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endParaRPr lang="en-GB" sz="2400" smtClean="0">
              <a:solidFill>
                <a:schemeClr val="bg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81025"/>
            <a:ext cx="7772400" cy="793750"/>
          </a:xfrm>
        </p:spPr>
        <p:txBody>
          <a:bodyPr/>
          <a:lstStyle/>
          <a:p>
            <a:pPr eaLnBrk="1" hangingPunct="1"/>
            <a:r>
              <a:rPr lang="nb-NO" sz="3200" b="1" smtClean="0">
                <a:solidFill>
                  <a:srgbClr val="FFFF99"/>
                </a:solidFill>
                <a:latin typeface="Arial Unicode MS" pitchFamily="34" charset="-128"/>
              </a:rPr>
              <a:t>Direct electron transfer</a:t>
            </a:r>
            <a:endParaRPr lang="en-GB" sz="3200" b="1" i="1" smtClean="0">
              <a:solidFill>
                <a:srgbClr val="FFFF99"/>
              </a:solidFill>
              <a:latin typeface="Arial Unicode MS" pitchFamily="34" charset="-128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5125" y="1414463"/>
            <a:ext cx="8455025" cy="50006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r>
              <a:rPr lang="nb-NO" sz="2000" smtClean="0">
                <a:solidFill>
                  <a:schemeClr val="bg1"/>
                </a:solidFill>
                <a:latin typeface="Arial Unicode MS" pitchFamily="34" charset="-128"/>
              </a:rPr>
              <a:t>Electric energy may be harvested directly from marine sediments (however, 10 mW/m</a:t>
            </a:r>
            <a:r>
              <a:rPr lang="nb-NO" sz="2000" baseline="30000" smtClean="0">
                <a:solidFill>
                  <a:schemeClr val="bg1"/>
                </a:solidFill>
                <a:latin typeface="Arial Unicode MS" pitchFamily="34" charset="-128"/>
              </a:rPr>
              <a:t>2</a:t>
            </a:r>
            <a:r>
              <a:rPr lang="nb-NO" sz="2000" smtClean="0">
                <a:solidFill>
                  <a:schemeClr val="bg1"/>
                </a:solidFill>
                <a:latin typeface="Arial Unicode MS" pitchFamily="34" charset="-128"/>
              </a:rPr>
              <a:t>; electrode surface)</a:t>
            </a: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 </a:t>
            </a:r>
            <a:r>
              <a:rPr lang="nb-NO" sz="1400" smtClean="0">
                <a:solidFill>
                  <a:schemeClr val="bg1"/>
                </a:solidFill>
                <a:latin typeface="Arial Unicode MS" pitchFamily="34" charset="-128"/>
              </a:rPr>
              <a:t>(Reimers, C.E., Tender, L.M, Fertig, S. and Wang, W. (2001) Env. Sci. TEch., </a:t>
            </a:r>
            <a:r>
              <a:rPr lang="nb-NO" sz="1400" b="1" smtClean="0">
                <a:solidFill>
                  <a:schemeClr val="bg1"/>
                </a:solidFill>
                <a:latin typeface="Arial Unicode MS" pitchFamily="34" charset="-128"/>
              </a:rPr>
              <a:t>35</a:t>
            </a:r>
            <a:r>
              <a:rPr lang="nb-NO" sz="1400" smtClean="0">
                <a:solidFill>
                  <a:schemeClr val="bg1"/>
                </a:solidFill>
                <a:latin typeface="Arial Unicode MS" pitchFamily="34" charset="-128"/>
              </a:rPr>
              <a:t>, pp. 192-195</a:t>
            </a:r>
          </a:p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r>
              <a:rPr lang="nb-NO" sz="2000" i="1" smtClean="0">
                <a:solidFill>
                  <a:schemeClr val="bg1"/>
                </a:solidFill>
                <a:latin typeface="Arial Unicode MS" pitchFamily="34" charset="-128"/>
              </a:rPr>
              <a:t>Geobacteraceae</a:t>
            </a:r>
            <a:r>
              <a:rPr lang="nb-NO" sz="2000" smtClean="0">
                <a:solidFill>
                  <a:schemeClr val="bg1"/>
                </a:solidFill>
                <a:latin typeface="Arial Unicode MS" pitchFamily="34" charset="-128"/>
              </a:rPr>
              <a:t> were higly enriched at the anode</a:t>
            </a:r>
          </a:p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r>
              <a:rPr lang="nb-NO" sz="2000" i="1" smtClean="0">
                <a:solidFill>
                  <a:schemeClr val="bg1"/>
                </a:solidFill>
                <a:latin typeface="Arial Unicode MS" pitchFamily="34" charset="-128"/>
              </a:rPr>
              <a:t>Desulfuromonas acetoxidans</a:t>
            </a:r>
            <a:r>
              <a:rPr lang="nb-NO" sz="2000" smtClean="0">
                <a:solidFill>
                  <a:schemeClr val="bg1"/>
                </a:solidFill>
                <a:latin typeface="Arial Unicode MS" pitchFamily="34" charset="-128"/>
              </a:rPr>
              <a:t> (a </a:t>
            </a:r>
            <a:r>
              <a:rPr lang="nb-NO" sz="2000" i="1" smtClean="0">
                <a:solidFill>
                  <a:schemeClr val="bg1"/>
                </a:solidFill>
                <a:latin typeface="Arial Unicode MS" pitchFamily="34" charset="-128"/>
              </a:rPr>
              <a:t>Geobacteraceae</a:t>
            </a:r>
            <a:r>
              <a:rPr lang="nb-NO" sz="2000" smtClean="0">
                <a:solidFill>
                  <a:schemeClr val="bg1"/>
                </a:solidFill>
                <a:latin typeface="Arial Unicode MS" pitchFamily="34" charset="-128"/>
              </a:rPr>
              <a:t>) were found to deliver electrons directly to the anode </a:t>
            </a:r>
            <a:r>
              <a:rPr lang="nb-NO" sz="1400" smtClean="0">
                <a:solidFill>
                  <a:schemeClr val="bg1"/>
                </a:solidFill>
                <a:latin typeface="Arial Unicode MS" pitchFamily="34" charset="-128"/>
              </a:rPr>
              <a:t>(Bond, D.R:, Holmes, D.E., Tender, L.M. and Lovely, D.R. (2002), Science, </a:t>
            </a:r>
            <a:r>
              <a:rPr lang="nb-NO" sz="1400" b="1" smtClean="0">
                <a:solidFill>
                  <a:schemeClr val="bg1"/>
                </a:solidFill>
                <a:latin typeface="Arial Unicode MS" pitchFamily="34" charset="-128"/>
              </a:rPr>
              <a:t>295</a:t>
            </a:r>
            <a:r>
              <a:rPr lang="nb-NO" sz="1400" smtClean="0">
                <a:solidFill>
                  <a:schemeClr val="bg1"/>
                </a:solidFill>
                <a:latin typeface="Arial Unicode MS" pitchFamily="34" charset="-128"/>
              </a:rPr>
              <a:t>, pp. 483-485)</a:t>
            </a:r>
          </a:p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r>
              <a:rPr lang="nb-NO" sz="2000" smtClean="0">
                <a:solidFill>
                  <a:schemeClr val="bg1"/>
                </a:solidFill>
                <a:latin typeface="Arial Unicode MS" pitchFamily="34" charset="-128"/>
              </a:rPr>
              <a:t>The same autors also found that </a:t>
            </a:r>
            <a:r>
              <a:rPr lang="nb-NO" sz="2000" i="1" smtClean="0">
                <a:solidFill>
                  <a:schemeClr val="bg1"/>
                </a:solidFill>
                <a:latin typeface="Arial Unicode MS" pitchFamily="34" charset="-128"/>
              </a:rPr>
              <a:t>Geobacter metallireducens</a:t>
            </a:r>
            <a:r>
              <a:rPr lang="nb-NO" sz="2000" smtClean="0">
                <a:solidFill>
                  <a:schemeClr val="bg1"/>
                </a:solidFill>
                <a:latin typeface="Arial Unicode MS" pitchFamily="34" charset="-128"/>
              </a:rPr>
              <a:t> oxidised aromatic compounds (Benzoate and Toluene) in a three electrode system</a:t>
            </a:r>
          </a:p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r>
              <a:rPr lang="nb-NO" sz="2000" i="1" smtClean="0">
                <a:solidFill>
                  <a:schemeClr val="bg1"/>
                </a:solidFill>
                <a:latin typeface="Arial Unicode MS" pitchFamily="34" charset="-128"/>
              </a:rPr>
              <a:t>Geobacter sulfurreducens</a:t>
            </a:r>
            <a:r>
              <a:rPr lang="nb-NO" sz="2000" smtClean="0">
                <a:solidFill>
                  <a:schemeClr val="bg1"/>
                </a:solidFill>
                <a:latin typeface="Arial Unicode MS" pitchFamily="34" charset="-128"/>
              </a:rPr>
              <a:t> delivered electrons directly to the anode during acetate oxidation at 0.2 V (13 mW/m</a:t>
            </a:r>
            <a:r>
              <a:rPr lang="nb-NO" sz="2000" baseline="30000" smtClean="0">
                <a:solidFill>
                  <a:schemeClr val="bg1"/>
                </a:solidFill>
                <a:latin typeface="Arial Unicode MS" pitchFamily="34" charset="-128"/>
              </a:rPr>
              <a:t>2</a:t>
            </a:r>
            <a:r>
              <a:rPr lang="nb-NO" sz="2000" smtClean="0">
                <a:solidFill>
                  <a:schemeClr val="bg1"/>
                </a:solidFill>
                <a:latin typeface="Arial Unicode MS" pitchFamily="34" charset="-128"/>
              </a:rPr>
              <a:t>) </a:t>
            </a:r>
            <a:r>
              <a:rPr lang="nb-NO" sz="1600" smtClean="0">
                <a:solidFill>
                  <a:schemeClr val="bg1"/>
                </a:solidFill>
                <a:latin typeface="Arial Unicode MS" pitchFamily="34" charset="-128"/>
              </a:rPr>
              <a:t>(Bond, D.R. and Lovely, D.R. (2003) Appl. Env. Microbiol. 69, pp. 1648-1555)</a:t>
            </a:r>
          </a:p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r>
              <a:rPr lang="en-GB" sz="2000" i="1" smtClean="0">
                <a:solidFill>
                  <a:schemeClr val="bg1"/>
                </a:solidFill>
                <a:latin typeface="Arial Unicode MS" pitchFamily="34" charset="-128"/>
              </a:rPr>
              <a:t>Rhodoferax ferrireducens</a:t>
            </a:r>
            <a:r>
              <a:rPr lang="en-GB" sz="2000" smtClean="0">
                <a:solidFill>
                  <a:schemeClr val="bg1"/>
                </a:solidFill>
                <a:latin typeface="Arial Unicode MS" pitchFamily="34" charset="-128"/>
              </a:rPr>
              <a:t> </a:t>
            </a:r>
            <a:r>
              <a:rPr lang="nb-NO" sz="2000" smtClean="0">
                <a:solidFill>
                  <a:schemeClr val="bg1"/>
                </a:solidFill>
                <a:latin typeface="Arial Unicode MS" pitchFamily="34" charset="-128"/>
              </a:rPr>
              <a:t>is able to oxidise Glucose by direct electron transfer without mediators </a:t>
            </a:r>
            <a:r>
              <a:rPr lang="nb-NO" sz="1600" smtClean="0">
                <a:solidFill>
                  <a:schemeClr val="bg1"/>
                </a:solidFill>
                <a:latin typeface="Arial Unicode MS" pitchFamily="34" charset="-128"/>
              </a:rPr>
              <a:t>(</a:t>
            </a:r>
            <a:r>
              <a:rPr lang="en-GB" sz="1600" smtClean="0">
                <a:solidFill>
                  <a:schemeClr val="bg1"/>
                </a:solidFill>
                <a:latin typeface="Arial Unicode MS" pitchFamily="34" charset="-128"/>
              </a:rPr>
              <a:t>Chaudhuri</a:t>
            </a:r>
            <a:r>
              <a:rPr lang="nb-NO" sz="1600" smtClean="0">
                <a:solidFill>
                  <a:schemeClr val="bg1"/>
                </a:solidFill>
                <a:latin typeface="Arial Unicode MS" pitchFamily="34" charset="-128"/>
              </a:rPr>
              <a:t>,</a:t>
            </a:r>
            <a:r>
              <a:rPr lang="en-GB" sz="1600" smtClean="0">
                <a:solidFill>
                  <a:schemeClr val="bg1"/>
                </a:solidFill>
                <a:latin typeface="Arial Unicode MS" pitchFamily="34" charset="-128"/>
              </a:rPr>
              <a:t> S</a:t>
            </a:r>
            <a:r>
              <a:rPr lang="nb-NO" sz="1600" smtClean="0">
                <a:solidFill>
                  <a:schemeClr val="bg1"/>
                </a:solidFill>
                <a:latin typeface="Arial Unicode MS" pitchFamily="34" charset="-128"/>
              </a:rPr>
              <a:t>.</a:t>
            </a:r>
            <a:r>
              <a:rPr lang="en-GB" sz="1600" smtClean="0">
                <a:solidFill>
                  <a:schemeClr val="bg1"/>
                </a:solidFill>
                <a:latin typeface="Arial Unicode MS" pitchFamily="34" charset="-128"/>
              </a:rPr>
              <a:t>K</a:t>
            </a:r>
            <a:r>
              <a:rPr lang="nb-NO" sz="1600" smtClean="0">
                <a:solidFill>
                  <a:schemeClr val="bg1"/>
                </a:solidFill>
                <a:latin typeface="Arial Unicode MS" pitchFamily="34" charset="-128"/>
              </a:rPr>
              <a:t>. and </a:t>
            </a:r>
            <a:r>
              <a:rPr lang="en-GB" sz="1600" smtClean="0">
                <a:solidFill>
                  <a:schemeClr val="bg1"/>
                </a:solidFill>
                <a:latin typeface="Arial Unicode MS" pitchFamily="34" charset="-128"/>
              </a:rPr>
              <a:t> Lovley</a:t>
            </a:r>
            <a:r>
              <a:rPr lang="nb-NO" sz="1600" smtClean="0">
                <a:solidFill>
                  <a:schemeClr val="bg1"/>
                </a:solidFill>
                <a:latin typeface="Arial Unicode MS" pitchFamily="34" charset="-128"/>
              </a:rPr>
              <a:t>, D.R. (2003) Nature Biotech., 21, pp. 1229-1232)</a:t>
            </a:r>
            <a:endParaRPr lang="en-GB" sz="1600" smtClean="0">
              <a:solidFill>
                <a:schemeClr val="bg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90513"/>
            <a:ext cx="7772400" cy="793750"/>
          </a:xfrm>
        </p:spPr>
        <p:txBody>
          <a:bodyPr/>
          <a:lstStyle/>
          <a:p>
            <a:pPr eaLnBrk="1" hangingPunct="1"/>
            <a:r>
              <a:rPr lang="nb-NO" sz="3200" b="1" smtClean="0">
                <a:solidFill>
                  <a:srgbClr val="FFFF99"/>
                </a:solidFill>
                <a:latin typeface="Arial Unicode MS" pitchFamily="34" charset="-128"/>
              </a:rPr>
              <a:t>Bond and Lovely (2003)</a:t>
            </a:r>
            <a:endParaRPr lang="en-GB" sz="3200" b="1" smtClean="0">
              <a:solidFill>
                <a:srgbClr val="FFFF99"/>
              </a:solidFill>
              <a:latin typeface="Arial Unicode MS" pitchFamily="34" charset="-128"/>
            </a:endParaRPr>
          </a:p>
        </p:txBody>
      </p:sp>
      <p:sp>
        <p:nvSpPr>
          <p:cNvPr id="19549" name="Rectangle 93"/>
          <p:cNvSpPr>
            <a:spLocks noGrp="1" noChangeArrowheads="1"/>
          </p:cNvSpPr>
          <p:nvPr>
            <p:ph type="body" idx="1"/>
          </p:nvPr>
        </p:nvSpPr>
        <p:spPr>
          <a:xfrm>
            <a:off x="4892675" y="1241425"/>
            <a:ext cx="4071938" cy="5419725"/>
          </a:xfrm>
        </p:spPr>
        <p:txBody>
          <a:bodyPr/>
          <a:lstStyle/>
          <a:p>
            <a:pPr marL="374650" indent="-374650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2000" smtClean="0">
                <a:solidFill>
                  <a:schemeClr val="bg1"/>
                </a:solidFill>
              </a:rPr>
              <a:t>5 mM Acetate initially</a:t>
            </a:r>
          </a:p>
          <a:p>
            <a:pPr marL="374650" indent="-374650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2000" smtClean="0">
                <a:solidFill>
                  <a:schemeClr val="bg1"/>
                </a:solidFill>
              </a:rPr>
              <a:t>Monolayer biofilm</a:t>
            </a:r>
          </a:p>
          <a:p>
            <a:pPr marL="374650" indent="-374650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2000" smtClean="0">
                <a:solidFill>
                  <a:schemeClr val="bg1"/>
                </a:solidFill>
              </a:rPr>
              <a:t>No mediators</a:t>
            </a:r>
          </a:p>
          <a:p>
            <a:pPr marL="374650" indent="-374650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2000" smtClean="0">
                <a:solidFill>
                  <a:schemeClr val="bg1"/>
                </a:solidFill>
              </a:rPr>
              <a:t>No suspended culture</a:t>
            </a:r>
          </a:p>
          <a:p>
            <a:pPr marL="374650" indent="-374650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2000" smtClean="0">
                <a:solidFill>
                  <a:schemeClr val="bg1"/>
                </a:solidFill>
              </a:rPr>
              <a:t>Growth control by nutrients</a:t>
            </a:r>
          </a:p>
          <a:p>
            <a:pPr marL="374650" indent="-374650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2000" smtClean="0">
                <a:solidFill>
                  <a:schemeClr val="bg1"/>
                </a:solidFill>
              </a:rPr>
              <a:t>97% electron recovery during non-growth</a:t>
            </a:r>
          </a:p>
          <a:p>
            <a:pPr marL="374650" indent="-374650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2000" smtClean="0">
                <a:solidFill>
                  <a:schemeClr val="bg1"/>
                </a:solidFill>
              </a:rPr>
              <a:t>Potentiostat (0.2 V) power output concentration dependant (2 </a:t>
            </a:r>
            <a:r>
              <a:rPr lang="nb-NO" sz="2000" smtClean="0">
                <a:solidFill>
                  <a:schemeClr val="bg1"/>
                </a:solidFill>
                <a:sym typeface="Wingdings" pitchFamily="2" charset="2"/>
              </a:rPr>
              <a:t> 10 mM gave 0.03  0.23 W/m</a:t>
            </a:r>
            <a:r>
              <a:rPr lang="nb-NO" sz="2000" baseline="30000" smtClean="0">
                <a:solidFill>
                  <a:schemeClr val="bg1"/>
                </a:solidFill>
                <a:sym typeface="Wingdings" pitchFamily="2" charset="2"/>
              </a:rPr>
              <a:t>2</a:t>
            </a:r>
            <a:r>
              <a:rPr lang="nb-NO" sz="2000" smtClean="0">
                <a:solidFill>
                  <a:schemeClr val="bg1"/>
                </a:solidFill>
                <a:sym typeface="Wingdings" pitchFamily="2" charset="2"/>
              </a:rPr>
              <a:t>)</a:t>
            </a:r>
          </a:p>
          <a:p>
            <a:pPr marL="374650" indent="-374650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2000" smtClean="0">
                <a:solidFill>
                  <a:schemeClr val="bg1"/>
                </a:solidFill>
                <a:sym typeface="Wingdings" pitchFamily="2" charset="2"/>
              </a:rPr>
              <a:t>Stable for more than 4 weeks</a:t>
            </a:r>
          </a:p>
          <a:p>
            <a:pPr marL="374650" indent="-374650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2000" smtClean="0">
                <a:solidFill>
                  <a:schemeClr val="bg1"/>
                </a:solidFill>
                <a:sym typeface="Wingdings" pitchFamily="2" charset="2"/>
              </a:rPr>
              <a:t>Large internal (electrolyte) potential drop (</a:t>
            </a:r>
            <a:r>
              <a:rPr lang="nb-NO" sz="2000" smtClean="0">
                <a:solidFill>
                  <a:schemeClr val="bg1"/>
                </a:solidFill>
                <a:sym typeface="Symbol" pitchFamily="18" charset="2"/>
              </a:rPr>
              <a:t>E = 0.99 V)</a:t>
            </a:r>
            <a:endParaRPr lang="nb-NO" sz="2000" smtClean="0">
              <a:solidFill>
                <a:schemeClr val="bg1"/>
              </a:solidFill>
              <a:sym typeface="Wingdings" pitchFamily="2" charset="2"/>
            </a:endParaRPr>
          </a:p>
          <a:p>
            <a:pPr marL="374650" indent="-374650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2000" smtClean="0">
                <a:solidFill>
                  <a:schemeClr val="bg1"/>
                </a:solidFill>
              </a:rPr>
              <a:t>Similar results obtained for H</a:t>
            </a:r>
            <a:r>
              <a:rPr lang="nb-NO" sz="2000" baseline="-25000" smtClean="0">
                <a:solidFill>
                  <a:schemeClr val="bg1"/>
                </a:solidFill>
              </a:rPr>
              <a:t>2</a:t>
            </a:r>
            <a:endParaRPr lang="en-GB" sz="2000" baseline="-25000" smtClean="0">
              <a:solidFill>
                <a:schemeClr val="bg1"/>
              </a:solidFill>
            </a:endParaRPr>
          </a:p>
          <a:p>
            <a:pPr marL="374650" indent="-374650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2000" smtClean="0">
                <a:solidFill>
                  <a:schemeClr val="bg1"/>
                </a:solidFill>
              </a:rPr>
              <a:t>e</a:t>
            </a:r>
            <a:r>
              <a:rPr lang="nb-NO" sz="2000" baseline="30000" smtClean="0">
                <a:solidFill>
                  <a:schemeClr val="bg1"/>
                </a:solidFill>
              </a:rPr>
              <a:t>-</a:t>
            </a:r>
            <a:r>
              <a:rPr lang="nb-NO" sz="2000" smtClean="0">
                <a:solidFill>
                  <a:schemeClr val="bg1"/>
                </a:solidFill>
              </a:rPr>
              <a:t> transfer mechanism unknown</a:t>
            </a:r>
          </a:p>
        </p:txBody>
      </p:sp>
      <p:pic>
        <p:nvPicPr>
          <p:cNvPr id="19539" name="Picture 83" descr="C:\Documents and Settings\Administrator\Mine Dokumenter\Bond and Lovely biofil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3" y="1198563"/>
            <a:ext cx="3024187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41" name="Picture 85" descr="C:\Documents and Settings\Administrator\Mine Dokumenter\Bond and Lovely growt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6275" y="3648075"/>
            <a:ext cx="3190875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50" name="Picture 9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8575" y="1190625"/>
            <a:ext cx="5237163" cy="4629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49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9738" y="514350"/>
            <a:ext cx="8455025" cy="722313"/>
          </a:xfrm>
        </p:spPr>
        <p:txBody>
          <a:bodyPr/>
          <a:lstStyle/>
          <a:p>
            <a:pPr eaLnBrk="1" hangingPunct="1"/>
            <a:r>
              <a:rPr lang="nb-NO" sz="3200" b="1" smtClean="0">
                <a:solidFill>
                  <a:srgbClr val="FFFF99"/>
                </a:solidFill>
                <a:latin typeface="Arial Unicode MS" pitchFamily="34" charset="-128"/>
              </a:rPr>
              <a:t>Application: Oxidation of reduced compounds</a:t>
            </a:r>
            <a:endParaRPr lang="en-GB" sz="3200" b="1" smtClean="0">
              <a:solidFill>
                <a:srgbClr val="FFFF99"/>
              </a:solidFill>
              <a:latin typeface="Arial Unicode MS" pitchFamily="34" charset="-128"/>
            </a:endParaRP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98450" y="1622425"/>
            <a:ext cx="8404225" cy="5060950"/>
          </a:xfrm>
        </p:spPr>
        <p:txBody>
          <a:bodyPr/>
          <a:lstStyle/>
          <a:p>
            <a:pPr algn="l" eaLnBrk="1" hangingPunct="1"/>
            <a:r>
              <a:rPr lang="nb-NO" sz="2800" smtClean="0">
                <a:solidFill>
                  <a:schemeClr val="bg1"/>
                </a:solidFill>
                <a:latin typeface="Arial Unicode MS" pitchFamily="34" charset="-128"/>
              </a:rPr>
              <a:t>Combinations of electrodes and biologically catalysed redox reactions may be used to produce electric energy from liquids containing reduced organic compounds.</a:t>
            </a:r>
            <a:br>
              <a:rPr lang="nb-NO" sz="2800" smtClean="0">
                <a:solidFill>
                  <a:schemeClr val="bg1"/>
                </a:solidFill>
                <a:latin typeface="Arial Unicode MS" pitchFamily="34" charset="-128"/>
              </a:rPr>
            </a:br>
            <a:endParaRPr lang="nb-NO" sz="2800" smtClean="0">
              <a:solidFill>
                <a:schemeClr val="bg1"/>
              </a:solidFill>
              <a:latin typeface="Arial Unicode MS" pitchFamily="34" charset="-128"/>
            </a:endParaRPr>
          </a:p>
          <a:p>
            <a:pPr algn="l" eaLnBrk="1" hangingPunct="1"/>
            <a:r>
              <a:rPr lang="nb-NO" sz="2800" smtClean="0">
                <a:solidFill>
                  <a:schemeClr val="bg1"/>
                </a:solidFill>
                <a:latin typeface="Arial Unicode MS" pitchFamily="34" charset="-128"/>
              </a:rPr>
              <a:t>Wastewater (on the average: C</a:t>
            </a:r>
            <a:r>
              <a:rPr lang="nb-NO" sz="2800" baseline="-25000" smtClean="0">
                <a:solidFill>
                  <a:schemeClr val="bg1"/>
                </a:solidFill>
                <a:latin typeface="Arial Unicode MS" pitchFamily="34" charset="-128"/>
              </a:rPr>
              <a:t>18</a:t>
            </a:r>
            <a:r>
              <a:rPr lang="nb-NO" sz="2800" smtClean="0">
                <a:solidFill>
                  <a:schemeClr val="bg1"/>
                </a:solidFill>
                <a:latin typeface="Arial Unicode MS" pitchFamily="34" charset="-128"/>
              </a:rPr>
              <a:t>H</a:t>
            </a:r>
            <a:r>
              <a:rPr lang="nb-NO" sz="2800" baseline="-25000" smtClean="0">
                <a:solidFill>
                  <a:schemeClr val="bg1"/>
                </a:solidFill>
                <a:latin typeface="Arial Unicode MS" pitchFamily="34" charset="-128"/>
              </a:rPr>
              <a:t>19</a:t>
            </a:r>
            <a:r>
              <a:rPr lang="nb-NO" sz="2800" smtClean="0">
                <a:solidFill>
                  <a:schemeClr val="bg1"/>
                </a:solidFill>
                <a:latin typeface="Arial Unicode MS" pitchFamily="34" charset="-128"/>
              </a:rPr>
              <a:t>O</a:t>
            </a:r>
            <a:r>
              <a:rPr lang="nb-NO" sz="2800" baseline="-25000" smtClean="0">
                <a:solidFill>
                  <a:schemeClr val="bg1"/>
                </a:solidFill>
                <a:latin typeface="Arial Unicode MS" pitchFamily="34" charset="-128"/>
              </a:rPr>
              <a:t>9</a:t>
            </a:r>
            <a:r>
              <a:rPr lang="nb-NO" sz="2800" smtClean="0">
                <a:solidFill>
                  <a:schemeClr val="bg1"/>
                </a:solidFill>
                <a:latin typeface="Arial Unicode MS" pitchFamily="34" charset="-128"/>
              </a:rPr>
              <a:t>N) contain abundant reduced compounds we normally spend a lot of energy on in order to oxidise ...</a:t>
            </a:r>
            <a:endParaRPr lang="en-GB" sz="2800" smtClean="0">
              <a:solidFill>
                <a:schemeClr val="bg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00075" y="593725"/>
            <a:ext cx="7772400" cy="736600"/>
          </a:xfrm>
        </p:spPr>
        <p:txBody>
          <a:bodyPr/>
          <a:lstStyle/>
          <a:p>
            <a:pPr eaLnBrk="1" hangingPunct="1"/>
            <a:r>
              <a:rPr lang="nb-NO" sz="3200" b="1" smtClean="0">
                <a:solidFill>
                  <a:srgbClr val="FFFF99"/>
                </a:solidFill>
                <a:latin typeface="Arial Unicode MS" pitchFamily="34" charset="-128"/>
              </a:rPr>
              <a:t>The Bio-Electrolytic cell</a:t>
            </a:r>
            <a:endParaRPr lang="en-GB" sz="3200" b="1" smtClean="0">
              <a:solidFill>
                <a:srgbClr val="FFFF99"/>
              </a:solidFill>
              <a:latin typeface="Arial Unicode MS" pitchFamily="34" charset="-128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Aft>
                <a:spcPct val="30000"/>
              </a:spcAft>
            </a:pP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The electron flow may be reversed by applying a higher potential than E between the electrodes.</a:t>
            </a:r>
          </a:p>
          <a:p>
            <a:pPr eaLnBrk="1" hangingPunct="1">
              <a:spcAft>
                <a:spcPct val="30000"/>
              </a:spcAft>
            </a:pP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This technique has seen many applications in industrial wastewater treatment were strong oxidants (Cl</a:t>
            </a:r>
            <a:r>
              <a:rPr lang="nb-NO" sz="2400" baseline="-25000" smtClean="0">
                <a:solidFill>
                  <a:schemeClr val="bg1"/>
                </a:solidFill>
                <a:latin typeface="Arial Unicode MS" pitchFamily="34" charset="-128"/>
              </a:rPr>
              <a:t>2</a:t>
            </a: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, ClO</a:t>
            </a:r>
            <a:r>
              <a:rPr lang="nb-NO" sz="2400" baseline="-25000" smtClean="0">
                <a:solidFill>
                  <a:schemeClr val="bg1"/>
                </a:solidFill>
                <a:latin typeface="Arial Unicode MS" pitchFamily="34" charset="-128"/>
              </a:rPr>
              <a:t>2</a:t>
            </a: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, HOCl, O</a:t>
            </a:r>
            <a:r>
              <a:rPr lang="nb-NO" sz="2400" baseline="-25000" smtClean="0">
                <a:solidFill>
                  <a:schemeClr val="bg1"/>
                </a:solidFill>
                <a:latin typeface="Arial Unicode MS" pitchFamily="34" charset="-128"/>
              </a:rPr>
              <a:t>3</a:t>
            </a: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, H</a:t>
            </a:r>
            <a:r>
              <a:rPr lang="nb-NO" sz="2400" baseline="-25000" smtClean="0">
                <a:solidFill>
                  <a:schemeClr val="bg1"/>
                </a:solidFill>
                <a:latin typeface="Arial Unicode MS" pitchFamily="34" charset="-128"/>
              </a:rPr>
              <a:t>2</a:t>
            </a: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O</a:t>
            </a:r>
            <a:r>
              <a:rPr lang="nb-NO" sz="2400" baseline="-25000" smtClean="0">
                <a:solidFill>
                  <a:schemeClr val="bg1"/>
                </a:solidFill>
                <a:latin typeface="Arial Unicode MS" pitchFamily="34" charset="-128"/>
              </a:rPr>
              <a:t>2</a:t>
            </a: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, and OH</a:t>
            </a:r>
            <a:r>
              <a:rPr lang="nb-NO" sz="2400" baseline="30000" smtClean="0">
                <a:solidFill>
                  <a:schemeClr val="bg1"/>
                </a:solidFill>
                <a:latin typeface="Arial Unicode MS" pitchFamily="34" charset="-128"/>
              </a:rPr>
              <a:t>*</a:t>
            </a: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 ) are generated at the anode. However, non-toxic molecular O</a:t>
            </a:r>
            <a:r>
              <a:rPr lang="nb-NO" sz="2400" baseline="-25000" smtClean="0">
                <a:solidFill>
                  <a:schemeClr val="bg1"/>
                </a:solidFill>
                <a:latin typeface="Arial Unicode MS" pitchFamily="34" charset="-128"/>
              </a:rPr>
              <a:t>2</a:t>
            </a: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 may also be generated by low potentials. </a:t>
            </a:r>
          </a:p>
          <a:p>
            <a:pPr eaLnBrk="1" hangingPunct="1">
              <a:spcAft>
                <a:spcPct val="30000"/>
              </a:spcAft>
            </a:pP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At the cathode electron acceptors are reduced, and these may be used to promote microbial growth. </a:t>
            </a:r>
            <a:endParaRPr lang="en-GB" sz="2400" smtClean="0">
              <a:solidFill>
                <a:schemeClr val="bg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3"/>
          <p:cNvGrpSpPr>
            <a:grpSpLocks/>
          </p:cNvGrpSpPr>
          <p:nvPr/>
        </p:nvGrpSpPr>
        <p:grpSpPr bwMode="auto">
          <a:xfrm>
            <a:off x="203200" y="1857375"/>
            <a:ext cx="8631238" cy="4687888"/>
            <a:chOff x="128" y="1170"/>
            <a:chExt cx="5437" cy="2953"/>
          </a:xfrm>
        </p:grpSpPr>
        <p:pic>
          <p:nvPicPr>
            <p:cNvPr id="19579" name="Picture 21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73" y="1173"/>
              <a:ext cx="2892" cy="294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19580" name="Rectangle 220"/>
            <p:cNvSpPr>
              <a:spLocks noChangeArrowheads="1"/>
            </p:cNvSpPr>
            <p:nvPr/>
          </p:nvSpPr>
          <p:spPr bwMode="auto">
            <a:xfrm>
              <a:off x="128" y="1170"/>
              <a:ext cx="2542" cy="295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81" name="Line 222"/>
            <p:cNvSpPr>
              <a:spLocks noChangeShapeType="1"/>
            </p:cNvSpPr>
            <p:nvPr/>
          </p:nvSpPr>
          <p:spPr bwMode="auto">
            <a:xfrm flipH="1">
              <a:off x="2963" y="3941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</p:grp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715963" y="625475"/>
            <a:ext cx="7772400" cy="750888"/>
          </a:xfrm>
        </p:spPr>
        <p:txBody>
          <a:bodyPr/>
          <a:lstStyle/>
          <a:p>
            <a:pPr eaLnBrk="1" hangingPunct="1"/>
            <a:r>
              <a:rPr lang="nb-NO" sz="3200" b="1" smtClean="0">
                <a:solidFill>
                  <a:srgbClr val="FFFF99"/>
                </a:solidFill>
                <a:latin typeface="Arial Unicode MS" pitchFamily="34" charset="-128"/>
              </a:rPr>
              <a:t>Bio-Electrochemical Reactors</a:t>
            </a:r>
            <a:endParaRPr lang="en-GB" sz="3200" b="1" smtClean="0">
              <a:solidFill>
                <a:srgbClr val="FFFF99"/>
              </a:solidFill>
              <a:latin typeface="Arial Unicode MS" pitchFamily="34" charset="-128"/>
            </a:endParaRPr>
          </a:p>
        </p:txBody>
      </p:sp>
      <p:grpSp>
        <p:nvGrpSpPr>
          <p:cNvPr id="3" name="Group 217"/>
          <p:cNvGrpSpPr>
            <a:grpSpLocks/>
          </p:cNvGrpSpPr>
          <p:nvPr/>
        </p:nvGrpSpPr>
        <p:grpSpPr bwMode="auto">
          <a:xfrm>
            <a:off x="3095625" y="2197100"/>
            <a:ext cx="2657475" cy="3738563"/>
            <a:chOff x="1950" y="1384"/>
            <a:chExt cx="1674" cy="2355"/>
          </a:xfrm>
        </p:grpSpPr>
        <p:sp>
          <p:nvSpPr>
            <p:cNvPr id="19496" name="Oval 82"/>
            <p:cNvSpPr>
              <a:spLocks noChangeArrowheads="1"/>
            </p:cNvSpPr>
            <p:nvPr/>
          </p:nvSpPr>
          <p:spPr bwMode="auto">
            <a:xfrm>
              <a:off x="3564" y="2882"/>
              <a:ext cx="60" cy="18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497" name="Oval 84"/>
            <p:cNvSpPr>
              <a:spLocks noChangeArrowheads="1"/>
            </p:cNvSpPr>
            <p:nvPr/>
          </p:nvSpPr>
          <p:spPr bwMode="auto">
            <a:xfrm>
              <a:off x="1950" y="1394"/>
              <a:ext cx="1008" cy="225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498" name="Line 85"/>
            <p:cNvSpPr>
              <a:spLocks noChangeShapeType="1"/>
            </p:cNvSpPr>
            <p:nvPr/>
          </p:nvSpPr>
          <p:spPr bwMode="auto">
            <a:xfrm flipH="1" flipV="1">
              <a:off x="2724" y="1574"/>
              <a:ext cx="876" cy="13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499" name="Line 86"/>
            <p:cNvSpPr>
              <a:spLocks noChangeShapeType="1"/>
            </p:cNvSpPr>
            <p:nvPr/>
          </p:nvSpPr>
          <p:spPr bwMode="auto">
            <a:xfrm flipH="1">
              <a:off x="2556" y="3062"/>
              <a:ext cx="1044" cy="5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00" name="Arc 87"/>
            <p:cNvSpPr>
              <a:spLocks/>
            </p:cNvSpPr>
            <p:nvPr/>
          </p:nvSpPr>
          <p:spPr bwMode="auto">
            <a:xfrm>
              <a:off x="2574" y="1569"/>
              <a:ext cx="378" cy="1920"/>
            </a:xfrm>
            <a:custGeom>
              <a:avLst/>
              <a:gdLst>
                <a:gd name="T0" fmla="*/ 138 w 21600"/>
                <a:gd name="T1" fmla="*/ 0 h 40018"/>
                <a:gd name="T2" fmla="*/ 146 w 21600"/>
                <a:gd name="T3" fmla="*/ 1920 h 40018"/>
                <a:gd name="T4" fmla="*/ 0 w 21600"/>
                <a:gd name="T5" fmla="*/ 965 h 40018"/>
                <a:gd name="T6" fmla="*/ 0 60000 65536"/>
                <a:gd name="T7" fmla="*/ 0 60000 65536"/>
                <a:gd name="T8" fmla="*/ 0 60000 65536"/>
                <a:gd name="T9" fmla="*/ 0 w 21600"/>
                <a:gd name="T10" fmla="*/ 0 h 40018"/>
                <a:gd name="T11" fmla="*/ 21600 w 21600"/>
                <a:gd name="T12" fmla="*/ 40018 h 400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0018" fill="none" extrusionOk="0">
                  <a:moveTo>
                    <a:pt x="7901" y="0"/>
                  </a:moveTo>
                  <a:cubicBezTo>
                    <a:pt x="16165" y="3248"/>
                    <a:pt x="21600" y="11223"/>
                    <a:pt x="21600" y="20103"/>
                  </a:cubicBezTo>
                  <a:cubicBezTo>
                    <a:pt x="21600" y="28800"/>
                    <a:pt x="16383" y="36649"/>
                    <a:pt x="8363" y="40017"/>
                  </a:cubicBezTo>
                </a:path>
                <a:path w="21600" h="40018" stroke="0" extrusionOk="0">
                  <a:moveTo>
                    <a:pt x="7901" y="0"/>
                  </a:moveTo>
                  <a:cubicBezTo>
                    <a:pt x="16165" y="3248"/>
                    <a:pt x="21600" y="11223"/>
                    <a:pt x="21600" y="20103"/>
                  </a:cubicBezTo>
                  <a:cubicBezTo>
                    <a:pt x="21600" y="28800"/>
                    <a:pt x="16383" y="36649"/>
                    <a:pt x="8363" y="40017"/>
                  </a:cubicBezTo>
                  <a:lnTo>
                    <a:pt x="0" y="2010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01" name="Line 88"/>
            <p:cNvSpPr>
              <a:spLocks noChangeShapeType="1"/>
            </p:cNvSpPr>
            <p:nvPr/>
          </p:nvSpPr>
          <p:spPr bwMode="auto">
            <a:xfrm>
              <a:off x="2712" y="1562"/>
              <a:ext cx="0" cy="19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02" name="Rectangle 89"/>
            <p:cNvSpPr>
              <a:spLocks noChangeArrowheads="1"/>
            </p:cNvSpPr>
            <p:nvPr/>
          </p:nvSpPr>
          <p:spPr bwMode="auto">
            <a:xfrm>
              <a:off x="2508" y="1568"/>
              <a:ext cx="210" cy="192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03" name="Freeform 90"/>
            <p:cNvSpPr>
              <a:spLocks/>
            </p:cNvSpPr>
            <p:nvPr/>
          </p:nvSpPr>
          <p:spPr bwMode="auto">
            <a:xfrm>
              <a:off x="2381" y="1384"/>
              <a:ext cx="351" cy="2266"/>
            </a:xfrm>
            <a:custGeom>
              <a:avLst/>
              <a:gdLst>
                <a:gd name="T0" fmla="*/ 67 w 351"/>
                <a:gd name="T1" fmla="*/ 4 h 2266"/>
                <a:gd name="T2" fmla="*/ 247 w 351"/>
                <a:gd name="T3" fmla="*/ 76 h 2266"/>
                <a:gd name="T4" fmla="*/ 271 w 351"/>
                <a:gd name="T5" fmla="*/ 106 h 2266"/>
                <a:gd name="T6" fmla="*/ 307 w 351"/>
                <a:gd name="T7" fmla="*/ 160 h 2266"/>
                <a:gd name="T8" fmla="*/ 343 w 351"/>
                <a:gd name="T9" fmla="*/ 196 h 2266"/>
                <a:gd name="T10" fmla="*/ 343 w 351"/>
                <a:gd name="T11" fmla="*/ 2098 h 2266"/>
                <a:gd name="T12" fmla="*/ 319 w 351"/>
                <a:gd name="T13" fmla="*/ 2122 h 2266"/>
                <a:gd name="T14" fmla="*/ 295 w 351"/>
                <a:gd name="T15" fmla="*/ 2158 h 2266"/>
                <a:gd name="T16" fmla="*/ 241 w 351"/>
                <a:gd name="T17" fmla="*/ 2188 h 2266"/>
                <a:gd name="T18" fmla="*/ 157 w 351"/>
                <a:gd name="T19" fmla="*/ 2242 h 2266"/>
                <a:gd name="T20" fmla="*/ 121 w 351"/>
                <a:gd name="T21" fmla="*/ 2260 h 2266"/>
                <a:gd name="T22" fmla="*/ 103 w 351"/>
                <a:gd name="T23" fmla="*/ 2266 h 2266"/>
                <a:gd name="T24" fmla="*/ 85 w 351"/>
                <a:gd name="T25" fmla="*/ 2188 h 2266"/>
                <a:gd name="T26" fmla="*/ 85 w 351"/>
                <a:gd name="T27" fmla="*/ 2062 h 2266"/>
                <a:gd name="T28" fmla="*/ 85 w 351"/>
                <a:gd name="T29" fmla="*/ 2008 h 2266"/>
                <a:gd name="T30" fmla="*/ 97 w 351"/>
                <a:gd name="T31" fmla="*/ 1936 h 2266"/>
                <a:gd name="T32" fmla="*/ 91 w 351"/>
                <a:gd name="T33" fmla="*/ 1918 h 2266"/>
                <a:gd name="T34" fmla="*/ 97 w 351"/>
                <a:gd name="T35" fmla="*/ 1900 h 2266"/>
                <a:gd name="T36" fmla="*/ 55 w 351"/>
                <a:gd name="T37" fmla="*/ 1846 h 2266"/>
                <a:gd name="T38" fmla="*/ 43 w 351"/>
                <a:gd name="T39" fmla="*/ 1810 h 2266"/>
                <a:gd name="T40" fmla="*/ 37 w 351"/>
                <a:gd name="T41" fmla="*/ 1792 h 2266"/>
                <a:gd name="T42" fmla="*/ 61 w 351"/>
                <a:gd name="T43" fmla="*/ 1720 h 2266"/>
                <a:gd name="T44" fmla="*/ 13 w 351"/>
                <a:gd name="T45" fmla="*/ 1588 h 2266"/>
                <a:gd name="T46" fmla="*/ 43 w 351"/>
                <a:gd name="T47" fmla="*/ 1456 h 2266"/>
                <a:gd name="T48" fmla="*/ 13 w 351"/>
                <a:gd name="T49" fmla="*/ 1420 h 2266"/>
                <a:gd name="T50" fmla="*/ 31 w 351"/>
                <a:gd name="T51" fmla="*/ 1390 h 2266"/>
                <a:gd name="T52" fmla="*/ 49 w 351"/>
                <a:gd name="T53" fmla="*/ 1384 h 2266"/>
                <a:gd name="T54" fmla="*/ 19 w 351"/>
                <a:gd name="T55" fmla="*/ 1324 h 2266"/>
                <a:gd name="T56" fmla="*/ 31 w 351"/>
                <a:gd name="T57" fmla="*/ 1276 h 2266"/>
                <a:gd name="T58" fmla="*/ 37 w 351"/>
                <a:gd name="T59" fmla="*/ 1252 h 2266"/>
                <a:gd name="T60" fmla="*/ 31 w 351"/>
                <a:gd name="T61" fmla="*/ 1216 h 2266"/>
                <a:gd name="T62" fmla="*/ 13 w 351"/>
                <a:gd name="T63" fmla="*/ 1210 h 2266"/>
                <a:gd name="T64" fmla="*/ 7 w 351"/>
                <a:gd name="T65" fmla="*/ 1192 h 2266"/>
                <a:gd name="T66" fmla="*/ 31 w 351"/>
                <a:gd name="T67" fmla="*/ 1162 h 2266"/>
                <a:gd name="T68" fmla="*/ 55 w 351"/>
                <a:gd name="T69" fmla="*/ 1138 h 2266"/>
                <a:gd name="T70" fmla="*/ 31 w 351"/>
                <a:gd name="T71" fmla="*/ 1030 h 2266"/>
                <a:gd name="T72" fmla="*/ 19 w 351"/>
                <a:gd name="T73" fmla="*/ 1012 h 2266"/>
                <a:gd name="T74" fmla="*/ 55 w 351"/>
                <a:gd name="T75" fmla="*/ 904 h 2266"/>
                <a:gd name="T76" fmla="*/ 55 w 351"/>
                <a:gd name="T77" fmla="*/ 856 h 2266"/>
                <a:gd name="T78" fmla="*/ 67 w 351"/>
                <a:gd name="T79" fmla="*/ 820 h 2266"/>
                <a:gd name="T80" fmla="*/ 61 w 351"/>
                <a:gd name="T81" fmla="*/ 766 h 2266"/>
                <a:gd name="T82" fmla="*/ 73 w 351"/>
                <a:gd name="T83" fmla="*/ 706 h 2266"/>
                <a:gd name="T84" fmla="*/ 49 w 351"/>
                <a:gd name="T85" fmla="*/ 634 h 2266"/>
                <a:gd name="T86" fmla="*/ 13 w 351"/>
                <a:gd name="T87" fmla="*/ 598 h 2266"/>
                <a:gd name="T88" fmla="*/ 19 w 351"/>
                <a:gd name="T89" fmla="*/ 550 h 2266"/>
                <a:gd name="T90" fmla="*/ 55 w 351"/>
                <a:gd name="T91" fmla="*/ 430 h 2266"/>
                <a:gd name="T92" fmla="*/ 43 w 351"/>
                <a:gd name="T93" fmla="*/ 346 h 2266"/>
                <a:gd name="T94" fmla="*/ 31 w 351"/>
                <a:gd name="T95" fmla="*/ 232 h 2266"/>
                <a:gd name="T96" fmla="*/ 37 w 351"/>
                <a:gd name="T97" fmla="*/ 178 h 2266"/>
                <a:gd name="T98" fmla="*/ 43 w 351"/>
                <a:gd name="T99" fmla="*/ 100 h 2266"/>
                <a:gd name="T100" fmla="*/ 61 w 351"/>
                <a:gd name="T101" fmla="*/ 88 h 2266"/>
                <a:gd name="T102" fmla="*/ 67 w 351"/>
                <a:gd name="T103" fmla="*/ 40 h 2266"/>
                <a:gd name="T104" fmla="*/ 67 w 351"/>
                <a:gd name="T105" fmla="*/ 4 h 226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51"/>
                <a:gd name="T160" fmla="*/ 0 h 2266"/>
                <a:gd name="T161" fmla="*/ 351 w 351"/>
                <a:gd name="T162" fmla="*/ 2266 h 226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51" h="2266">
                  <a:moveTo>
                    <a:pt x="67" y="4"/>
                  </a:moveTo>
                  <a:cubicBezTo>
                    <a:pt x="130" y="17"/>
                    <a:pt x="194" y="40"/>
                    <a:pt x="247" y="76"/>
                  </a:cubicBezTo>
                  <a:cubicBezTo>
                    <a:pt x="261" y="117"/>
                    <a:pt x="242" y="73"/>
                    <a:pt x="271" y="106"/>
                  </a:cubicBezTo>
                  <a:cubicBezTo>
                    <a:pt x="285" y="122"/>
                    <a:pt x="289" y="148"/>
                    <a:pt x="307" y="160"/>
                  </a:cubicBezTo>
                  <a:cubicBezTo>
                    <a:pt x="319" y="168"/>
                    <a:pt x="343" y="179"/>
                    <a:pt x="343" y="196"/>
                  </a:cubicBezTo>
                  <a:lnTo>
                    <a:pt x="343" y="2098"/>
                  </a:lnTo>
                  <a:cubicBezTo>
                    <a:pt x="327" y="2146"/>
                    <a:pt x="351" y="2090"/>
                    <a:pt x="319" y="2122"/>
                  </a:cubicBezTo>
                  <a:cubicBezTo>
                    <a:pt x="309" y="2132"/>
                    <a:pt x="303" y="2146"/>
                    <a:pt x="295" y="2158"/>
                  </a:cubicBezTo>
                  <a:cubicBezTo>
                    <a:pt x="286" y="2171"/>
                    <a:pt x="254" y="2179"/>
                    <a:pt x="241" y="2188"/>
                  </a:cubicBezTo>
                  <a:cubicBezTo>
                    <a:pt x="223" y="2214"/>
                    <a:pt x="186" y="2228"/>
                    <a:pt x="157" y="2242"/>
                  </a:cubicBezTo>
                  <a:cubicBezTo>
                    <a:pt x="145" y="2248"/>
                    <a:pt x="133" y="2254"/>
                    <a:pt x="121" y="2260"/>
                  </a:cubicBezTo>
                  <a:cubicBezTo>
                    <a:pt x="115" y="2263"/>
                    <a:pt x="103" y="2266"/>
                    <a:pt x="103" y="2266"/>
                  </a:cubicBezTo>
                  <a:cubicBezTo>
                    <a:pt x="94" y="2240"/>
                    <a:pt x="94" y="2214"/>
                    <a:pt x="85" y="2188"/>
                  </a:cubicBezTo>
                  <a:cubicBezTo>
                    <a:pt x="94" y="2143"/>
                    <a:pt x="100" y="2106"/>
                    <a:pt x="85" y="2062"/>
                  </a:cubicBezTo>
                  <a:cubicBezTo>
                    <a:pt x="99" y="2019"/>
                    <a:pt x="104" y="2037"/>
                    <a:pt x="85" y="2008"/>
                  </a:cubicBezTo>
                  <a:cubicBezTo>
                    <a:pt x="96" y="1976"/>
                    <a:pt x="77" y="1966"/>
                    <a:pt x="97" y="1936"/>
                  </a:cubicBezTo>
                  <a:cubicBezTo>
                    <a:pt x="95" y="1930"/>
                    <a:pt x="91" y="1924"/>
                    <a:pt x="91" y="1918"/>
                  </a:cubicBezTo>
                  <a:cubicBezTo>
                    <a:pt x="91" y="1912"/>
                    <a:pt x="98" y="1906"/>
                    <a:pt x="97" y="1900"/>
                  </a:cubicBezTo>
                  <a:cubicBezTo>
                    <a:pt x="93" y="1879"/>
                    <a:pt x="64" y="1866"/>
                    <a:pt x="55" y="1846"/>
                  </a:cubicBezTo>
                  <a:cubicBezTo>
                    <a:pt x="50" y="1834"/>
                    <a:pt x="47" y="1822"/>
                    <a:pt x="43" y="1810"/>
                  </a:cubicBezTo>
                  <a:cubicBezTo>
                    <a:pt x="41" y="1804"/>
                    <a:pt x="37" y="1792"/>
                    <a:pt x="37" y="1792"/>
                  </a:cubicBezTo>
                  <a:cubicBezTo>
                    <a:pt x="42" y="1761"/>
                    <a:pt x="44" y="1745"/>
                    <a:pt x="61" y="1720"/>
                  </a:cubicBezTo>
                  <a:cubicBezTo>
                    <a:pt x="72" y="1664"/>
                    <a:pt x="62" y="1620"/>
                    <a:pt x="13" y="1588"/>
                  </a:cubicBezTo>
                  <a:cubicBezTo>
                    <a:pt x="67" y="1556"/>
                    <a:pt x="59" y="1533"/>
                    <a:pt x="43" y="1456"/>
                  </a:cubicBezTo>
                  <a:cubicBezTo>
                    <a:pt x="40" y="1441"/>
                    <a:pt x="22" y="1433"/>
                    <a:pt x="13" y="1420"/>
                  </a:cubicBezTo>
                  <a:cubicBezTo>
                    <a:pt x="19" y="1410"/>
                    <a:pt x="23" y="1398"/>
                    <a:pt x="31" y="1390"/>
                  </a:cubicBezTo>
                  <a:cubicBezTo>
                    <a:pt x="35" y="1386"/>
                    <a:pt x="47" y="1390"/>
                    <a:pt x="49" y="1384"/>
                  </a:cubicBezTo>
                  <a:cubicBezTo>
                    <a:pt x="57" y="1363"/>
                    <a:pt x="19" y="1324"/>
                    <a:pt x="19" y="1324"/>
                  </a:cubicBezTo>
                  <a:cubicBezTo>
                    <a:pt x="23" y="1308"/>
                    <a:pt x="27" y="1292"/>
                    <a:pt x="31" y="1276"/>
                  </a:cubicBezTo>
                  <a:cubicBezTo>
                    <a:pt x="33" y="1268"/>
                    <a:pt x="37" y="1252"/>
                    <a:pt x="37" y="1252"/>
                  </a:cubicBezTo>
                  <a:cubicBezTo>
                    <a:pt x="35" y="1240"/>
                    <a:pt x="37" y="1227"/>
                    <a:pt x="31" y="1216"/>
                  </a:cubicBezTo>
                  <a:cubicBezTo>
                    <a:pt x="28" y="1211"/>
                    <a:pt x="17" y="1214"/>
                    <a:pt x="13" y="1210"/>
                  </a:cubicBezTo>
                  <a:cubicBezTo>
                    <a:pt x="9" y="1206"/>
                    <a:pt x="9" y="1198"/>
                    <a:pt x="7" y="1192"/>
                  </a:cubicBezTo>
                  <a:cubicBezTo>
                    <a:pt x="22" y="1147"/>
                    <a:pt x="0" y="1201"/>
                    <a:pt x="31" y="1162"/>
                  </a:cubicBezTo>
                  <a:cubicBezTo>
                    <a:pt x="54" y="1133"/>
                    <a:pt x="16" y="1151"/>
                    <a:pt x="55" y="1138"/>
                  </a:cubicBezTo>
                  <a:cubicBezTo>
                    <a:pt x="68" y="1098"/>
                    <a:pt x="67" y="1054"/>
                    <a:pt x="31" y="1030"/>
                  </a:cubicBezTo>
                  <a:cubicBezTo>
                    <a:pt x="27" y="1024"/>
                    <a:pt x="19" y="1019"/>
                    <a:pt x="19" y="1012"/>
                  </a:cubicBezTo>
                  <a:cubicBezTo>
                    <a:pt x="19" y="981"/>
                    <a:pt x="37" y="931"/>
                    <a:pt x="55" y="904"/>
                  </a:cubicBezTo>
                  <a:cubicBezTo>
                    <a:pt x="47" y="879"/>
                    <a:pt x="46" y="888"/>
                    <a:pt x="55" y="856"/>
                  </a:cubicBezTo>
                  <a:cubicBezTo>
                    <a:pt x="58" y="844"/>
                    <a:pt x="67" y="820"/>
                    <a:pt x="67" y="820"/>
                  </a:cubicBezTo>
                  <a:cubicBezTo>
                    <a:pt x="37" y="800"/>
                    <a:pt x="51" y="797"/>
                    <a:pt x="61" y="766"/>
                  </a:cubicBezTo>
                  <a:cubicBezTo>
                    <a:pt x="50" y="733"/>
                    <a:pt x="24" y="722"/>
                    <a:pt x="73" y="706"/>
                  </a:cubicBezTo>
                  <a:cubicBezTo>
                    <a:pt x="80" y="684"/>
                    <a:pt x="66" y="653"/>
                    <a:pt x="49" y="634"/>
                  </a:cubicBezTo>
                  <a:cubicBezTo>
                    <a:pt x="38" y="621"/>
                    <a:pt x="13" y="598"/>
                    <a:pt x="13" y="598"/>
                  </a:cubicBezTo>
                  <a:cubicBezTo>
                    <a:pt x="36" y="575"/>
                    <a:pt x="50" y="571"/>
                    <a:pt x="19" y="550"/>
                  </a:cubicBezTo>
                  <a:cubicBezTo>
                    <a:pt x="32" y="510"/>
                    <a:pt x="31" y="465"/>
                    <a:pt x="55" y="430"/>
                  </a:cubicBezTo>
                  <a:cubicBezTo>
                    <a:pt x="39" y="405"/>
                    <a:pt x="47" y="377"/>
                    <a:pt x="43" y="346"/>
                  </a:cubicBezTo>
                  <a:cubicBezTo>
                    <a:pt x="50" y="310"/>
                    <a:pt x="78" y="248"/>
                    <a:pt x="31" y="232"/>
                  </a:cubicBezTo>
                  <a:cubicBezTo>
                    <a:pt x="11" y="202"/>
                    <a:pt x="27" y="209"/>
                    <a:pt x="37" y="178"/>
                  </a:cubicBezTo>
                  <a:cubicBezTo>
                    <a:pt x="39" y="152"/>
                    <a:pt x="36" y="125"/>
                    <a:pt x="43" y="100"/>
                  </a:cubicBezTo>
                  <a:cubicBezTo>
                    <a:pt x="45" y="93"/>
                    <a:pt x="58" y="95"/>
                    <a:pt x="61" y="88"/>
                  </a:cubicBezTo>
                  <a:cubicBezTo>
                    <a:pt x="67" y="73"/>
                    <a:pt x="64" y="56"/>
                    <a:pt x="67" y="40"/>
                  </a:cubicBezTo>
                  <a:cubicBezTo>
                    <a:pt x="76" y="0"/>
                    <a:pt x="93" y="4"/>
                    <a:pt x="67" y="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04" name="Oval 91"/>
            <p:cNvSpPr>
              <a:spLocks noChangeArrowheads="1"/>
            </p:cNvSpPr>
            <p:nvPr/>
          </p:nvSpPr>
          <p:spPr bwMode="auto">
            <a:xfrm>
              <a:off x="2440" y="167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05" name="Oval 92"/>
            <p:cNvSpPr>
              <a:spLocks noChangeArrowheads="1"/>
            </p:cNvSpPr>
            <p:nvPr/>
          </p:nvSpPr>
          <p:spPr bwMode="auto">
            <a:xfrm>
              <a:off x="2500" y="182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06" name="Oval 93"/>
            <p:cNvSpPr>
              <a:spLocks noChangeArrowheads="1"/>
            </p:cNvSpPr>
            <p:nvPr/>
          </p:nvSpPr>
          <p:spPr bwMode="auto">
            <a:xfrm>
              <a:off x="2536" y="154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07" name="Oval 94"/>
            <p:cNvSpPr>
              <a:spLocks noChangeArrowheads="1"/>
            </p:cNvSpPr>
            <p:nvPr/>
          </p:nvSpPr>
          <p:spPr bwMode="auto">
            <a:xfrm>
              <a:off x="2440" y="2006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08" name="Oval 95"/>
            <p:cNvSpPr>
              <a:spLocks noChangeArrowheads="1"/>
            </p:cNvSpPr>
            <p:nvPr/>
          </p:nvSpPr>
          <p:spPr bwMode="auto">
            <a:xfrm>
              <a:off x="2584" y="196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09" name="Oval 96"/>
            <p:cNvSpPr>
              <a:spLocks noChangeArrowheads="1"/>
            </p:cNvSpPr>
            <p:nvPr/>
          </p:nvSpPr>
          <p:spPr bwMode="auto">
            <a:xfrm>
              <a:off x="2578" y="174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10" name="Oval 97"/>
            <p:cNvSpPr>
              <a:spLocks noChangeArrowheads="1"/>
            </p:cNvSpPr>
            <p:nvPr/>
          </p:nvSpPr>
          <p:spPr bwMode="auto">
            <a:xfrm>
              <a:off x="2440" y="145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11" name="Oval 98"/>
            <p:cNvSpPr>
              <a:spLocks noChangeArrowheads="1"/>
            </p:cNvSpPr>
            <p:nvPr/>
          </p:nvSpPr>
          <p:spPr bwMode="auto">
            <a:xfrm>
              <a:off x="2452" y="2156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12" name="Oval 99"/>
            <p:cNvSpPr>
              <a:spLocks noChangeArrowheads="1"/>
            </p:cNvSpPr>
            <p:nvPr/>
          </p:nvSpPr>
          <p:spPr bwMode="auto">
            <a:xfrm>
              <a:off x="2524" y="213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13" name="Oval 100"/>
            <p:cNvSpPr>
              <a:spLocks noChangeArrowheads="1"/>
            </p:cNvSpPr>
            <p:nvPr/>
          </p:nvSpPr>
          <p:spPr bwMode="auto">
            <a:xfrm>
              <a:off x="2602" y="212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14" name="Oval 101"/>
            <p:cNvSpPr>
              <a:spLocks noChangeArrowheads="1"/>
            </p:cNvSpPr>
            <p:nvPr/>
          </p:nvSpPr>
          <p:spPr bwMode="auto">
            <a:xfrm>
              <a:off x="2422" y="185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15" name="Oval 102"/>
            <p:cNvSpPr>
              <a:spLocks noChangeArrowheads="1"/>
            </p:cNvSpPr>
            <p:nvPr/>
          </p:nvSpPr>
          <p:spPr bwMode="auto">
            <a:xfrm>
              <a:off x="2638" y="1856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16" name="Oval 103"/>
            <p:cNvSpPr>
              <a:spLocks noChangeArrowheads="1"/>
            </p:cNvSpPr>
            <p:nvPr/>
          </p:nvSpPr>
          <p:spPr bwMode="auto">
            <a:xfrm>
              <a:off x="2632" y="165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17" name="Oval 104"/>
            <p:cNvSpPr>
              <a:spLocks noChangeArrowheads="1"/>
            </p:cNvSpPr>
            <p:nvPr/>
          </p:nvSpPr>
          <p:spPr bwMode="auto">
            <a:xfrm>
              <a:off x="2608" y="151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18" name="Oval 105"/>
            <p:cNvSpPr>
              <a:spLocks noChangeArrowheads="1"/>
            </p:cNvSpPr>
            <p:nvPr/>
          </p:nvSpPr>
          <p:spPr bwMode="auto">
            <a:xfrm>
              <a:off x="2506" y="141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19" name="Oval 106"/>
            <p:cNvSpPr>
              <a:spLocks noChangeArrowheads="1"/>
            </p:cNvSpPr>
            <p:nvPr/>
          </p:nvSpPr>
          <p:spPr bwMode="auto">
            <a:xfrm>
              <a:off x="2512" y="167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20" name="Oval 107"/>
            <p:cNvSpPr>
              <a:spLocks noChangeArrowheads="1"/>
            </p:cNvSpPr>
            <p:nvPr/>
          </p:nvSpPr>
          <p:spPr bwMode="auto">
            <a:xfrm>
              <a:off x="2557" y="2219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21" name="Oval 108"/>
            <p:cNvSpPr>
              <a:spLocks noChangeArrowheads="1"/>
            </p:cNvSpPr>
            <p:nvPr/>
          </p:nvSpPr>
          <p:spPr bwMode="auto">
            <a:xfrm>
              <a:off x="2488" y="229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22" name="Oval 109"/>
            <p:cNvSpPr>
              <a:spLocks noChangeArrowheads="1"/>
            </p:cNvSpPr>
            <p:nvPr/>
          </p:nvSpPr>
          <p:spPr bwMode="auto">
            <a:xfrm>
              <a:off x="2614" y="282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23" name="Oval 110"/>
            <p:cNvSpPr>
              <a:spLocks noChangeArrowheads="1"/>
            </p:cNvSpPr>
            <p:nvPr/>
          </p:nvSpPr>
          <p:spPr bwMode="auto">
            <a:xfrm>
              <a:off x="2662" y="197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24" name="Oval 111"/>
            <p:cNvSpPr>
              <a:spLocks noChangeArrowheads="1"/>
            </p:cNvSpPr>
            <p:nvPr/>
          </p:nvSpPr>
          <p:spPr bwMode="auto">
            <a:xfrm>
              <a:off x="2662" y="210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25" name="Oval 113"/>
            <p:cNvSpPr>
              <a:spLocks noChangeArrowheads="1"/>
            </p:cNvSpPr>
            <p:nvPr/>
          </p:nvSpPr>
          <p:spPr bwMode="auto">
            <a:xfrm>
              <a:off x="2668" y="2606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26" name="Oval 114"/>
            <p:cNvSpPr>
              <a:spLocks noChangeArrowheads="1"/>
            </p:cNvSpPr>
            <p:nvPr/>
          </p:nvSpPr>
          <p:spPr bwMode="auto">
            <a:xfrm>
              <a:off x="2662" y="273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27" name="Oval 115"/>
            <p:cNvSpPr>
              <a:spLocks noChangeArrowheads="1"/>
            </p:cNvSpPr>
            <p:nvPr/>
          </p:nvSpPr>
          <p:spPr bwMode="auto">
            <a:xfrm>
              <a:off x="2668" y="2906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28" name="Oval 116"/>
            <p:cNvSpPr>
              <a:spLocks noChangeArrowheads="1"/>
            </p:cNvSpPr>
            <p:nvPr/>
          </p:nvSpPr>
          <p:spPr bwMode="auto">
            <a:xfrm>
              <a:off x="2674" y="305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29" name="Oval 117"/>
            <p:cNvSpPr>
              <a:spLocks noChangeArrowheads="1"/>
            </p:cNvSpPr>
            <p:nvPr/>
          </p:nvSpPr>
          <p:spPr bwMode="auto">
            <a:xfrm>
              <a:off x="2674" y="318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30" name="Oval 118"/>
            <p:cNvSpPr>
              <a:spLocks noChangeArrowheads="1"/>
            </p:cNvSpPr>
            <p:nvPr/>
          </p:nvSpPr>
          <p:spPr bwMode="auto">
            <a:xfrm>
              <a:off x="2668" y="231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31" name="Oval 119"/>
            <p:cNvSpPr>
              <a:spLocks noChangeArrowheads="1"/>
            </p:cNvSpPr>
            <p:nvPr/>
          </p:nvSpPr>
          <p:spPr bwMode="auto">
            <a:xfrm>
              <a:off x="2584" y="252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32" name="Oval 120"/>
            <p:cNvSpPr>
              <a:spLocks noChangeArrowheads="1"/>
            </p:cNvSpPr>
            <p:nvPr/>
          </p:nvSpPr>
          <p:spPr bwMode="auto">
            <a:xfrm rot="5400000">
              <a:off x="2470" y="2426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33" name="Oval 121"/>
            <p:cNvSpPr>
              <a:spLocks noChangeArrowheads="1"/>
            </p:cNvSpPr>
            <p:nvPr/>
          </p:nvSpPr>
          <p:spPr bwMode="auto">
            <a:xfrm>
              <a:off x="2404" y="231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34" name="Oval 122"/>
            <p:cNvSpPr>
              <a:spLocks noChangeArrowheads="1"/>
            </p:cNvSpPr>
            <p:nvPr/>
          </p:nvSpPr>
          <p:spPr bwMode="auto">
            <a:xfrm>
              <a:off x="2506" y="257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35" name="Oval 123"/>
            <p:cNvSpPr>
              <a:spLocks noChangeArrowheads="1"/>
            </p:cNvSpPr>
            <p:nvPr/>
          </p:nvSpPr>
          <p:spPr bwMode="auto">
            <a:xfrm>
              <a:off x="2434" y="255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36" name="Oval 124"/>
            <p:cNvSpPr>
              <a:spLocks noChangeArrowheads="1"/>
            </p:cNvSpPr>
            <p:nvPr/>
          </p:nvSpPr>
          <p:spPr bwMode="auto">
            <a:xfrm>
              <a:off x="2602" y="261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37" name="Oval 125"/>
            <p:cNvSpPr>
              <a:spLocks noChangeArrowheads="1"/>
            </p:cNvSpPr>
            <p:nvPr/>
          </p:nvSpPr>
          <p:spPr bwMode="auto">
            <a:xfrm>
              <a:off x="2512" y="270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38" name="Oval 126"/>
            <p:cNvSpPr>
              <a:spLocks noChangeArrowheads="1"/>
            </p:cNvSpPr>
            <p:nvPr/>
          </p:nvSpPr>
          <p:spPr bwMode="auto">
            <a:xfrm>
              <a:off x="2452" y="2756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39" name="Oval 127"/>
            <p:cNvSpPr>
              <a:spLocks noChangeArrowheads="1"/>
            </p:cNvSpPr>
            <p:nvPr/>
          </p:nvSpPr>
          <p:spPr bwMode="auto">
            <a:xfrm>
              <a:off x="2566" y="275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40" name="Oval 128"/>
            <p:cNvSpPr>
              <a:spLocks noChangeArrowheads="1"/>
            </p:cNvSpPr>
            <p:nvPr/>
          </p:nvSpPr>
          <p:spPr bwMode="auto">
            <a:xfrm>
              <a:off x="2488" y="287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41" name="Oval 129"/>
            <p:cNvSpPr>
              <a:spLocks noChangeArrowheads="1"/>
            </p:cNvSpPr>
            <p:nvPr/>
          </p:nvSpPr>
          <p:spPr bwMode="auto">
            <a:xfrm>
              <a:off x="2416" y="291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42" name="Oval 130"/>
            <p:cNvSpPr>
              <a:spLocks noChangeArrowheads="1"/>
            </p:cNvSpPr>
            <p:nvPr/>
          </p:nvSpPr>
          <p:spPr bwMode="auto">
            <a:xfrm>
              <a:off x="2560" y="286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43" name="Oval 131"/>
            <p:cNvSpPr>
              <a:spLocks noChangeArrowheads="1"/>
            </p:cNvSpPr>
            <p:nvPr/>
          </p:nvSpPr>
          <p:spPr bwMode="auto">
            <a:xfrm>
              <a:off x="2590" y="297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44" name="Oval 132"/>
            <p:cNvSpPr>
              <a:spLocks noChangeArrowheads="1"/>
            </p:cNvSpPr>
            <p:nvPr/>
          </p:nvSpPr>
          <p:spPr bwMode="auto">
            <a:xfrm>
              <a:off x="2512" y="300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45" name="Oval 133"/>
            <p:cNvSpPr>
              <a:spLocks noChangeArrowheads="1"/>
            </p:cNvSpPr>
            <p:nvPr/>
          </p:nvSpPr>
          <p:spPr bwMode="auto">
            <a:xfrm>
              <a:off x="2602" y="309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46" name="Oval 134"/>
            <p:cNvSpPr>
              <a:spLocks noChangeArrowheads="1"/>
            </p:cNvSpPr>
            <p:nvPr/>
          </p:nvSpPr>
          <p:spPr bwMode="auto">
            <a:xfrm>
              <a:off x="2530" y="314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47" name="Oval 135"/>
            <p:cNvSpPr>
              <a:spLocks noChangeArrowheads="1"/>
            </p:cNvSpPr>
            <p:nvPr/>
          </p:nvSpPr>
          <p:spPr bwMode="auto">
            <a:xfrm>
              <a:off x="2452" y="306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48" name="Oval 136"/>
            <p:cNvSpPr>
              <a:spLocks noChangeArrowheads="1"/>
            </p:cNvSpPr>
            <p:nvPr/>
          </p:nvSpPr>
          <p:spPr bwMode="auto">
            <a:xfrm>
              <a:off x="2470" y="319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49" name="Oval 137"/>
            <p:cNvSpPr>
              <a:spLocks noChangeArrowheads="1"/>
            </p:cNvSpPr>
            <p:nvPr/>
          </p:nvSpPr>
          <p:spPr bwMode="auto">
            <a:xfrm>
              <a:off x="2596" y="321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50" name="Oval 138"/>
            <p:cNvSpPr>
              <a:spLocks noChangeArrowheads="1"/>
            </p:cNvSpPr>
            <p:nvPr/>
          </p:nvSpPr>
          <p:spPr bwMode="auto">
            <a:xfrm>
              <a:off x="2542" y="325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51" name="Oval 139"/>
            <p:cNvSpPr>
              <a:spLocks noChangeArrowheads="1"/>
            </p:cNvSpPr>
            <p:nvPr/>
          </p:nvSpPr>
          <p:spPr bwMode="auto">
            <a:xfrm>
              <a:off x="2668" y="332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52" name="Oval 140"/>
            <p:cNvSpPr>
              <a:spLocks noChangeArrowheads="1"/>
            </p:cNvSpPr>
            <p:nvPr/>
          </p:nvSpPr>
          <p:spPr bwMode="auto">
            <a:xfrm>
              <a:off x="2626" y="343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53" name="Oval 141"/>
            <p:cNvSpPr>
              <a:spLocks noChangeArrowheads="1"/>
            </p:cNvSpPr>
            <p:nvPr/>
          </p:nvSpPr>
          <p:spPr bwMode="auto">
            <a:xfrm>
              <a:off x="2584" y="333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54" name="Oval 142"/>
            <p:cNvSpPr>
              <a:spLocks noChangeArrowheads="1"/>
            </p:cNvSpPr>
            <p:nvPr/>
          </p:nvSpPr>
          <p:spPr bwMode="auto">
            <a:xfrm>
              <a:off x="2476" y="333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55" name="Oval 143"/>
            <p:cNvSpPr>
              <a:spLocks noChangeArrowheads="1"/>
            </p:cNvSpPr>
            <p:nvPr/>
          </p:nvSpPr>
          <p:spPr bwMode="auto">
            <a:xfrm>
              <a:off x="2530" y="3416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56" name="Oval 144"/>
            <p:cNvSpPr>
              <a:spLocks noChangeArrowheads="1"/>
            </p:cNvSpPr>
            <p:nvPr/>
          </p:nvSpPr>
          <p:spPr bwMode="auto">
            <a:xfrm>
              <a:off x="2482" y="3506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57" name="Oval 145"/>
            <p:cNvSpPr>
              <a:spLocks noChangeArrowheads="1"/>
            </p:cNvSpPr>
            <p:nvPr/>
          </p:nvSpPr>
          <p:spPr bwMode="auto">
            <a:xfrm>
              <a:off x="2572" y="3500"/>
              <a:ext cx="56" cy="78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58" name="Oval 146"/>
            <p:cNvSpPr>
              <a:spLocks noChangeArrowheads="1"/>
            </p:cNvSpPr>
            <p:nvPr/>
          </p:nvSpPr>
          <p:spPr bwMode="auto">
            <a:xfrm>
              <a:off x="2506" y="194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59" name="Text Box 147"/>
            <p:cNvSpPr txBox="1">
              <a:spLocks noChangeArrowheads="1"/>
            </p:cNvSpPr>
            <p:nvPr/>
          </p:nvSpPr>
          <p:spPr bwMode="auto">
            <a:xfrm rot="-5400000">
              <a:off x="1682" y="2800"/>
              <a:ext cx="99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nb-NO"/>
                <a:t>electron acceptor</a:t>
              </a:r>
              <a:endParaRPr lang="en-GB" baseline="-25000"/>
            </a:p>
          </p:txBody>
        </p:sp>
        <p:sp>
          <p:nvSpPr>
            <p:cNvPr id="19560" name="Arc 148"/>
            <p:cNvSpPr>
              <a:spLocks/>
            </p:cNvSpPr>
            <p:nvPr/>
          </p:nvSpPr>
          <p:spPr bwMode="auto">
            <a:xfrm flipH="1">
              <a:off x="2274" y="2720"/>
              <a:ext cx="198" cy="258"/>
            </a:xfrm>
            <a:custGeom>
              <a:avLst/>
              <a:gdLst>
                <a:gd name="T0" fmla="*/ 0 w 21600"/>
                <a:gd name="T1" fmla="*/ 0 h 21600"/>
                <a:gd name="T2" fmla="*/ 198 w 21600"/>
                <a:gd name="T3" fmla="*/ 258 h 21600"/>
                <a:gd name="T4" fmla="*/ 0 w 21600"/>
                <a:gd name="T5" fmla="*/ 258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61" name="Text Box 149"/>
            <p:cNvSpPr txBox="1">
              <a:spLocks noChangeArrowheads="1"/>
            </p:cNvSpPr>
            <p:nvPr/>
          </p:nvSpPr>
          <p:spPr bwMode="auto">
            <a:xfrm rot="-5400000">
              <a:off x="2014" y="1894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nb-NO"/>
                <a:t>H</a:t>
              </a:r>
              <a:r>
                <a:rPr lang="nb-NO" baseline="30000"/>
                <a:t>+</a:t>
              </a:r>
              <a:endParaRPr lang="en-GB" baseline="30000"/>
            </a:p>
          </p:txBody>
        </p:sp>
        <p:sp>
          <p:nvSpPr>
            <p:cNvPr id="19562" name="Arc 150"/>
            <p:cNvSpPr>
              <a:spLocks/>
            </p:cNvSpPr>
            <p:nvPr/>
          </p:nvSpPr>
          <p:spPr bwMode="auto">
            <a:xfrm flipH="1" flipV="1">
              <a:off x="2142" y="2120"/>
              <a:ext cx="336" cy="168"/>
            </a:xfrm>
            <a:custGeom>
              <a:avLst/>
              <a:gdLst>
                <a:gd name="T0" fmla="*/ 0 w 21600"/>
                <a:gd name="T1" fmla="*/ 0 h 21600"/>
                <a:gd name="T2" fmla="*/ 336 w 21600"/>
                <a:gd name="T3" fmla="*/ 168 h 21600"/>
                <a:gd name="T4" fmla="*/ 0 w 21600"/>
                <a:gd name="T5" fmla="*/ 168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63" name="Text Box 151"/>
            <p:cNvSpPr txBox="1">
              <a:spLocks noChangeArrowheads="1"/>
            </p:cNvSpPr>
            <p:nvPr/>
          </p:nvSpPr>
          <p:spPr bwMode="auto">
            <a:xfrm rot="-5400000">
              <a:off x="2167" y="1597"/>
              <a:ext cx="22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nb-NO">
                  <a:sym typeface="Symbol" pitchFamily="18" charset="2"/>
                </a:rPr>
                <a:t>CO</a:t>
              </a:r>
              <a:r>
                <a:rPr lang="nb-NO" baseline="-25000">
                  <a:sym typeface="Symbol" pitchFamily="18" charset="2"/>
                </a:rPr>
                <a:t>2</a:t>
              </a:r>
              <a:endParaRPr lang="en-GB" baseline="-25000">
                <a:sym typeface="Symbol" pitchFamily="18" charset="2"/>
              </a:endParaRPr>
            </a:p>
          </p:txBody>
        </p:sp>
        <p:sp>
          <p:nvSpPr>
            <p:cNvPr id="19564" name="Arc 152"/>
            <p:cNvSpPr>
              <a:spLocks/>
            </p:cNvSpPr>
            <p:nvPr/>
          </p:nvSpPr>
          <p:spPr bwMode="auto">
            <a:xfrm flipH="1" flipV="1">
              <a:off x="2274" y="1844"/>
              <a:ext cx="216" cy="138"/>
            </a:xfrm>
            <a:custGeom>
              <a:avLst/>
              <a:gdLst>
                <a:gd name="T0" fmla="*/ 0 w 21600"/>
                <a:gd name="T1" fmla="*/ 0 h 21600"/>
                <a:gd name="T2" fmla="*/ 216 w 21600"/>
                <a:gd name="T3" fmla="*/ 138 h 21600"/>
                <a:gd name="T4" fmla="*/ 0 w 21600"/>
                <a:gd name="T5" fmla="*/ 138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65" name="Text Box 153"/>
            <p:cNvSpPr txBox="1">
              <a:spLocks noChangeArrowheads="1"/>
            </p:cNvSpPr>
            <p:nvPr/>
          </p:nvSpPr>
          <p:spPr bwMode="auto">
            <a:xfrm>
              <a:off x="2745" y="1980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19566" name="Text Box 154"/>
            <p:cNvSpPr txBox="1">
              <a:spLocks noChangeArrowheads="1"/>
            </p:cNvSpPr>
            <p:nvPr/>
          </p:nvSpPr>
          <p:spPr bwMode="auto">
            <a:xfrm>
              <a:off x="2745" y="2124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19567" name="Text Box 155"/>
            <p:cNvSpPr txBox="1">
              <a:spLocks noChangeArrowheads="1"/>
            </p:cNvSpPr>
            <p:nvPr/>
          </p:nvSpPr>
          <p:spPr bwMode="auto">
            <a:xfrm>
              <a:off x="2745" y="2388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19568" name="Text Box 156"/>
            <p:cNvSpPr txBox="1">
              <a:spLocks noChangeArrowheads="1"/>
            </p:cNvSpPr>
            <p:nvPr/>
          </p:nvSpPr>
          <p:spPr bwMode="auto">
            <a:xfrm>
              <a:off x="2739" y="2514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19569" name="Text Box 157"/>
            <p:cNvSpPr txBox="1">
              <a:spLocks noChangeArrowheads="1"/>
            </p:cNvSpPr>
            <p:nvPr/>
          </p:nvSpPr>
          <p:spPr bwMode="auto">
            <a:xfrm>
              <a:off x="2733" y="2670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19570" name="Text Box 158"/>
            <p:cNvSpPr txBox="1">
              <a:spLocks noChangeArrowheads="1"/>
            </p:cNvSpPr>
            <p:nvPr/>
          </p:nvSpPr>
          <p:spPr bwMode="auto">
            <a:xfrm>
              <a:off x="2733" y="2838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19571" name="Text Box 159"/>
            <p:cNvSpPr txBox="1">
              <a:spLocks noChangeArrowheads="1"/>
            </p:cNvSpPr>
            <p:nvPr/>
          </p:nvSpPr>
          <p:spPr bwMode="auto">
            <a:xfrm>
              <a:off x="2733" y="3036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19572" name="Text Box 160"/>
            <p:cNvSpPr txBox="1">
              <a:spLocks noChangeArrowheads="1"/>
            </p:cNvSpPr>
            <p:nvPr/>
          </p:nvSpPr>
          <p:spPr bwMode="auto">
            <a:xfrm>
              <a:off x="2733" y="3192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19573" name="Text Box 161"/>
            <p:cNvSpPr txBox="1">
              <a:spLocks noChangeArrowheads="1"/>
            </p:cNvSpPr>
            <p:nvPr/>
          </p:nvSpPr>
          <p:spPr bwMode="auto">
            <a:xfrm>
              <a:off x="2727" y="1674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19574" name="Text Box 162"/>
            <p:cNvSpPr txBox="1">
              <a:spLocks noChangeArrowheads="1"/>
            </p:cNvSpPr>
            <p:nvPr/>
          </p:nvSpPr>
          <p:spPr bwMode="auto">
            <a:xfrm>
              <a:off x="2739" y="1824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19575" name="Text Box 163"/>
            <p:cNvSpPr txBox="1">
              <a:spLocks noChangeArrowheads="1"/>
            </p:cNvSpPr>
            <p:nvPr/>
          </p:nvSpPr>
          <p:spPr bwMode="auto">
            <a:xfrm>
              <a:off x="2745" y="2256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19576" name="Line 210"/>
            <p:cNvSpPr>
              <a:spLocks noChangeShapeType="1"/>
            </p:cNvSpPr>
            <p:nvPr/>
          </p:nvSpPr>
          <p:spPr bwMode="auto">
            <a:xfrm>
              <a:off x="2725" y="3447"/>
              <a:ext cx="192" cy="2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triangl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577" name="Text Box 212"/>
            <p:cNvSpPr txBox="1">
              <a:spLocks noChangeArrowheads="1"/>
            </p:cNvSpPr>
            <p:nvPr/>
          </p:nvSpPr>
          <p:spPr bwMode="auto">
            <a:xfrm>
              <a:off x="2516" y="2369"/>
              <a:ext cx="25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nb-NO"/>
                <a:t>H</a:t>
              </a:r>
              <a:r>
                <a:rPr lang="nb-NO" baseline="-25000"/>
                <a:t>2</a:t>
              </a:r>
              <a:endParaRPr lang="en-GB" baseline="-25000"/>
            </a:p>
          </p:txBody>
        </p:sp>
        <p:sp>
          <p:nvSpPr>
            <p:cNvPr id="19578" name="Arc 213"/>
            <p:cNvSpPr>
              <a:spLocks/>
            </p:cNvSpPr>
            <p:nvPr/>
          </p:nvSpPr>
          <p:spPr bwMode="auto">
            <a:xfrm flipH="1">
              <a:off x="2605" y="2273"/>
              <a:ext cx="116" cy="138"/>
            </a:xfrm>
            <a:custGeom>
              <a:avLst/>
              <a:gdLst>
                <a:gd name="T0" fmla="*/ 0 w 21600"/>
                <a:gd name="T1" fmla="*/ 0 h 21600"/>
                <a:gd name="T2" fmla="*/ 116 w 21600"/>
                <a:gd name="T3" fmla="*/ 138 h 21600"/>
                <a:gd name="T4" fmla="*/ 0 w 21600"/>
                <a:gd name="T5" fmla="*/ 138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</p:grpSp>
      <p:grpSp>
        <p:nvGrpSpPr>
          <p:cNvPr id="4" name="Group 216"/>
          <p:cNvGrpSpPr>
            <a:grpSpLocks/>
          </p:cNvGrpSpPr>
          <p:nvPr/>
        </p:nvGrpSpPr>
        <p:grpSpPr bwMode="auto">
          <a:xfrm>
            <a:off x="304800" y="1330325"/>
            <a:ext cx="3762375" cy="3768725"/>
            <a:chOff x="192" y="838"/>
            <a:chExt cx="2370" cy="2374"/>
          </a:xfrm>
        </p:grpSpPr>
        <p:sp>
          <p:nvSpPr>
            <p:cNvPr id="19462" name="Line 167"/>
            <p:cNvSpPr>
              <a:spLocks noChangeShapeType="1"/>
            </p:cNvSpPr>
            <p:nvPr/>
          </p:nvSpPr>
          <p:spPr bwMode="auto">
            <a:xfrm flipH="1" flipV="1">
              <a:off x="1412" y="1739"/>
              <a:ext cx="1150" cy="7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463" name="Line 168"/>
            <p:cNvSpPr>
              <a:spLocks noChangeShapeType="1"/>
            </p:cNvSpPr>
            <p:nvPr/>
          </p:nvSpPr>
          <p:spPr bwMode="auto">
            <a:xfrm flipH="1">
              <a:off x="1221" y="2516"/>
              <a:ext cx="1263" cy="27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19464" name="Text Box 169"/>
            <p:cNvSpPr txBox="1">
              <a:spLocks noChangeArrowheads="1"/>
            </p:cNvSpPr>
            <p:nvPr/>
          </p:nvSpPr>
          <p:spPr bwMode="auto">
            <a:xfrm>
              <a:off x="854" y="1344"/>
              <a:ext cx="71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nb-NO"/>
                <a:t>H</a:t>
              </a:r>
              <a:r>
                <a:rPr lang="nb-NO" baseline="-25000"/>
                <a:t>2 </a:t>
              </a:r>
              <a:r>
                <a:rPr lang="nb-NO"/>
                <a:t>+</a:t>
              </a:r>
              <a:r>
                <a:rPr lang="nb-NO" baseline="-25000"/>
                <a:t> </a:t>
              </a:r>
              <a:r>
                <a:rPr lang="nb-NO">
                  <a:sym typeface="Symbol" pitchFamily="18" charset="2"/>
                </a:rPr>
                <a:t>CO</a:t>
              </a:r>
              <a:r>
                <a:rPr lang="nb-NO" baseline="-25000">
                  <a:sym typeface="Symbol" pitchFamily="18" charset="2"/>
                </a:rPr>
                <a:t>2</a:t>
              </a:r>
              <a:r>
                <a:rPr lang="nb-NO" baseline="-25000"/>
                <a:t> </a:t>
              </a:r>
              <a:endParaRPr lang="en-GB" baseline="-25000"/>
            </a:p>
          </p:txBody>
        </p:sp>
        <p:sp>
          <p:nvSpPr>
            <p:cNvPr id="19465" name="Oval 170"/>
            <p:cNvSpPr>
              <a:spLocks noChangeArrowheads="1"/>
            </p:cNvSpPr>
            <p:nvPr/>
          </p:nvSpPr>
          <p:spPr bwMode="auto">
            <a:xfrm>
              <a:off x="192" y="1635"/>
              <a:ext cx="1574" cy="1191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b-NO" sz="2400"/>
            </a:p>
          </p:txBody>
        </p:sp>
        <p:sp>
          <p:nvSpPr>
            <p:cNvPr id="19466" name="Line 171"/>
            <p:cNvSpPr>
              <a:spLocks noChangeShapeType="1"/>
            </p:cNvSpPr>
            <p:nvPr/>
          </p:nvSpPr>
          <p:spPr bwMode="auto">
            <a:xfrm>
              <a:off x="979" y="1577"/>
              <a:ext cx="0" cy="1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b-NO"/>
            </a:p>
          </p:txBody>
        </p:sp>
        <p:sp>
          <p:nvSpPr>
            <p:cNvPr id="19467" name="Line 172"/>
            <p:cNvSpPr>
              <a:spLocks noChangeShapeType="1"/>
            </p:cNvSpPr>
            <p:nvPr/>
          </p:nvSpPr>
          <p:spPr bwMode="auto">
            <a:xfrm>
              <a:off x="979" y="1770"/>
              <a:ext cx="0" cy="1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b-NO"/>
            </a:p>
          </p:txBody>
        </p:sp>
        <p:sp>
          <p:nvSpPr>
            <p:cNvPr id="19468" name="Line 173"/>
            <p:cNvSpPr>
              <a:spLocks noChangeShapeType="1"/>
            </p:cNvSpPr>
            <p:nvPr/>
          </p:nvSpPr>
          <p:spPr bwMode="auto">
            <a:xfrm>
              <a:off x="979" y="1962"/>
              <a:ext cx="0" cy="1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b-NO"/>
            </a:p>
          </p:txBody>
        </p:sp>
        <p:sp>
          <p:nvSpPr>
            <p:cNvPr id="19469" name="Arc 174"/>
            <p:cNvSpPr>
              <a:spLocks/>
            </p:cNvSpPr>
            <p:nvPr/>
          </p:nvSpPr>
          <p:spPr bwMode="auto">
            <a:xfrm>
              <a:off x="998" y="2173"/>
              <a:ext cx="181" cy="231"/>
            </a:xfrm>
            <a:custGeom>
              <a:avLst/>
              <a:gdLst>
                <a:gd name="T0" fmla="*/ 0 w 16961"/>
                <a:gd name="T1" fmla="*/ 0 h 21600"/>
                <a:gd name="T2" fmla="*/ 181 w 16961"/>
                <a:gd name="T3" fmla="*/ 88 h 21600"/>
                <a:gd name="T4" fmla="*/ 0 w 16961"/>
                <a:gd name="T5" fmla="*/ 231 h 21600"/>
                <a:gd name="T6" fmla="*/ 0 60000 65536"/>
                <a:gd name="T7" fmla="*/ 0 60000 65536"/>
                <a:gd name="T8" fmla="*/ 0 60000 65536"/>
                <a:gd name="T9" fmla="*/ 0 w 16961"/>
                <a:gd name="T10" fmla="*/ 0 h 21600"/>
                <a:gd name="T11" fmla="*/ 16961 w 16961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961" h="21600" fill="none" extrusionOk="0">
                  <a:moveTo>
                    <a:pt x="-1" y="0"/>
                  </a:moveTo>
                  <a:cubicBezTo>
                    <a:pt x="6614" y="0"/>
                    <a:pt x="12864" y="3030"/>
                    <a:pt x="16960" y="8225"/>
                  </a:cubicBezTo>
                </a:path>
                <a:path w="16961" h="21600" stroke="0" extrusionOk="0">
                  <a:moveTo>
                    <a:pt x="-1" y="0"/>
                  </a:moveTo>
                  <a:cubicBezTo>
                    <a:pt x="6614" y="0"/>
                    <a:pt x="12864" y="3030"/>
                    <a:pt x="16960" y="8225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9470" name="Arc 175"/>
            <p:cNvSpPr>
              <a:spLocks/>
            </p:cNvSpPr>
            <p:nvPr/>
          </p:nvSpPr>
          <p:spPr bwMode="auto">
            <a:xfrm>
              <a:off x="998" y="2269"/>
              <a:ext cx="230" cy="130"/>
            </a:xfrm>
            <a:custGeom>
              <a:avLst/>
              <a:gdLst>
                <a:gd name="T0" fmla="*/ 190 w 21565"/>
                <a:gd name="T1" fmla="*/ 0 h 12179"/>
                <a:gd name="T2" fmla="*/ 230 w 21565"/>
                <a:gd name="T3" fmla="*/ 117 h 12179"/>
                <a:gd name="T4" fmla="*/ 0 w 21565"/>
                <a:gd name="T5" fmla="*/ 130 h 12179"/>
                <a:gd name="T6" fmla="*/ 0 60000 65536"/>
                <a:gd name="T7" fmla="*/ 0 60000 65536"/>
                <a:gd name="T8" fmla="*/ 0 60000 65536"/>
                <a:gd name="T9" fmla="*/ 0 w 21565"/>
                <a:gd name="T10" fmla="*/ 0 h 12179"/>
                <a:gd name="T11" fmla="*/ 21565 w 21565"/>
                <a:gd name="T12" fmla="*/ 12179 h 121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565" h="12179" fill="none" extrusionOk="0">
                  <a:moveTo>
                    <a:pt x="17839" y="-1"/>
                  </a:moveTo>
                  <a:cubicBezTo>
                    <a:pt x="20054" y="3245"/>
                    <a:pt x="21342" y="7033"/>
                    <a:pt x="21565" y="10955"/>
                  </a:cubicBezTo>
                </a:path>
                <a:path w="21565" h="12179" stroke="0" extrusionOk="0">
                  <a:moveTo>
                    <a:pt x="17839" y="-1"/>
                  </a:moveTo>
                  <a:cubicBezTo>
                    <a:pt x="20054" y="3245"/>
                    <a:pt x="21342" y="7033"/>
                    <a:pt x="21565" y="10955"/>
                  </a:cubicBezTo>
                  <a:lnTo>
                    <a:pt x="0" y="12179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grpSp>
          <p:nvGrpSpPr>
            <p:cNvPr id="19471" name="Group 176"/>
            <p:cNvGrpSpPr>
              <a:grpSpLocks/>
            </p:cNvGrpSpPr>
            <p:nvPr/>
          </p:nvGrpSpPr>
          <p:grpSpPr bwMode="auto">
            <a:xfrm rot="5400000">
              <a:off x="998" y="2404"/>
              <a:ext cx="230" cy="230"/>
              <a:chOff x="2640" y="2497"/>
              <a:chExt cx="575" cy="576"/>
            </a:xfrm>
          </p:grpSpPr>
          <p:sp>
            <p:nvSpPr>
              <p:cNvPr id="19494" name="Arc 177"/>
              <p:cNvSpPr>
                <a:spLocks/>
              </p:cNvSpPr>
              <p:nvPr/>
            </p:nvSpPr>
            <p:spPr bwMode="auto">
              <a:xfrm>
                <a:off x="2640" y="2497"/>
                <a:ext cx="452" cy="576"/>
              </a:xfrm>
              <a:custGeom>
                <a:avLst/>
                <a:gdLst>
                  <a:gd name="T0" fmla="*/ 0 w 16961"/>
                  <a:gd name="T1" fmla="*/ 0 h 21600"/>
                  <a:gd name="T2" fmla="*/ 452 w 16961"/>
                  <a:gd name="T3" fmla="*/ 219 h 21600"/>
                  <a:gd name="T4" fmla="*/ 0 w 16961"/>
                  <a:gd name="T5" fmla="*/ 576 h 21600"/>
                  <a:gd name="T6" fmla="*/ 0 60000 65536"/>
                  <a:gd name="T7" fmla="*/ 0 60000 65536"/>
                  <a:gd name="T8" fmla="*/ 0 60000 65536"/>
                  <a:gd name="T9" fmla="*/ 0 w 16961"/>
                  <a:gd name="T10" fmla="*/ 0 h 21600"/>
                  <a:gd name="T11" fmla="*/ 16961 w 1696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961" h="21600" fill="none" extrusionOk="0">
                    <a:moveTo>
                      <a:pt x="-1" y="0"/>
                    </a:moveTo>
                    <a:cubicBezTo>
                      <a:pt x="6614" y="0"/>
                      <a:pt x="12864" y="3030"/>
                      <a:pt x="16960" y="8225"/>
                    </a:cubicBezTo>
                  </a:path>
                  <a:path w="16961" h="21600" stroke="0" extrusionOk="0">
                    <a:moveTo>
                      <a:pt x="-1" y="0"/>
                    </a:moveTo>
                    <a:cubicBezTo>
                      <a:pt x="6614" y="0"/>
                      <a:pt x="12864" y="3030"/>
                      <a:pt x="16960" y="8225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19495" name="Arc 178"/>
              <p:cNvSpPr>
                <a:spLocks/>
              </p:cNvSpPr>
              <p:nvPr/>
            </p:nvSpPr>
            <p:spPr bwMode="auto">
              <a:xfrm>
                <a:off x="2640" y="2736"/>
                <a:ext cx="575" cy="325"/>
              </a:xfrm>
              <a:custGeom>
                <a:avLst/>
                <a:gdLst>
                  <a:gd name="T0" fmla="*/ 476 w 21565"/>
                  <a:gd name="T1" fmla="*/ 0 h 12179"/>
                  <a:gd name="T2" fmla="*/ 575 w 21565"/>
                  <a:gd name="T3" fmla="*/ 292 h 12179"/>
                  <a:gd name="T4" fmla="*/ 0 w 21565"/>
                  <a:gd name="T5" fmla="*/ 325 h 12179"/>
                  <a:gd name="T6" fmla="*/ 0 60000 65536"/>
                  <a:gd name="T7" fmla="*/ 0 60000 65536"/>
                  <a:gd name="T8" fmla="*/ 0 60000 65536"/>
                  <a:gd name="T9" fmla="*/ 0 w 21565"/>
                  <a:gd name="T10" fmla="*/ 0 h 12179"/>
                  <a:gd name="T11" fmla="*/ 21565 w 21565"/>
                  <a:gd name="T12" fmla="*/ 12179 h 1217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65" h="12179" fill="none" extrusionOk="0">
                    <a:moveTo>
                      <a:pt x="17839" y="-1"/>
                    </a:moveTo>
                    <a:cubicBezTo>
                      <a:pt x="20054" y="3245"/>
                      <a:pt x="21342" y="7033"/>
                      <a:pt x="21565" y="10955"/>
                    </a:cubicBezTo>
                  </a:path>
                  <a:path w="21565" h="12179" stroke="0" extrusionOk="0">
                    <a:moveTo>
                      <a:pt x="17839" y="-1"/>
                    </a:moveTo>
                    <a:cubicBezTo>
                      <a:pt x="20054" y="3245"/>
                      <a:pt x="21342" y="7033"/>
                      <a:pt x="21565" y="10955"/>
                    </a:cubicBezTo>
                    <a:lnTo>
                      <a:pt x="0" y="12179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</p:grpSp>
        <p:grpSp>
          <p:nvGrpSpPr>
            <p:cNvPr id="19472" name="Group 179"/>
            <p:cNvGrpSpPr>
              <a:grpSpLocks/>
            </p:cNvGrpSpPr>
            <p:nvPr/>
          </p:nvGrpSpPr>
          <p:grpSpPr bwMode="auto">
            <a:xfrm rot="10800000">
              <a:off x="749" y="2404"/>
              <a:ext cx="230" cy="230"/>
              <a:chOff x="2640" y="2497"/>
              <a:chExt cx="575" cy="576"/>
            </a:xfrm>
          </p:grpSpPr>
          <p:sp>
            <p:nvSpPr>
              <p:cNvPr id="19492" name="Arc 180"/>
              <p:cNvSpPr>
                <a:spLocks/>
              </p:cNvSpPr>
              <p:nvPr/>
            </p:nvSpPr>
            <p:spPr bwMode="auto">
              <a:xfrm>
                <a:off x="2640" y="2497"/>
                <a:ext cx="452" cy="576"/>
              </a:xfrm>
              <a:custGeom>
                <a:avLst/>
                <a:gdLst>
                  <a:gd name="T0" fmla="*/ 0 w 16961"/>
                  <a:gd name="T1" fmla="*/ 0 h 21600"/>
                  <a:gd name="T2" fmla="*/ 452 w 16961"/>
                  <a:gd name="T3" fmla="*/ 219 h 21600"/>
                  <a:gd name="T4" fmla="*/ 0 w 16961"/>
                  <a:gd name="T5" fmla="*/ 576 h 21600"/>
                  <a:gd name="T6" fmla="*/ 0 60000 65536"/>
                  <a:gd name="T7" fmla="*/ 0 60000 65536"/>
                  <a:gd name="T8" fmla="*/ 0 60000 65536"/>
                  <a:gd name="T9" fmla="*/ 0 w 16961"/>
                  <a:gd name="T10" fmla="*/ 0 h 21600"/>
                  <a:gd name="T11" fmla="*/ 16961 w 1696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961" h="21600" fill="none" extrusionOk="0">
                    <a:moveTo>
                      <a:pt x="-1" y="0"/>
                    </a:moveTo>
                    <a:cubicBezTo>
                      <a:pt x="6614" y="0"/>
                      <a:pt x="12864" y="3030"/>
                      <a:pt x="16960" y="8225"/>
                    </a:cubicBezTo>
                  </a:path>
                  <a:path w="16961" h="21600" stroke="0" extrusionOk="0">
                    <a:moveTo>
                      <a:pt x="-1" y="0"/>
                    </a:moveTo>
                    <a:cubicBezTo>
                      <a:pt x="6614" y="0"/>
                      <a:pt x="12864" y="3030"/>
                      <a:pt x="16960" y="8225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19493" name="Arc 181"/>
              <p:cNvSpPr>
                <a:spLocks/>
              </p:cNvSpPr>
              <p:nvPr/>
            </p:nvSpPr>
            <p:spPr bwMode="auto">
              <a:xfrm>
                <a:off x="2640" y="2736"/>
                <a:ext cx="575" cy="325"/>
              </a:xfrm>
              <a:custGeom>
                <a:avLst/>
                <a:gdLst>
                  <a:gd name="T0" fmla="*/ 476 w 21565"/>
                  <a:gd name="T1" fmla="*/ 0 h 12179"/>
                  <a:gd name="T2" fmla="*/ 575 w 21565"/>
                  <a:gd name="T3" fmla="*/ 292 h 12179"/>
                  <a:gd name="T4" fmla="*/ 0 w 21565"/>
                  <a:gd name="T5" fmla="*/ 325 h 12179"/>
                  <a:gd name="T6" fmla="*/ 0 60000 65536"/>
                  <a:gd name="T7" fmla="*/ 0 60000 65536"/>
                  <a:gd name="T8" fmla="*/ 0 60000 65536"/>
                  <a:gd name="T9" fmla="*/ 0 w 21565"/>
                  <a:gd name="T10" fmla="*/ 0 h 12179"/>
                  <a:gd name="T11" fmla="*/ 21565 w 21565"/>
                  <a:gd name="T12" fmla="*/ 12179 h 1217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65" h="12179" fill="none" extrusionOk="0">
                    <a:moveTo>
                      <a:pt x="17839" y="-1"/>
                    </a:moveTo>
                    <a:cubicBezTo>
                      <a:pt x="20054" y="3245"/>
                      <a:pt x="21342" y="7033"/>
                      <a:pt x="21565" y="10955"/>
                    </a:cubicBezTo>
                  </a:path>
                  <a:path w="21565" h="12179" stroke="0" extrusionOk="0">
                    <a:moveTo>
                      <a:pt x="17839" y="-1"/>
                    </a:moveTo>
                    <a:cubicBezTo>
                      <a:pt x="20054" y="3245"/>
                      <a:pt x="21342" y="7033"/>
                      <a:pt x="21565" y="10955"/>
                    </a:cubicBezTo>
                    <a:lnTo>
                      <a:pt x="0" y="12179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</p:grpSp>
        <p:grpSp>
          <p:nvGrpSpPr>
            <p:cNvPr id="19473" name="Group 182"/>
            <p:cNvGrpSpPr>
              <a:grpSpLocks/>
            </p:cNvGrpSpPr>
            <p:nvPr/>
          </p:nvGrpSpPr>
          <p:grpSpPr bwMode="auto">
            <a:xfrm rot="-5400000">
              <a:off x="749" y="2173"/>
              <a:ext cx="230" cy="230"/>
              <a:chOff x="2640" y="2497"/>
              <a:chExt cx="575" cy="576"/>
            </a:xfrm>
          </p:grpSpPr>
          <p:sp>
            <p:nvSpPr>
              <p:cNvPr id="19490" name="Arc 183"/>
              <p:cNvSpPr>
                <a:spLocks/>
              </p:cNvSpPr>
              <p:nvPr/>
            </p:nvSpPr>
            <p:spPr bwMode="auto">
              <a:xfrm>
                <a:off x="2640" y="2497"/>
                <a:ext cx="452" cy="576"/>
              </a:xfrm>
              <a:custGeom>
                <a:avLst/>
                <a:gdLst>
                  <a:gd name="T0" fmla="*/ 0 w 16961"/>
                  <a:gd name="T1" fmla="*/ 0 h 21600"/>
                  <a:gd name="T2" fmla="*/ 452 w 16961"/>
                  <a:gd name="T3" fmla="*/ 219 h 21600"/>
                  <a:gd name="T4" fmla="*/ 0 w 16961"/>
                  <a:gd name="T5" fmla="*/ 576 h 21600"/>
                  <a:gd name="T6" fmla="*/ 0 60000 65536"/>
                  <a:gd name="T7" fmla="*/ 0 60000 65536"/>
                  <a:gd name="T8" fmla="*/ 0 60000 65536"/>
                  <a:gd name="T9" fmla="*/ 0 w 16961"/>
                  <a:gd name="T10" fmla="*/ 0 h 21600"/>
                  <a:gd name="T11" fmla="*/ 16961 w 1696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961" h="21600" fill="none" extrusionOk="0">
                    <a:moveTo>
                      <a:pt x="-1" y="0"/>
                    </a:moveTo>
                    <a:cubicBezTo>
                      <a:pt x="6614" y="0"/>
                      <a:pt x="12864" y="3030"/>
                      <a:pt x="16960" y="8225"/>
                    </a:cubicBezTo>
                  </a:path>
                  <a:path w="16961" h="21600" stroke="0" extrusionOk="0">
                    <a:moveTo>
                      <a:pt x="-1" y="0"/>
                    </a:moveTo>
                    <a:cubicBezTo>
                      <a:pt x="6614" y="0"/>
                      <a:pt x="12864" y="3030"/>
                      <a:pt x="16960" y="8225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19491" name="Arc 184"/>
              <p:cNvSpPr>
                <a:spLocks/>
              </p:cNvSpPr>
              <p:nvPr/>
            </p:nvSpPr>
            <p:spPr bwMode="auto">
              <a:xfrm>
                <a:off x="2640" y="2736"/>
                <a:ext cx="575" cy="325"/>
              </a:xfrm>
              <a:custGeom>
                <a:avLst/>
                <a:gdLst>
                  <a:gd name="T0" fmla="*/ 476 w 21565"/>
                  <a:gd name="T1" fmla="*/ 0 h 12179"/>
                  <a:gd name="T2" fmla="*/ 575 w 21565"/>
                  <a:gd name="T3" fmla="*/ 292 h 12179"/>
                  <a:gd name="T4" fmla="*/ 0 w 21565"/>
                  <a:gd name="T5" fmla="*/ 325 h 12179"/>
                  <a:gd name="T6" fmla="*/ 0 60000 65536"/>
                  <a:gd name="T7" fmla="*/ 0 60000 65536"/>
                  <a:gd name="T8" fmla="*/ 0 60000 65536"/>
                  <a:gd name="T9" fmla="*/ 0 w 21565"/>
                  <a:gd name="T10" fmla="*/ 0 h 12179"/>
                  <a:gd name="T11" fmla="*/ 21565 w 21565"/>
                  <a:gd name="T12" fmla="*/ 12179 h 1217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65" h="12179" fill="none" extrusionOk="0">
                    <a:moveTo>
                      <a:pt x="17839" y="-1"/>
                    </a:moveTo>
                    <a:cubicBezTo>
                      <a:pt x="20054" y="3245"/>
                      <a:pt x="21342" y="7033"/>
                      <a:pt x="21565" y="10955"/>
                    </a:cubicBezTo>
                  </a:path>
                  <a:path w="21565" h="12179" stroke="0" extrusionOk="0">
                    <a:moveTo>
                      <a:pt x="17839" y="-1"/>
                    </a:moveTo>
                    <a:cubicBezTo>
                      <a:pt x="20054" y="3245"/>
                      <a:pt x="21342" y="7033"/>
                      <a:pt x="21565" y="10955"/>
                    </a:cubicBezTo>
                    <a:lnTo>
                      <a:pt x="0" y="12179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</p:grpSp>
        <p:sp>
          <p:nvSpPr>
            <p:cNvPr id="19474" name="Arc 185"/>
            <p:cNvSpPr>
              <a:spLocks/>
            </p:cNvSpPr>
            <p:nvPr/>
          </p:nvSpPr>
          <p:spPr bwMode="auto">
            <a:xfrm flipH="1">
              <a:off x="1228" y="2354"/>
              <a:ext cx="141" cy="190"/>
            </a:xfrm>
            <a:custGeom>
              <a:avLst/>
              <a:gdLst>
                <a:gd name="T0" fmla="*/ 54 w 21600"/>
                <a:gd name="T1" fmla="*/ 0 h 39727"/>
                <a:gd name="T2" fmla="*/ 56 w 21600"/>
                <a:gd name="T3" fmla="*/ 190 h 39727"/>
                <a:gd name="T4" fmla="*/ 0 w 21600"/>
                <a:gd name="T5" fmla="*/ 95 h 39727"/>
                <a:gd name="T6" fmla="*/ 0 60000 65536"/>
                <a:gd name="T7" fmla="*/ 0 60000 65536"/>
                <a:gd name="T8" fmla="*/ 0 60000 65536"/>
                <a:gd name="T9" fmla="*/ 0 w 21600"/>
                <a:gd name="T10" fmla="*/ 0 h 39727"/>
                <a:gd name="T11" fmla="*/ 21600 w 21600"/>
                <a:gd name="T12" fmla="*/ 39727 h 397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9727" fill="none" extrusionOk="0">
                  <a:moveTo>
                    <a:pt x="8344" y="0"/>
                  </a:moveTo>
                  <a:cubicBezTo>
                    <a:pt x="16374" y="3363"/>
                    <a:pt x="21600" y="11217"/>
                    <a:pt x="21600" y="19923"/>
                  </a:cubicBezTo>
                  <a:cubicBezTo>
                    <a:pt x="21600" y="28518"/>
                    <a:pt x="16503" y="36295"/>
                    <a:pt x="8623" y="39727"/>
                  </a:cubicBezTo>
                </a:path>
                <a:path w="21600" h="39727" stroke="0" extrusionOk="0">
                  <a:moveTo>
                    <a:pt x="8344" y="0"/>
                  </a:moveTo>
                  <a:cubicBezTo>
                    <a:pt x="16374" y="3363"/>
                    <a:pt x="21600" y="11217"/>
                    <a:pt x="21600" y="19923"/>
                  </a:cubicBezTo>
                  <a:cubicBezTo>
                    <a:pt x="21600" y="28518"/>
                    <a:pt x="16503" y="36295"/>
                    <a:pt x="8623" y="39727"/>
                  </a:cubicBezTo>
                  <a:lnTo>
                    <a:pt x="0" y="19923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9475" name="Arc 186"/>
            <p:cNvSpPr>
              <a:spLocks/>
            </p:cNvSpPr>
            <p:nvPr/>
          </p:nvSpPr>
          <p:spPr bwMode="auto">
            <a:xfrm rot="10800000" flipH="1">
              <a:off x="1401" y="2346"/>
              <a:ext cx="307" cy="190"/>
            </a:xfrm>
            <a:custGeom>
              <a:avLst/>
              <a:gdLst>
                <a:gd name="T0" fmla="*/ 119 w 21600"/>
                <a:gd name="T1" fmla="*/ 0 h 39727"/>
                <a:gd name="T2" fmla="*/ 123 w 21600"/>
                <a:gd name="T3" fmla="*/ 190 h 39727"/>
                <a:gd name="T4" fmla="*/ 0 w 21600"/>
                <a:gd name="T5" fmla="*/ 95 h 39727"/>
                <a:gd name="T6" fmla="*/ 0 60000 65536"/>
                <a:gd name="T7" fmla="*/ 0 60000 65536"/>
                <a:gd name="T8" fmla="*/ 0 60000 65536"/>
                <a:gd name="T9" fmla="*/ 0 w 21600"/>
                <a:gd name="T10" fmla="*/ 0 h 39727"/>
                <a:gd name="T11" fmla="*/ 21600 w 21600"/>
                <a:gd name="T12" fmla="*/ 39727 h 397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9727" fill="none" extrusionOk="0">
                  <a:moveTo>
                    <a:pt x="8344" y="0"/>
                  </a:moveTo>
                  <a:cubicBezTo>
                    <a:pt x="16374" y="3363"/>
                    <a:pt x="21600" y="11217"/>
                    <a:pt x="21600" y="19923"/>
                  </a:cubicBezTo>
                  <a:cubicBezTo>
                    <a:pt x="21600" y="28518"/>
                    <a:pt x="16503" y="36295"/>
                    <a:pt x="8623" y="39727"/>
                  </a:cubicBezTo>
                </a:path>
                <a:path w="21600" h="39727" stroke="0" extrusionOk="0">
                  <a:moveTo>
                    <a:pt x="8344" y="0"/>
                  </a:moveTo>
                  <a:cubicBezTo>
                    <a:pt x="16374" y="3363"/>
                    <a:pt x="21600" y="11217"/>
                    <a:pt x="21600" y="19923"/>
                  </a:cubicBezTo>
                  <a:cubicBezTo>
                    <a:pt x="21600" y="28518"/>
                    <a:pt x="16503" y="36295"/>
                    <a:pt x="8623" y="39727"/>
                  </a:cubicBezTo>
                  <a:lnTo>
                    <a:pt x="0" y="19923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9476" name="Arc 188"/>
            <p:cNvSpPr>
              <a:spLocks/>
            </p:cNvSpPr>
            <p:nvPr/>
          </p:nvSpPr>
          <p:spPr bwMode="auto">
            <a:xfrm rot="10800000" flipH="1">
              <a:off x="1497" y="2173"/>
              <a:ext cx="218" cy="256"/>
            </a:xfrm>
            <a:custGeom>
              <a:avLst/>
              <a:gdLst>
                <a:gd name="T0" fmla="*/ 217 w 21600"/>
                <a:gd name="T1" fmla="*/ 0 h 21291"/>
                <a:gd name="T2" fmla="*/ 87 w 21600"/>
                <a:gd name="T3" fmla="*/ 256 h 21291"/>
                <a:gd name="T4" fmla="*/ 0 w 21600"/>
                <a:gd name="T5" fmla="*/ 18 h 21291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291"/>
                <a:gd name="T11" fmla="*/ 21600 w 21600"/>
                <a:gd name="T12" fmla="*/ 21291 h 212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291" fill="none" extrusionOk="0">
                  <a:moveTo>
                    <a:pt x="21548" y="0"/>
                  </a:moveTo>
                  <a:cubicBezTo>
                    <a:pt x="21582" y="494"/>
                    <a:pt x="21600" y="990"/>
                    <a:pt x="21600" y="1487"/>
                  </a:cubicBezTo>
                  <a:cubicBezTo>
                    <a:pt x="21600" y="10082"/>
                    <a:pt x="16503" y="17859"/>
                    <a:pt x="8623" y="21291"/>
                  </a:cubicBezTo>
                </a:path>
                <a:path w="21600" h="21291" stroke="0" extrusionOk="0">
                  <a:moveTo>
                    <a:pt x="21548" y="0"/>
                  </a:moveTo>
                  <a:cubicBezTo>
                    <a:pt x="21582" y="494"/>
                    <a:pt x="21600" y="990"/>
                    <a:pt x="21600" y="1487"/>
                  </a:cubicBezTo>
                  <a:cubicBezTo>
                    <a:pt x="21600" y="10082"/>
                    <a:pt x="16503" y="17859"/>
                    <a:pt x="8623" y="21291"/>
                  </a:cubicBezTo>
                  <a:lnTo>
                    <a:pt x="0" y="1487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9477" name="Arc 189"/>
            <p:cNvSpPr>
              <a:spLocks/>
            </p:cNvSpPr>
            <p:nvPr/>
          </p:nvSpPr>
          <p:spPr bwMode="auto">
            <a:xfrm rot="16200000" flipH="1">
              <a:off x="1326" y="2279"/>
              <a:ext cx="377" cy="398"/>
            </a:xfrm>
            <a:custGeom>
              <a:avLst/>
              <a:gdLst>
                <a:gd name="T0" fmla="*/ 377 w 21182"/>
                <a:gd name="T1" fmla="*/ 85 h 19804"/>
                <a:gd name="T2" fmla="*/ 153 w 21182"/>
                <a:gd name="T3" fmla="*/ 398 h 19804"/>
                <a:gd name="T4" fmla="*/ 0 w 21182"/>
                <a:gd name="T5" fmla="*/ 0 h 19804"/>
                <a:gd name="T6" fmla="*/ 0 60000 65536"/>
                <a:gd name="T7" fmla="*/ 0 60000 65536"/>
                <a:gd name="T8" fmla="*/ 0 60000 65536"/>
                <a:gd name="T9" fmla="*/ 0 w 21182"/>
                <a:gd name="T10" fmla="*/ 0 h 19804"/>
                <a:gd name="T11" fmla="*/ 21182 w 21182"/>
                <a:gd name="T12" fmla="*/ 19804 h 1980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182" h="19804" fill="none" extrusionOk="0">
                  <a:moveTo>
                    <a:pt x="21182" y="4228"/>
                  </a:moveTo>
                  <a:cubicBezTo>
                    <a:pt x="19797" y="11162"/>
                    <a:pt x="15106" y="16980"/>
                    <a:pt x="8623" y="19804"/>
                  </a:cubicBezTo>
                </a:path>
                <a:path w="21182" h="19804" stroke="0" extrusionOk="0">
                  <a:moveTo>
                    <a:pt x="21182" y="4228"/>
                  </a:moveTo>
                  <a:cubicBezTo>
                    <a:pt x="19797" y="11162"/>
                    <a:pt x="15106" y="16980"/>
                    <a:pt x="8623" y="19804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9478" name="Arc 190"/>
            <p:cNvSpPr>
              <a:spLocks/>
            </p:cNvSpPr>
            <p:nvPr/>
          </p:nvSpPr>
          <p:spPr bwMode="auto">
            <a:xfrm rot="10800000" flipH="1" flipV="1">
              <a:off x="557" y="2000"/>
              <a:ext cx="422" cy="115"/>
            </a:xfrm>
            <a:custGeom>
              <a:avLst/>
              <a:gdLst>
                <a:gd name="T0" fmla="*/ 421 w 21600"/>
                <a:gd name="T1" fmla="*/ 0 h 21291"/>
                <a:gd name="T2" fmla="*/ 168 w 21600"/>
                <a:gd name="T3" fmla="*/ 115 h 21291"/>
                <a:gd name="T4" fmla="*/ 0 w 21600"/>
                <a:gd name="T5" fmla="*/ 8 h 21291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291"/>
                <a:gd name="T11" fmla="*/ 21600 w 21600"/>
                <a:gd name="T12" fmla="*/ 21291 h 212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291" fill="none" extrusionOk="0">
                  <a:moveTo>
                    <a:pt x="21548" y="0"/>
                  </a:moveTo>
                  <a:cubicBezTo>
                    <a:pt x="21582" y="494"/>
                    <a:pt x="21600" y="990"/>
                    <a:pt x="21600" y="1487"/>
                  </a:cubicBezTo>
                  <a:cubicBezTo>
                    <a:pt x="21600" y="10082"/>
                    <a:pt x="16503" y="17859"/>
                    <a:pt x="8623" y="21291"/>
                  </a:cubicBezTo>
                </a:path>
                <a:path w="21600" h="21291" stroke="0" extrusionOk="0">
                  <a:moveTo>
                    <a:pt x="21548" y="0"/>
                  </a:moveTo>
                  <a:cubicBezTo>
                    <a:pt x="21582" y="494"/>
                    <a:pt x="21600" y="990"/>
                    <a:pt x="21600" y="1487"/>
                  </a:cubicBezTo>
                  <a:cubicBezTo>
                    <a:pt x="21600" y="10082"/>
                    <a:pt x="16503" y="17859"/>
                    <a:pt x="8623" y="21291"/>
                  </a:cubicBezTo>
                  <a:lnTo>
                    <a:pt x="0" y="1487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9479" name="Arc 191"/>
            <p:cNvSpPr>
              <a:spLocks/>
            </p:cNvSpPr>
            <p:nvPr/>
          </p:nvSpPr>
          <p:spPr bwMode="auto">
            <a:xfrm rot="5400000">
              <a:off x="519" y="2166"/>
              <a:ext cx="544" cy="403"/>
            </a:xfrm>
            <a:custGeom>
              <a:avLst/>
              <a:gdLst>
                <a:gd name="T0" fmla="*/ 543 w 21600"/>
                <a:gd name="T1" fmla="*/ 0 h 22964"/>
                <a:gd name="T2" fmla="*/ 58 w 21600"/>
                <a:gd name="T3" fmla="*/ 403 h 22964"/>
                <a:gd name="T4" fmla="*/ 0 w 21600"/>
                <a:gd name="T5" fmla="*/ 26 h 22964"/>
                <a:gd name="T6" fmla="*/ 0 60000 65536"/>
                <a:gd name="T7" fmla="*/ 0 60000 65536"/>
                <a:gd name="T8" fmla="*/ 0 60000 65536"/>
                <a:gd name="T9" fmla="*/ 0 w 21600"/>
                <a:gd name="T10" fmla="*/ 0 h 22964"/>
                <a:gd name="T11" fmla="*/ 21600 w 21600"/>
                <a:gd name="T12" fmla="*/ 22964 h 229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2964" fill="none" extrusionOk="0">
                  <a:moveTo>
                    <a:pt x="21548" y="0"/>
                  </a:moveTo>
                  <a:cubicBezTo>
                    <a:pt x="21582" y="494"/>
                    <a:pt x="21600" y="990"/>
                    <a:pt x="21600" y="1487"/>
                  </a:cubicBezTo>
                  <a:cubicBezTo>
                    <a:pt x="21600" y="12524"/>
                    <a:pt x="13278" y="21786"/>
                    <a:pt x="2303" y="22963"/>
                  </a:cubicBezTo>
                </a:path>
                <a:path w="21600" h="22964" stroke="0" extrusionOk="0">
                  <a:moveTo>
                    <a:pt x="21548" y="0"/>
                  </a:moveTo>
                  <a:cubicBezTo>
                    <a:pt x="21582" y="494"/>
                    <a:pt x="21600" y="990"/>
                    <a:pt x="21600" y="1487"/>
                  </a:cubicBezTo>
                  <a:cubicBezTo>
                    <a:pt x="21600" y="12524"/>
                    <a:pt x="13278" y="21786"/>
                    <a:pt x="2303" y="22963"/>
                  </a:cubicBezTo>
                  <a:lnTo>
                    <a:pt x="0" y="1487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9480" name="Arc 192"/>
            <p:cNvSpPr>
              <a:spLocks/>
            </p:cNvSpPr>
            <p:nvPr/>
          </p:nvSpPr>
          <p:spPr bwMode="auto">
            <a:xfrm rot="5400000">
              <a:off x="576" y="2211"/>
              <a:ext cx="335" cy="67"/>
            </a:xfrm>
            <a:custGeom>
              <a:avLst/>
              <a:gdLst>
                <a:gd name="T0" fmla="*/ 335 w 17536"/>
                <a:gd name="T1" fmla="*/ 40 h 21167"/>
                <a:gd name="T2" fmla="*/ 82 w 17536"/>
                <a:gd name="T3" fmla="*/ 67 h 21167"/>
                <a:gd name="T4" fmla="*/ 0 w 17536"/>
                <a:gd name="T5" fmla="*/ 0 h 21167"/>
                <a:gd name="T6" fmla="*/ 0 60000 65536"/>
                <a:gd name="T7" fmla="*/ 0 60000 65536"/>
                <a:gd name="T8" fmla="*/ 0 60000 65536"/>
                <a:gd name="T9" fmla="*/ 0 w 17536"/>
                <a:gd name="T10" fmla="*/ 0 h 21167"/>
                <a:gd name="T11" fmla="*/ 17536 w 17536"/>
                <a:gd name="T12" fmla="*/ 21167 h 2116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536" h="21167" fill="none" extrusionOk="0">
                  <a:moveTo>
                    <a:pt x="17536" y="12611"/>
                  </a:moveTo>
                  <a:cubicBezTo>
                    <a:pt x="14360" y="17027"/>
                    <a:pt x="9634" y="20082"/>
                    <a:pt x="4303" y="21166"/>
                  </a:cubicBezTo>
                </a:path>
                <a:path w="17536" h="21167" stroke="0" extrusionOk="0">
                  <a:moveTo>
                    <a:pt x="17536" y="12611"/>
                  </a:moveTo>
                  <a:cubicBezTo>
                    <a:pt x="14360" y="17027"/>
                    <a:pt x="9634" y="20082"/>
                    <a:pt x="4303" y="21166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9481" name="Arc 193"/>
            <p:cNvSpPr>
              <a:spLocks/>
            </p:cNvSpPr>
            <p:nvPr/>
          </p:nvSpPr>
          <p:spPr bwMode="auto">
            <a:xfrm rot="5400000">
              <a:off x="459" y="2021"/>
              <a:ext cx="692" cy="650"/>
            </a:xfrm>
            <a:custGeom>
              <a:avLst/>
              <a:gdLst>
                <a:gd name="T0" fmla="*/ 605 w 21600"/>
                <a:gd name="T1" fmla="*/ 0 h 31405"/>
                <a:gd name="T2" fmla="*/ 171 w 21600"/>
                <a:gd name="T3" fmla="*/ 650 h 31405"/>
                <a:gd name="T4" fmla="*/ 0 w 21600"/>
                <a:gd name="T5" fmla="*/ 217 h 31405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405"/>
                <a:gd name="T11" fmla="*/ 21600 w 21600"/>
                <a:gd name="T12" fmla="*/ 31405 h 3140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405" fill="none" extrusionOk="0">
                  <a:moveTo>
                    <a:pt x="18888" y="0"/>
                  </a:moveTo>
                  <a:cubicBezTo>
                    <a:pt x="20667" y="3205"/>
                    <a:pt x="21600" y="6811"/>
                    <a:pt x="21600" y="10477"/>
                  </a:cubicBezTo>
                  <a:cubicBezTo>
                    <a:pt x="21600" y="20347"/>
                    <a:pt x="14909" y="28962"/>
                    <a:pt x="5345" y="31404"/>
                  </a:cubicBezTo>
                </a:path>
                <a:path w="21600" h="31405" stroke="0" extrusionOk="0">
                  <a:moveTo>
                    <a:pt x="18888" y="0"/>
                  </a:moveTo>
                  <a:cubicBezTo>
                    <a:pt x="20667" y="3205"/>
                    <a:pt x="21600" y="6811"/>
                    <a:pt x="21600" y="10477"/>
                  </a:cubicBezTo>
                  <a:cubicBezTo>
                    <a:pt x="21600" y="20347"/>
                    <a:pt x="14909" y="28962"/>
                    <a:pt x="5345" y="31404"/>
                  </a:cubicBezTo>
                  <a:lnTo>
                    <a:pt x="0" y="10477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9482" name="Arc 194"/>
            <p:cNvSpPr>
              <a:spLocks/>
            </p:cNvSpPr>
            <p:nvPr/>
          </p:nvSpPr>
          <p:spPr bwMode="auto">
            <a:xfrm rot="10800000" flipV="1">
              <a:off x="979" y="1814"/>
              <a:ext cx="441" cy="340"/>
            </a:xfrm>
            <a:custGeom>
              <a:avLst/>
              <a:gdLst>
                <a:gd name="T0" fmla="*/ 441 w 21600"/>
                <a:gd name="T1" fmla="*/ 0 h 22582"/>
                <a:gd name="T2" fmla="*/ 3 w 21600"/>
                <a:gd name="T3" fmla="*/ 340 h 22582"/>
                <a:gd name="T4" fmla="*/ 0 w 21600"/>
                <a:gd name="T5" fmla="*/ 15 h 22582"/>
                <a:gd name="T6" fmla="*/ 0 60000 65536"/>
                <a:gd name="T7" fmla="*/ 0 60000 65536"/>
                <a:gd name="T8" fmla="*/ 0 60000 65536"/>
                <a:gd name="T9" fmla="*/ 0 w 21600"/>
                <a:gd name="T10" fmla="*/ 0 h 22582"/>
                <a:gd name="T11" fmla="*/ 21600 w 21600"/>
                <a:gd name="T12" fmla="*/ 22582 h 225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2582" fill="none" extrusionOk="0">
                  <a:moveTo>
                    <a:pt x="21577" y="0"/>
                  </a:moveTo>
                  <a:cubicBezTo>
                    <a:pt x="21592" y="327"/>
                    <a:pt x="21600" y="654"/>
                    <a:pt x="21600" y="982"/>
                  </a:cubicBezTo>
                  <a:cubicBezTo>
                    <a:pt x="21600" y="12863"/>
                    <a:pt x="12004" y="22513"/>
                    <a:pt x="122" y="22581"/>
                  </a:cubicBezTo>
                </a:path>
                <a:path w="21600" h="22582" stroke="0" extrusionOk="0">
                  <a:moveTo>
                    <a:pt x="21577" y="0"/>
                  </a:moveTo>
                  <a:cubicBezTo>
                    <a:pt x="21592" y="327"/>
                    <a:pt x="21600" y="654"/>
                    <a:pt x="21600" y="982"/>
                  </a:cubicBezTo>
                  <a:cubicBezTo>
                    <a:pt x="21600" y="12863"/>
                    <a:pt x="12004" y="22513"/>
                    <a:pt x="122" y="22581"/>
                  </a:cubicBezTo>
                  <a:lnTo>
                    <a:pt x="0" y="982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9483" name="Text Box 195"/>
            <p:cNvSpPr txBox="1">
              <a:spLocks noChangeArrowheads="1"/>
            </p:cNvSpPr>
            <p:nvPr/>
          </p:nvSpPr>
          <p:spPr bwMode="auto">
            <a:xfrm>
              <a:off x="1315" y="2495"/>
              <a:ext cx="208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nb-NO" sz="900"/>
                <a:t>NADH</a:t>
              </a:r>
              <a:endParaRPr lang="en-GB" sz="900"/>
            </a:p>
          </p:txBody>
        </p:sp>
        <p:sp>
          <p:nvSpPr>
            <p:cNvPr id="19484" name="Text Box 196"/>
            <p:cNvSpPr txBox="1">
              <a:spLocks noChangeArrowheads="1"/>
            </p:cNvSpPr>
            <p:nvPr/>
          </p:nvSpPr>
          <p:spPr bwMode="auto">
            <a:xfrm>
              <a:off x="1342" y="2309"/>
              <a:ext cx="183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nb-NO" sz="900"/>
                <a:t>NAD</a:t>
              </a:r>
              <a:r>
                <a:rPr lang="nb-NO" sz="900" baseline="30000"/>
                <a:t>+</a:t>
              </a:r>
              <a:endParaRPr lang="en-GB" sz="900" baseline="30000"/>
            </a:p>
          </p:txBody>
        </p:sp>
        <p:sp>
          <p:nvSpPr>
            <p:cNvPr id="19485" name="Text Box 197"/>
            <p:cNvSpPr txBox="1">
              <a:spLocks noChangeArrowheads="1"/>
            </p:cNvSpPr>
            <p:nvPr/>
          </p:nvSpPr>
          <p:spPr bwMode="auto">
            <a:xfrm>
              <a:off x="1226" y="2633"/>
              <a:ext cx="144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nb-NO" sz="900"/>
                <a:t>ADP</a:t>
              </a:r>
              <a:endParaRPr lang="en-GB" sz="900" baseline="30000"/>
            </a:p>
          </p:txBody>
        </p:sp>
        <p:sp>
          <p:nvSpPr>
            <p:cNvPr id="19486" name="Text Box 198"/>
            <p:cNvSpPr txBox="1">
              <a:spLocks noChangeArrowheads="1"/>
            </p:cNvSpPr>
            <p:nvPr/>
          </p:nvSpPr>
          <p:spPr bwMode="auto">
            <a:xfrm>
              <a:off x="1467" y="2081"/>
              <a:ext cx="136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nb-NO" sz="900"/>
                <a:t>ATP</a:t>
              </a:r>
              <a:endParaRPr lang="en-GB" sz="900" baseline="30000"/>
            </a:p>
          </p:txBody>
        </p:sp>
        <p:sp>
          <p:nvSpPr>
            <p:cNvPr id="19487" name="Text Box 199"/>
            <p:cNvSpPr txBox="1">
              <a:spLocks noChangeArrowheads="1"/>
            </p:cNvSpPr>
            <p:nvPr/>
          </p:nvSpPr>
          <p:spPr bwMode="auto">
            <a:xfrm>
              <a:off x="315" y="1975"/>
              <a:ext cx="39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nb-NO"/>
                <a:t>Growth</a:t>
              </a:r>
              <a:endParaRPr lang="en-GB"/>
            </a:p>
          </p:txBody>
        </p:sp>
        <p:sp>
          <p:nvSpPr>
            <p:cNvPr id="19488" name="Arc 214"/>
            <p:cNvSpPr>
              <a:spLocks/>
            </p:cNvSpPr>
            <p:nvPr/>
          </p:nvSpPr>
          <p:spPr bwMode="auto">
            <a:xfrm rot="16200000" flipH="1">
              <a:off x="272" y="1309"/>
              <a:ext cx="2145" cy="1204"/>
            </a:xfrm>
            <a:custGeom>
              <a:avLst/>
              <a:gdLst>
                <a:gd name="T0" fmla="*/ 2145 w 19598"/>
                <a:gd name="T1" fmla="*/ 557 h 19639"/>
                <a:gd name="T2" fmla="*/ 984 w 19598"/>
                <a:gd name="T3" fmla="*/ 1204 h 19639"/>
                <a:gd name="T4" fmla="*/ 0 w 19598"/>
                <a:gd name="T5" fmla="*/ 0 h 19639"/>
                <a:gd name="T6" fmla="*/ 0 60000 65536"/>
                <a:gd name="T7" fmla="*/ 0 60000 65536"/>
                <a:gd name="T8" fmla="*/ 0 60000 65536"/>
                <a:gd name="T9" fmla="*/ 0 w 19598"/>
                <a:gd name="T10" fmla="*/ 0 h 19639"/>
                <a:gd name="T11" fmla="*/ 19598 w 19598"/>
                <a:gd name="T12" fmla="*/ 19639 h 1963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598" h="19639" fill="none" extrusionOk="0">
                  <a:moveTo>
                    <a:pt x="19597" y="9082"/>
                  </a:moveTo>
                  <a:cubicBezTo>
                    <a:pt x="17433" y="13752"/>
                    <a:pt x="13672" y="17496"/>
                    <a:pt x="8992" y="19639"/>
                  </a:cubicBezTo>
                </a:path>
                <a:path w="19598" h="19639" stroke="0" extrusionOk="0">
                  <a:moveTo>
                    <a:pt x="19597" y="9082"/>
                  </a:moveTo>
                  <a:cubicBezTo>
                    <a:pt x="17433" y="13752"/>
                    <a:pt x="13672" y="17496"/>
                    <a:pt x="8992" y="19639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lg" len="lg"/>
              <a:tailEnd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19489" name="Text Box 215"/>
            <p:cNvSpPr txBox="1">
              <a:spLocks noChangeArrowheads="1"/>
            </p:cNvSpPr>
            <p:nvPr/>
          </p:nvSpPr>
          <p:spPr bwMode="auto">
            <a:xfrm>
              <a:off x="533" y="3058"/>
              <a:ext cx="136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nb-NO"/>
                <a:t>Reduced electron acceptor</a:t>
              </a:r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715963" y="404813"/>
            <a:ext cx="7772400" cy="765175"/>
          </a:xfrm>
        </p:spPr>
        <p:txBody>
          <a:bodyPr/>
          <a:lstStyle/>
          <a:p>
            <a:pPr eaLnBrk="1" hangingPunct="1"/>
            <a:r>
              <a:rPr lang="nb-NO" sz="3200" smtClean="0">
                <a:solidFill>
                  <a:srgbClr val="FFFF99"/>
                </a:solidFill>
                <a:latin typeface="Arial Unicode MS" pitchFamily="34" charset="-128"/>
              </a:rPr>
              <a:t>Applications in:</a:t>
            </a:r>
            <a:endParaRPr lang="en-GB" sz="3200" smtClean="0">
              <a:solidFill>
                <a:srgbClr val="FFFF99"/>
              </a:solidFill>
              <a:latin typeface="Arial Unicode MS" pitchFamily="34" charset="-128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89088"/>
            <a:ext cx="8105775" cy="45069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nb-NO" sz="2800" smtClean="0">
                <a:solidFill>
                  <a:schemeClr val="bg1"/>
                </a:solidFill>
                <a:latin typeface="Arial Unicode MS" pitchFamily="34" charset="-128"/>
              </a:rPr>
              <a:t>Bioremediation</a:t>
            </a:r>
          </a:p>
          <a:p>
            <a:pPr lvl="1" eaLnBrk="1" hangingPunct="1">
              <a:lnSpc>
                <a:spcPct val="90000"/>
              </a:lnSpc>
            </a:pP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Electron donor and acceptor introduction</a:t>
            </a:r>
          </a:p>
          <a:p>
            <a:pPr lvl="1" eaLnBrk="1" hangingPunct="1">
              <a:lnSpc>
                <a:spcPct val="90000"/>
              </a:lnSpc>
            </a:pP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In situ nitrate removal</a:t>
            </a:r>
          </a:p>
          <a:p>
            <a:pPr lvl="1" eaLnBrk="1" hangingPunct="1">
              <a:lnSpc>
                <a:spcPct val="90000"/>
              </a:lnSpc>
            </a:pP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Nutrient supply</a:t>
            </a:r>
          </a:p>
          <a:p>
            <a:pPr lvl="1" eaLnBrk="1" hangingPunct="1">
              <a:lnSpc>
                <a:spcPct val="90000"/>
              </a:lnSpc>
            </a:pP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Controlled electron donor or acceptor migration</a:t>
            </a:r>
          </a:p>
          <a:p>
            <a:pPr lvl="1" eaLnBrk="1" hangingPunct="1">
              <a:lnSpc>
                <a:spcPct val="90000"/>
              </a:lnSpc>
            </a:pP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Electric soil heating </a:t>
            </a:r>
            <a:r>
              <a:rPr lang="en-GB" sz="2400" smtClean="0">
                <a:solidFill>
                  <a:schemeClr val="bg1"/>
                </a:solidFill>
                <a:latin typeface="Arial Unicode MS" pitchFamily="34" charset="-128"/>
              </a:rPr>
              <a:t>coupled with vapor extraction</a:t>
            </a:r>
            <a:r>
              <a:rPr lang="en-GB" sz="2400" b="1" smtClean="0">
                <a:solidFill>
                  <a:schemeClr val="bg1"/>
                </a:solidFill>
                <a:latin typeface="Arial Unicode MS" pitchFamily="34" charset="-128"/>
              </a:rPr>
              <a:t> </a:t>
            </a:r>
            <a:endParaRPr lang="nb-NO" sz="2400" smtClean="0">
              <a:solidFill>
                <a:schemeClr val="bg1"/>
              </a:solidFill>
              <a:latin typeface="Arial Unicode MS" pitchFamily="34" charset="-128"/>
            </a:endParaRP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nb-NO" sz="2400" smtClean="0">
              <a:solidFill>
                <a:schemeClr val="bg1"/>
              </a:solidFill>
              <a:latin typeface="Arial Unicode MS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nb-NO" sz="2800" smtClean="0">
                <a:solidFill>
                  <a:schemeClr val="bg1"/>
                </a:solidFill>
                <a:latin typeface="Arial Unicode MS" pitchFamily="34" charset="-128"/>
              </a:rPr>
              <a:t>Wastewater tratment</a:t>
            </a:r>
          </a:p>
          <a:p>
            <a:pPr lvl="1" eaLnBrk="1" hangingPunct="1">
              <a:lnSpc>
                <a:spcPct val="90000"/>
              </a:lnSpc>
            </a:pP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Autotrophic denitrification</a:t>
            </a:r>
          </a:p>
          <a:p>
            <a:pPr lvl="1" eaLnBrk="1" hangingPunct="1">
              <a:lnSpc>
                <a:spcPct val="90000"/>
              </a:lnSpc>
            </a:pP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Simultaneous nitrification/denitrification (N-removal)</a:t>
            </a:r>
          </a:p>
          <a:p>
            <a:pPr lvl="1" eaLnBrk="1" hangingPunct="1">
              <a:lnSpc>
                <a:spcPct val="90000"/>
              </a:lnSpc>
            </a:pP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Organic matter reduction (with energy production)</a:t>
            </a:r>
            <a:endParaRPr lang="en-GB" sz="2400" smtClean="0">
              <a:solidFill>
                <a:schemeClr val="bg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0000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98"/>
          <p:cNvGrpSpPr>
            <a:grpSpLocks/>
          </p:cNvGrpSpPr>
          <p:nvPr/>
        </p:nvGrpSpPr>
        <p:grpSpPr bwMode="auto">
          <a:xfrm>
            <a:off x="407988" y="420688"/>
            <a:ext cx="7327900" cy="3714750"/>
            <a:chOff x="257" y="265"/>
            <a:chExt cx="4616" cy="2340"/>
          </a:xfrm>
        </p:grpSpPr>
        <p:sp>
          <p:nvSpPr>
            <p:cNvPr id="5153" name="Rectangle 1076"/>
            <p:cNvSpPr>
              <a:spLocks noChangeArrowheads="1"/>
            </p:cNvSpPr>
            <p:nvPr/>
          </p:nvSpPr>
          <p:spPr bwMode="auto">
            <a:xfrm>
              <a:off x="3886" y="265"/>
              <a:ext cx="987" cy="24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grpSp>
          <p:nvGrpSpPr>
            <p:cNvPr id="5154" name="Group 1072"/>
            <p:cNvGrpSpPr>
              <a:grpSpLocks/>
            </p:cNvGrpSpPr>
            <p:nvPr/>
          </p:nvGrpSpPr>
          <p:grpSpPr bwMode="auto">
            <a:xfrm>
              <a:off x="257" y="1303"/>
              <a:ext cx="1068" cy="1302"/>
              <a:chOff x="257" y="1303"/>
              <a:chExt cx="1068" cy="1302"/>
            </a:xfrm>
          </p:grpSpPr>
          <p:sp>
            <p:nvSpPr>
              <p:cNvPr id="5155" name="Rectangle 1067"/>
              <p:cNvSpPr>
                <a:spLocks noChangeArrowheads="1"/>
              </p:cNvSpPr>
              <p:nvPr/>
            </p:nvSpPr>
            <p:spPr bwMode="auto">
              <a:xfrm>
                <a:off x="257" y="1303"/>
                <a:ext cx="1068" cy="130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endParaRPr lang="nb-NO"/>
              </a:p>
            </p:txBody>
          </p:sp>
          <p:sp>
            <p:nvSpPr>
              <p:cNvPr id="5156" name="Text Box 1068"/>
              <p:cNvSpPr txBox="1">
                <a:spLocks noChangeArrowheads="1"/>
              </p:cNvSpPr>
              <p:nvPr/>
            </p:nvSpPr>
            <p:spPr bwMode="auto">
              <a:xfrm>
                <a:off x="351" y="1825"/>
                <a:ext cx="610" cy="4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l"/>
                <a:r>
                  <a:rPr lang="nb-NO" sz="2400" b="1">
                    <a:latin typeface="Arial Unicode MS" pitchFamily="34" charset="-128"/>
                  </a:rPr>
                  <a:t>Cell-</a:t>
                </a:r>
              </a:p>
              <a:p>
                <a:pPr algn="l"/>
                <a:r>
                  <a:rPr lang="nb-NO" sz="2400" b="1">
                    <a:latin typeface="Arial Unicode MS" pitchFamily="34" charset="-128"/>
                  </a:rPr>
                  <a:t>biology</a:t>
                </a:r>
                <a:endParaRPr lang="en-GB" sz="2400" b="1">
                  <a:latin typeface="Arial Unicode MS" pitchFamily="34" charset="-128"/>
                </a:endParaRPr>
              </a:p>
            </p:txBody>
          </p:sp>
        </p:grpSp>
      </p:grpSp>
      <p:grpSp>
        <p:nvGrpSpPr>
          <p:cNvPr id="4" name="Group 1097"/>
          <p:cNvGrpSpPr>
            <a:grpSpLocks/>
          </p:cNvGrpSpPr>
          <p:nvPr/>
        </p:nvGrpSpPr>
        <p:grpSpPr bwMode="auto">
          <a:xfrm>
            <a:off x="238125" y="420688"/>
            <a:ext cx="8542338" cy="3705225"/>
            <a:chOff x="150" y="265"/>
            <a:chExt cx="5381" cy="2334"/>
          </a:xfrm>
        </p:grpSpPr>
        <p:sp>
          <p:nvSpPr>
            <p:cNvPr id="5147" name="Rectangle 1077"/>
            <p:cNvSpPr>
              <a:spLocks noChangeArrowheads="1"/>
            </p:cNvSpPr>
            <p:nvPr/>
          </p:nvSpPr>
          <p:spPr bwMode="auto">
            <a:xfrm>
              <a:off x="4927" y="265"/>
              <a:ext cx="604" cy="247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grpSp>
          <p:nvGrpSpPr>
            <p:cNvPr id="5148" name="Group 1069"/>
            <p:cNvGrpSpPr>
              <a:grpSpLocks/>
            </p:cNvGrpSpPr>
            <p:nvPr/>
          </p:nvGrpSpPr>
          <p:grpSpPr bwMode="auto">
            <a:xfrm>
              <a:off x="899" y="1300"/>
              <a:ext cx="1545" cy="1299"/>
              <a:chOff x="1311" y="1620"/>
              <a:chExt cx="1545" cy="1299"/>
            </a:xfrm>
          </p:grpSpPr>
          <p:sp>
            <p:nvSpPr>
              <p:cNvPr id="5150" name="Rectangle 1063"/>
              <p:cNvSpPr>
                <a:spLocks noChangeArrowheads="1"/>
              </p:cNvSpPr>
              <p:nvPr/>
            </p:nvSpPr>
            <p:spPr bwMode="auto">
              <a:xfrm>
                <a:off x="1742" y="1623"/>
                <a:ext cx="1114" cy="1296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endParaRPr lang="nb-NO"/>
              </a:p>
            </p:txBody>
          </p:sp>
          <p:sp>
            <p:nvSpPr>
              <p:cNvPr id="5151" name="Freeform 1064"/>
              <p:cNvSpPr>
                <a:spLocks/>
              </p:cNvSpPr>
              <p:nvPr/>
            </p:nvSpPr>
            <p:spPr bwMode="auto">
              <a:xfrm>
                <a:off x="1311" y="1620"/>
                <a:ext cx="441" cy="1299"/>
              </a:xfrm>
              <a:custGeom>
                <a:avLst/>
                <a:gdLst>
                  <a:gd name="T0" fmla="*/ 438 w 441"/>
                  <a:gd name="T1" fmla="*/ 1299 h 1299"/>
                  <a:gd name="T2" fmla="*/ 438 w 441"/>
                  <a:gd name="T3" fmla="*/ 942 h 1299"/>
                  <a:gd name="T4" fmla="*/ 420 w 441"/>
                  <a:gd name="T5" fmla="*/ 705 h 1299"/>
                  <a:gd name="T6" fmla="*/ 351 w 441"/>
                  <a:gd name="T7" fmla="*/ 585 h 1299"/>
                  <a:gd name="T8" fmla="*/ 282 w 441"/>
                  <a:gd name="T9" fmla="*/ 570 h 1299"/>
                  <a:gd name="T10" fmla="*/ 222 w 441"/>
                  <a:gd name="T11" fmla="*/ 615 h 1299"/>
                  <a:gd name="T12" fmla="*/ 177 w 441"/>
                  <a:gd name="T13" fmla="*/ 702 h 1299"/>
                  <a:gd name="T14" fmla="*/ 117 w 441"/>
                  <a:gd name="T15" fmla="*/ 759 h 1299"/>
                  <a:gd name="T16" fmla="*/ 54 w 441"/>
                  <a:gd name="T17" fmla="*/ 735 h 1299"/>
                  <a:gd name="T18" fmla="*/ 12 w 441"/>
                  <a:gd name="T19" fmla="*/ 630 h 1299"/>
                  <a:gd name="T20" fmla="*/ 3 w 441"/>
                  <a:gd name="T21" fmla="*/ 510 h 1299"/>
                  <a:gd name="T22" fmla="*/ 33 w 441"/>
                  <a:gd name="T23" fmla="*/ 390 h 1299"/>
                  <a:gd name="T24" fmla="*/ 111 w 441"/>
                  <a:gd name="T25" fmla="*/ 288 h 1299"/>
                  <a:gd name="T26" fmla="*/ 225 w 441"/>
                  <a:gd name="T27" fmla="*/ 225 h 1299"/>
                  <a:gd name="T28" fmla="*/ 303 w 441"/>
                  <a:gd name="T29" fmla="*/ 201 h 1299"/>
                  <a:gd name="T30" fmla="*/ 357 w 441"/>
                  <a:gd name="T31" fmla="*/ 177 h 1299"/>
                  <a:gd name="T32" fmla="*/ 405 w 441"/>
                  <a:gd name="T33" fmla="*/ 126 h 1299"/>
                  <a:gd name="T34" fmla="*/ 429 w 441"/>
                  <a:gd name="T35" fmla="*/ 72 h 1299"/>
                  <a:gd name="T36" fmla="*/ 438 w 441"/>
                  <a:gd name="T37" fmla="*/ 30 h 1299"/>
                  <a:gd name="T38" fmla="*/ 438 w 441"/>
                  <a:gd name="T39" fmla="*/ 0 h 129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441"/>
                  <a:gd name="T61" fmla="*/ 0 h 1299"/>
                  <a:gd name="T62" fmla="*/ 441 w 441"/>
                  <a:gd name="T63" fmla="*/ 1299 h 1299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441" h="1299">
                    <a:moveTo>
                      <a:pt x="438" y="1299"/>
                    </a:moveTo>
                    <a:cubicBezTo>
                      <a:pt x="439" y="1170"/>
                      <a:pt x="441" y="1041"/>
                      <a:pt x="438" y="942"/>
                    </a:cubicBezTo>
                    <a:cubicBezTo>
                      <a:pt x="435" y="843"/>
                      <a:pt x="434" y="764"/>
                      <a:pt x="420" y="705"/>
                    </a:cubicBezTo>
                    <a:cubicBezTo>
                      <a:pt x="406" y="646"/>
                      <a:pt x="374" y="607"/>
                      <a:pt x="351" y="585"/>
                    </a:cubicBezTo>
                    <a:cubicBezTo>
                      <a:pt x="328" y="563"/>
                      <a:pt x="303" y="565"/>
                      <a:pt x="282" y="570"/>
                    </a:cubicBezTo>
                    <a:cubicBezTo>
                      <a:pt x="261" y="575"/>
                      <a:pt x="240" y="593"/>
                      <a:pt x="222" y="615"/>
                    </a:cubicBezTo>
                    <a:cubicBezTo>
                      <a:pt x="204" y="637"/>
                      <a:pt x="194" y="678"/>
                      <a:pt x="177" y="702"/>
                    </a:cubicBezTo>
                    <a:cubicBezTo>
                      <a:pt x="160" y="726"/>
                      <a:pt x="137" y="754"/>
                      <a:pt x="117" y="759"/>
                    </a:cubicBezTo>
                    <a:cubicBezTo>
                      <a:pt x="97" y="764"/>
                      <a:pt x="72" y="756"/>
                      <a:pt x="54" y="735"/>
                    </a:cubicBezTo>
                    <a:cubicBezTo>
                      <a:pt x="36" y="714"/>
                      <a:pt x="20" y="668"/>
                      <a:pt x="12" y="630"/>
                    </a:cubicBezTo>
                    <a:cubicBezTo>
                      <a:pt x="4" y="592"/>
                      <a:pt x="0" y="550"/>
                      <a:pt x="3" y="510"/>
                    </a:cubicBezTo>
                    <a:cubicBezTo>
                      <a:pt x="6" y="470"/>
                      <a:pt x="15" y="427"/>
                      <a:pt x="33" y="390"/>
                    </a:cubicBezTo>
                    <a:cubicBezTo>
                      <a:pt x="51" y="353"/>
                      <a:pt x="79" y="316"/>
                      <a:pt x="111" y="288"/>
                    </a:cubicBezTo>
                    <a:cubicBezTo>
                      <a:pt x="143" y="260"/>
                      <a:pt x="193" y="239"/>
                      <a:pt x="225" y="225"/>
                    </a:cubicBezTo>
                    <a:cubicBezTo>
                      <a:pt x="257" y="211"/>
                      <a:pt x="281" y="209"/>
                      <a:pt x="303" y="201"/>
                    </a:cubicBezTo>
                    <a:cubicBezTo>
                      <a:pt x="325" y="193"/>
                      <a:pt x="340" y="190"/>
                      <a:pt x="357" y="177"/>
                    </a:cubicBezTo>
                    <a:cubicBezTo>
                      <a:pt x="374" y="164"/>
                      <a:pt x="393" y="144"/>
                      <a:pt x="405" y="126"/>
                    </a:cubicBezTo>
                    <a:cubicBezTo>
                      <a:pt x="417" y="108"/>
                      <a:pt x="424" y="88"/>
                      <a:pt x="429" y="72"/>
                    </a:cubicBezTo>
                    <a:cubicBezTo>
                      <a:pt x="434" y="56"/>
                      <a:pt x="436" y="42"/>
                      <a:pt x="438" y="30"/>
                    </a:cubicBezTo>
                    <a:cubicBezTo>
                      <a:pt x="440" y="18"/>
                      <a:pt x="438" y="5"/>
                      <a:pt x="438" y="0"/>
                    </a:cubicBezTo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nb-NO"/>
              </a:p>
            </p:txBody>
          </p:sp>
          <p:sp>
            <p:nvSpPr>
              <p:cNvPr id="5152" name="Text Box 1065"/>
              <p:cNvSpPr txBox="1">
                <a:spLocks noChangeArrowheads="1"/>
              </p:cNvSpPr>
              <p:nvPr/>
            </p:nvSpPr>
            <p:spPr bwMode="auto">
              <a:xfrm>
                <a:off x="1905" y="1881"/>
                <a:ext cx="780" cy="4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nb-NO" sz="2400" b="1">
                    <a:latin typeface="Arial Unicode MS" pitchFamily="34" charset="-128"/>
                  </a:rPr>
                  <a:t>Redox-</a:t>
                </a:r>
              </a:p>
              <a:p>
                <a:r>
                  <a:rPr lang="nb-NO" sz="2400" b="1">
                    <a:latin typeface="Arial Unicode MS" pitchFamily="34" charset="-128"/>
                  </a:rPr>
                  <a:t>reactions</a:t>
                </a:r>
                <a:endParaRPr lang="en-GB" sz="2400" b="1">
                  <a:latin typeface="Arial Unicode MS" pitchFamily="34" charset="-128"/>
                </a:endParaRPr>
              </a:p>
            </p:txBody>
          </p:sp>
        </p:grpSp>
        <p:sp>
          <p:nvSpPr>
            <p:cNvPr id="5149" name="Rectangle 1078"/>
            <p:cNvSpPr>
              <a:spLocks noChangeArrowheads="1"/>
            </p:cNvSpPr>
            <p:nvPr/>
          </p:nvSpPr>
          <p:spPr bwMode="auto">
            <a:xfrm>
              <a:off x="150" y="526"/>
              <a:ext cx="979" cy="247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</p:grpSp>
      <p:grpSp>
        <p:nvGrpSpPr>
          <p:cNvPr id="6" name="Group 1096"/>
          <p:cNvGrpSpPr>
            <a:grpSpLocks/>
          </p:cNvGrpSpPr>
          <p:nvPr/>
        </p:nvGrpSpPr>
        <p:grpSpPr bwMode="auto">
          <a:xfrm>
            <a:off x="233363" y="420688"/>
            <a:ext cx="3633787" cy="5373687"/>
            <a:chOff x="147" y="265"/>
            <a:chExt cx="2289" cy="3385"/>
          </a:xfrm>
        </p:grpSpPr>
        <p:grpSp>
          <p:nvGrpSpPr>
            <p:cNvPr id="5142" name="Group 1057"/>
            <p:cNvGrpSpPr>
              <a:grpSpLocks/>
            </p:cNvGrpSpPr>
            <p:nvPr/>
          </p:nvGrpSpPr>
          <p:grpSpPr bwMode="auto">
            <a:xfrm>
              <a:off x="1329" y="2135"/>
              <a:ext cx="1107" cy="1515"/>
              <a:chOff x="3162" y="1656"/>
              <a:chExt cx="1107" cy="1515"/>
            </a:xfrm>
          </p:grpSpPr>
          <p:sp>
            <p:nvSpPr>
              <p:cNvPr id="5144" name="Rectangle 1055"/>
              <p:cNvSpPr>
                <a:spLocks noChangeArrowheads="1"/>
              </p:cNvSpPr>
              <p:nvPr/>
            </p:nvSpPr>
            <p:spPr bwMode="auto">
              <a:xfrm>
                <a:off x="3165" y="2121"/>
                <a:ext cx="1104" cy="1050"/>
              </a:xfrm>
              <a:prstGeom prst="rect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nb-NO"/>
              </a:p>
            </p:txBody>
          </p:sp>
          <p:sp>
            <p:nvSpPr>
              <p:cNvPr id="5145" name="Text Box 1054"/>
              <p:cNvSpPr txBox="1">
                <a:spLocks noChangeArrowheads="1"/>
              </p:cNvSpPr>
              <p:nvPr/>
            </p:nvSpPr>
            <p:spPr bwMode="auto">
              <a:xfrm>
                <a:off x="3677" y="2382"/>
                <a:ext cx="401" cy="466"/>
              </a:xfrm>
              <a:prstGeom prst="rect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nb-NO" sz="2400" b="1">
                    <a:solidFill>
                      <a:srgbClr val="FFFF00"/>
                    </a:solidFill>
                    <a:latin typeface="Arial Unicode MS" pitchFamily="34" charset="-128"/>
                  </a:rPr>
                  <a:t>Bio-</a:t>
                </a:r>
              </a:p>
              <a:p>
                <a:r>
                  <a:rPr lang="nb-NO" sz="2400" b="1">
                    <a:solidFill>
                      <a:srgbClr val="FFFF00"/>
                    </a:solidFill>
                    <a:latin typeface="Arial Unicode MS" pitchFamily="34" charset="-128"/>
                  </a:rPr>
                  <a:t>films</a:t>
                </a:r>
                <a:endParaRPr lang="en-GB" sz="2400" b="1">
                  <a:solidFill>
                    <a:srgbClr val="FFFF00"/>
                  </a:solidFill>
                  <a:latin typeface="Arial Unicode MS" pitchFamily="34" charset="-128"/>
                </a:endParaRPr>
              </a:p>
            </p:txBody>
          </p:sp>
          <p:sp>
            <p:nvSpPr>
              <p:cNvPr id="5146" name="Freeform 1056"/>
              <p:cNvSpPr>
                <a:spLocks/>
              </p:cNvSpPr>
              <p:nvPr/>
            </p:nvSpPr>
            <p:spPr bwMode="auto">
              <a:xfrm>
                <a:off x="3162" y="1656"/>
                <a:ext cx="1107" cy="469"/>
              </a:xfrm>
              <a:custGeom>
                <a:avLst/>
                <a:gdLst>
                  <a:gd name="T0" fmla="*/ 0 w 1107"/>
                  <a:gd name="T1" fmla="*/ 462 h 469"/>
                  <a:gd name="T2" fmla="*/ 204 w 1107"/>
                  <a:gd name="T3" fmla="*/ 462 h 469"/>
                  <a:gd name="T4" fmla="*/ 339 w 1107"/>
                  <a:gd name="T5" fmla="*/ 444 h 469"/>
                  <a:gd name="T6" fmla="*/ 384 w 1107"/>
                  <a:gd name="T7" fmla="*/ 387 h 469"/>
                  <a:gd name="T8" fmla="*/ 393 w 1107"/>
                  <a:gd name="T9" fmla="*/ 345 h 469"/>
                  <a:gd name="T10" fmla="*/ 378 w 1107"/>
                  <a:gd name="T11" fmla="*/ 291 h 469"/>
                  <a:gd name="T12" fmla="*/ 339 w 1107"/>
                  <a:gd name="T13" fmla="*/ 252 h 469"/>
                  <a:gd name="T14" fmla="*/ 273 w 1107"/>
                  <a:gd name="T15" fmla="*/ 225 h 469"/>
                  <a:gd name="T16" fmla="*/ 225 w 1107"/>
                  <a:gd name="T17" fmla="*/ 186 h 469"/>
                  <a:gd name="T18" fmla="*/ 207 w 1107"/>
                  <a:gd name="T19" fmla="*/ 126 h 469"/>
                  <a:gd name="T20" fmla="*/ 213 w 1107"/>
                  <a:gd name="T21" fmla="*/ 87 h 469"/>
                  <a:gd name="T22" fmla="*/ 231 w 1107"/>
                  <a:gd name="T23" fmla="*/ 60 h 469"/>
                  <a:gd name="T24" fmla="*/ 264 w 1107"/>
                  <a:gd name="T25" fmla="*/ 27 h 469"/>
                  <a:gd name="T26" fmla="*/ 327 w 1107"/>
                  <a:gd name="T27" fmla="*/ 9 h 469"/>
                  <a:gd name="T28" fmla="*/ 432 w 1107"/>
                  <a:gd name="T29" fmla="*/ 3 h 469"/>
                  <a:gd name="T30" fmla="*/ 594 w 1107"/>
                  <a:gd name="T31" fmla="*/ 6 h 469"/>
                  <a:gd name="T32" fmla="*/ 699 w 1107"/>
                  <a:gd name="T33" fmla="*/ 42 h 469"/>
                  <a:gd name="T34" fmla="*/ 753 w 1107"/>
                  <a:gd name="T35" fmla="*/ 117 h 469"/>
                  <a:gd name="T36" fmla="*/ 741 w 1107"/>
                  <a:gd name="T37" fmla="*/ 207 h 469"/>
                  <a:gd name="T38" fmla="*/ 675 w 1107"/>
                  <a:gd name="T39" fmla="*/ 249 h 469"/>
                  <a:gd name="T40" fmla="*/ 609 w 1107"/>
                  <a:gd name="T41" fmla="*/ 282 h 469"/>
                  <a:gd name="T42" fmla="*/ 591 w 1107"/>
                  <a:gd name="T43" fmla="*/ 372 h 469"/>
                  <a:gd name="T44" fmla="*/ 624 w 1107"/>
                  <a:gd name="T45" fmla="*/ 414 h 469"/>
                  <a:gd name="T46" fmla="*/ 699 w 1107"/>
                  <a:gd name="T47" fmla="*/ 429 h 469"/>
                  <a:gd name="T48" fmla="*/ 777 w 1107"/>
                  <a:gd name="T49" fmla="*/ 432 h 469"/>
                  <a:gd name="T50" fmla="*/ 858 w 1107"/>
                  <a:gd name="T51" fmla="*/ 447 h 469"/>
                  <a:gd name="T52" fmla="*/ 897 w 1107"/>
                  <a:gd name="T53" fmla="*/ 459 h 469"/>
                  <a:gd name="T54" fmla="*/ 978 w 1107"/>
                  <a:gd name="T55" fmla="*/ 468 h 469"/>
                  <a:gd name="T56" fmla="*/ 1065 w 1107"/>
                  <a:gd name="T57" fmla="*/ 465 h 469"/>
                  <a:gd name="T58" fmla="*/ 1107 w 1107"/>
                  <a:gd name="T59" fmla="*/ 465 h 469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107"/>
                  <a:gd name="T91" fmla="*/ 0 h 469"/>
                  <a:gd name="T92" fmla="*/ 1107 w 1107"/>
                  <a:gd name="T93" fmla="*/ 469 h 469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107" h="469">
                    <a:moveTo>
                      <a:pt x="0" y="462"/>
                    </a:moveTo>
                    <a:cubicBezTo>
                      <a:pt x="74" y="463"/>
                      <a:pt x="148" y="465"/>
                      <a:pt x="204" y="462"/>
                    </a:cubicBezTo>
                    <a:cubicBezTo>
                      <a:pt x="260" y="459"/>
                      <a:pt x="309" y="456"/>
                      <a:pt x="339" y="444"/>
                    </a:cubicBezTo>
                    <a:cubicBezTo>
                      <a:pt x="369" y="432"/>
                      <a:pt x="375" y="404"/>
                      <a:pt x="384" y="387"/>
                    </a:cubicBezTo>
                    <a:cubicBezTo>
                      <a:pt x="393" y="370"/>
                      <a:pt x="394" y="361"/>
                      <a:pt x="393" y="345"/>
                    </a:cubicBezTo>
                    <a:cubicBezTo>
                      <a:pt x="392" y="329"/>
                      <a:pt x="387" y="306"/>
                      <a:pt x="378" y="291"/>
                    </a:cubicBezTo>
                    <a:cubicBezTo>
                      <a:pt x="369" y="276"/>
                      <a:pt x="356" y="263"/>
                      <a:pt x="339" y="252"/>
                    </a:cubicBezTo>
                    <a:cubicBezTo>
                      <a:pt x="322" y="241"/>
                      <a:pt x="292" y="236"/>
                      <a:pt x="273" y="225"/>
                    </a:cubicBezTo>
                    <a:cubicBezTo>
                      <a:pt x="254" y="214"/>
                      <a:pt x="236" y="202"/>
                      <a:pt x="225" y="186"/>
                    </a:cubicBezTo>
                    <a:cubicBezTo>
                      <a:pt x="214" y="170"/>
                      <a:pt x="209" y="142"/>
                      <a:pt x="207" y="126"/>
                    </a:cubicBezTo>
                    <a:cubicBezTo>
                      <a:pt x="205" y="110"/>
                      <a:pt x="209" y="98"/>
                      <a:pt x="213" y="87"/>
                    </a:cubicBezTo>
                    <a:cubicBezTo>
                      <a:pt x="217" y="76"/>
                      <a:pt x="223" y="70"/>
                      <a:pt x="231" y="60"/>
                    </a:cubicBezTo>
                    <a:cubicBezTo>
                      <a:pt x="239" y="50"/>
                      <a:pt x="248" y="35"/>
                      <a:pt x="264" y="27"/>
                    </a:cubicBezTo>
                    <a:cubicBezTo>
                      <a:pt x="280" y="19"/>
                      <a:pt x="299" y="13"/>
                      <a:pt x="327" y="9"/>
                    </a:cubicBezTo>
                    <a:cubicBezTo>
                      <a:pt x="355" y="5"/>
                      <a:pt x="388" y="3"/>
                      <a:pt x="432" y="3"/>
                    </a:cubicBezTo>
                    <a:cubicBezTo>
                      <a:pt x="476" y="3"/>
                      <a:pt x="550" y="0"/>
                      <a:pt x="594" y="6"/>
                    </a:cubicBezTo>
                    <a:cubicBezTo>
                      <a:pt x="638" y="12"/>
                      <a:pt x="673" y="24"/>
                      <a:pt x="699" y="42"/>
                    </a:cubicBezTo>
                    <a:cubicBezTo>
                      <a:pt x="725" y="60"/>
                      <a:pt x="746" y="90"/>
                      <a:pt x="753" y="117"/>
                    </a:cubicBezTo>
                    <a:cubicBezTo>
                      <a:pt x="760" y="144"/>
                      <a:pt x="754" y="185"/>
                      <a:pt x="741" y="207"/>
                    </a:cubicBezTo>
                    <a:cubicBezTo>
                      <a:pt x="728" y="229"/>
                      <a:pt x="697" y="237"/>
                      <a:pt x="675" y="249"/>
                    </a:cubicBezTo>
                    <a:cubicBezTo>
                      <a:pt x="653" y="261"/>
                      <a:pt x="623" y="262"/>
                      <a:pt x="609" y="282"/>
                    </a:cubicBezTo>
                    <a:cubicBezTo>
                      <a:pt x="595" y="302"/>
                      <a:pt x="588" y="350"/>
                      <a:pt x="591" y="372"/>
                    </a:cubicBezTo>
                    <a:cubicBezTo>
                      <a:pt x="594" y="394"/>
                      <a:pt x="606" y="405"/>
                      <a:pt x="624" y="414"/>
                    </a:cubicBezTo>
                    <a:cubicBezTo>
                      <a:pt x="642" y="423"/>
                      <a:pt x="674" y="426"/>
                      <a:pt x="699" y="429"/>
                    </a:cubicBezTo>
                    <a:cubicBezTo>
                      <a:pt x="724" y="432"/>
                      <a:pt x="751" y="429"/>
                      <a:pt x="777" y="432"/>
                    </a:cubicBezTo>
                    <a:cubicBezTo>
                      <a:pt x="803" y="435"/>
                      <a:pt x="838" y="443"/>
                      <a:pt x="858" y="447"/>
                    </a:cubicBezTo>
                    <a:cubicBezTo>
                      <a:pt x="878" y="451"/>
                      <a:pt x="877" y="455"/>
                      <a:pt x="897" y="459"/>
                    </a:cubicBezTo>
                    <a:cubicBezTo>
                      <a:pt x="917" y="463"/>
                      <a:pt x="950" y="467"/>
                      <a:pt x="978" y="468"/>
                    </a:cubicBezTo>
                    <a:cubicBezTo>
                      <a:pt x="1006" y="469"/>
                      <a:pt x="1044" y="465"/>
                      <a:pt x="1065" y="465"/>
                    </a:cubicBezTo>
                    <a:cubicBezTo>
                      <a:pt x="1086" y="465"/>
                      <a:pt x="1100" y="466"/>
                      <a:pt x="1107" y="465"/>
                    </a:cubicBezTo>
                  </a:path>
                </a:pathLst>
              </a:custGeom>
              <a:solidFill>
                <a:srgbClr val="0000FF"/>
              </a:solidFill>
              <a:ln w="9525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nb-NO"/>
              </a:p>
            </p:txBody>
          </p:sp>
        </p:grpSp>
        <p:sp>
          <p:nvSpPr>
            <p:cNvPr id="5143" name="Rectangle 1081"/>
            <p:cNvSpPr>
              <a:spLocks noChangeArrowheads="1"/>
            </p:cNvSpPr>
            <p:nvPr/>
          </p:nvSpPr>
          <p:spPr bwMode="auto">
            <a:xfrm>
              <a:off x="147" y="265"/>
              <a:ext cx="1188" cy="238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</p:grpSp>
      <p:grpSp>
        <p:nvGrpSpPr>
          <p:cNvPr id="8" name="Group 1095"/>
          <p:cNvGrpSpPr>
            <a:grpSpLocks/>
          </p:cNvGrpSpPr>
          <p:nvPr/>
        </p:nvGrpSpPr>
        <p:grpSpPr bwMode="auto">
          <a:xfrm>
            <a:off x="406400" y="420688"/>
            <a:ext cx="3903663" cy="5372100"/>
            <a:chOff x="256" y="265"/>
            <a:chExt cx="2459" cy="3384"/>
          </a:xfrm>
        </p:grpSpPr>
        <p:sp>
          <p:nvSpPr>
            <p:cNvPr id="5136" name="Rectangle 1075"/>
            <p:cNvSpPr>
              <a:spLocks noChangeArrowheads="1"/>
            </p:cNvSpPr>
            <p:nvPr/>
          </p:nvSpPr>
          <p:spPr bwMode="auto">
            <a:xfrm>
              <a:off x="1627" y="265"/>
              <a:ext cx="1088" cy="24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grpSp>
          <p:nvGrpSpPr>
            <p:cNvPr id="5137" name="Group 1060"/>
            <p:cNvGrpSpPr>
              <a:grpSpLocks/>
            </p:cNvGrpSpPr>
            <p:nvPr/>
          </p:nvGrpSpPr>
          <p:grpSpPr bwMode="auto">
            <a:xfrm>
              <a:off x="256" y="2335"/>
              <a:ext cx="1394" cy="1314"/>
              <a:chOff x="740" y="2277"/>
              <a:chExt cx="1394" cy="1314"/>
            </a:xfrm>
          </p:grpSpPr>
          <p:sp>
            <p:nvSpPr>
              <p:cNvPr id="5138" name="Freeform 1044"/>
              <p:cNvSpPr>
                <a:spLocks/>
              </p:cNvSpPr>
              <p:nvPr/>
            </p:nvSpPr>
            <p:spPr bwMode="auto">
              <a:xfrm>
                <a:off x="741" y="2277"/>
                <a:ext cx="1053" cy="278"/>
              </a:xfrm>
              <a:custGeom>
                <a:avLst/>
                <a:gdLst>
                  <a:gd name="T0" fmla="*/ 0 w 1053"/>
                  <a:gd name="T1" fmla="*/ 276 h 278"/>
                  <a:gd name="T2" fmla="*/ 330 w 1053"/>
                  <a:gd name="T3" fmla="*/ 273 h 278"/>
                  <a:gd name="T4" fmla="*/ 447 w 1053"/>
                  <a:gd name="T5" fmla="*/ 246 h 278"/>
                  <a:gd name="T6" fmla="*/ 456 w 1053"/>
                  <a:gd name="T7" fmla="*/ 180 h 278"/>
                  <a:gd name="T8" fmla="*/ 387 w 1053"/>
                  <a:gd name="T9" fmla="*/ 156 h 278"/>
                  <a:gd name="T10" fmla="*/ 354 w 1053"/>
                  <a:gd name="T11" fmla="*/ 114 h 278"/>
                  <a:gd name="T12" fmla="*/ 363 w 1053"/>
                  <a:gd name="T13" fmla="*/ 54 h 278"/>
                  <a:gd name="T14" fmla="*/ 414 w 1053"/>
                  <a:gd name="T15" fmla="*/ 12 h 278"/>
                  <a:gd name="T16" fmla="*/ 516 w 1053"/>
                  <a:gd name="T17" fmla="*/ 15 h 278"/>
                  <a:gd name="T18" fmla="*/ 681 w 1053"/>
                  <a:gd name="T19" fmla="*/ 105 h 278"/>
                  <a:gd name="T20" fmla="*/ 828 w 1053"/>
                  <a:gd name="T21" fmla="*/ 243 h 278"/>
                  <a:gd name="T22" fmla="*/ 1005 w 1053"/>
                  <a:gd name="T23" fmla="*/ 267 h 278"/>
                  <a:gd name="T24" fmla="*/ 1053 w 1053"/>
                  <a:gd name="T25" fmla="*/ 261 h 27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53"/>
                  <a:gd name="T40" fmla="*/ 0 h 278"/>
                  <a:gd name="T41" fmla="*/ 1053 w 1053"/>
                  <a:gd name="T42" fmla="*/ 278 h 27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53" h="278">
                    <a:moveTo>
                      <a:pt x="0" y="276"/>
                    </a:moveTo>
                    <a:cubicBezTo>
                      <a:pt x="128" y="277"/>
                      <a:pt x="256" y="278"/>
                      <a:pt x="330" y="273"/>
                    </a:cubicBezTo>
                    <a:cubicBezTo>
                      <a:pt x="404" y="268"/>
                      <a:pt x="426" y="261"/>
                      <a:pt x="447" y="246"/>
                    </a:cubicBezTo>
                    <a:cubicBezTo>
                      <a:pt x="468" y="231"/>
                      <a:pt x="466" y="195"/>
                      <a:pt x="456" y="180"/>
                    </a:cubicBezTo>
                    <a:cubicBezTo>
                      <a:pt x="446" y="165"/>
                      <a:pt x="404" y="167"/>
                      <a:pt x="387" y="156"/>
                    </a:cubicBezTo>
                    <a:cubicBezTo>
                      <a:pt x="370" y="145"/>
                      <a:pt x="358" y="131"/>
                      <a:pt x="354" y="114"/>
                    </a:cubicBezTo>
                    <a:cubicBezTo>
                      <a:pt x="350" y="97"/>
                      <a:pt x="353" y="71"/>
                      <a:pt x="363" y="54"/>
                    </a:cubicBezTo>
                    <a:cubicBezTo>
                      <a:pt x="373" y="37"/>
                      <a:pt x="389" y="18"/>
                      <a:pt x="414" y="12"/>
                    </a:cubicBezTo>
                    <a:cubicBezTo>
                      <a:pt x="439" y="6"/>
                      <a:pt x="472" y="0"/>
                      <a:pt x="516" y="15"/>
                    </a:cubicBezTo>
                    <a:cubicBezTo>
                      <a:pt x="560" y="30"/>
                      <a:pt x="629" y="67"/>
                      <a:pt x="681" y="105"/>
                    </a:cubicBezTo>
                    <a:cubicBezTo>
                      <a:pt x="733" y="143"/>
                      <a:pt x="774" y="216"/>
                      <a:pt x="828" y="243"/>
                    </a:cubicBezTo>
                    <a:cubicBezTo>
                      <a:pt x="882" y="270"/>
                      <a:pt x="968" y="264"/>
                      <a:pt x="1005" y="267"/>
                    </a:cubicBezTo>
                    <a:cubicBezTo>
                      <a:pt x="1042" y="270"/>
                      <a:pt x="1047" y="265"/>
                      <a:pt x="1053" y="261"/>
                    </a:cubicBezTo>
                  </a:path>
                </a:pathLst>
              </a:cu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nb-NO"/>
              </a:p>
            </p:txBody>
          </p:sp>
          <p:sp>
            <p:nvSpPr>
              <p:cNvPr id="5139" name="Freeform 1046"/>
              <p:cNvSpPr>
                <a:spLocks/>
              </p:cNvSpPr>
              <p:nvPr/>
            </p:nvSpPr>
            <p:spPr bwMode="auto">
              <a:xfrm>
                <a:off x="1794" y="2717"/>
                <a:ext cx="340" cy="874"/>
              </a:xfrm>
              <a:custGeom>
                <a:avLst/>
                <a:gdLst>
                  <a:gd name="T0" fmla="*/ 0 w 340"/>
                  <a:gd name="T1" fmla="*/ 25 h 874"/>
                  <a:gd name="T2" fmla="*/ 15 w 340"/>
                  <a:gd name="T3" fmla="*/ 115 h 874"/>
                  <a:gd name="T4" fmla="*/ 60 w 340"/>
                  <a:gd name="T5" fmla="*/ 184 h 874"/>
                  <a:gd name="T6" fmla="*/ 135 w 340"/>
                  <a:gd name="T7" fmla="*/ 196 h 874"/>
                  <a:gd name="T8" fmla="*/ 174 w 340"/>
                  <a:gd name="T9" fmla="*/ 166 h 874"/>
                  <a:gd name="T10" fmla="*/ 192 w 340"/>
                  <a:gd name="T11" fmla="*/ 121 h 874"/>
                  <a:gd name="T12" fmla="*/ 192 w 340"/>
                  <a:gd name="T13" fmla="*/ 82 h 874"/>
                  <a:gd name="T14" fmla="*/ 204 w 340"/>
                  <a:gd name="T15" fmla="*/ 31 h 874"/>
                  <a:gd name="T16" fmla="*/ 237 w 340"/>
                  <a:gd name="T17" fmla="*/ 4 h 874"/>
                  <a:gd name="T18" fmla="*/ 291 w 340"/>
                  <a:gd name="T19" fmla="*/ 10 h 874"/>
                  <a:gd name="T20" fmla="*/ 330 w 340"/>
                  <a:gd name="T21" fmla="*/ 67 h 874"/>
                  <a:gd name="T22" fmla="*/ 339 w 340"/>
                  <a:gd name="T23" fmla="*/ 148 h 874"/>
                  <a:gd name="T24" fmla="*/ 339 w 340"/>
                  <a:gd name="T25" fmla="*/ 256 h 874"/>
                  <a:gd name="T26" fmla="*/ 333 w 340"/>
                  <a:gd name="T27" fmla="*/ 337 h 874"/>
                  <a:gd name="T28" fmla="*/ 309 w 340"/>
                  <a:gd name="T29" fmla="*/ 397 h 874"/>
                  <a:gd name="T30" fmla="*/ 252 w 340"/>
                  <a:gd name="T31" fmla="*/ 406 h 874"/>
                  <a:gd name="T32" fmla="*/ 207 w 340"/>
                  <a:gd name="T33" fmla="*/ 370 h 874"/>
                  <a:gd name="T34" fmla="*/ 195 w 340"/>
                  <a:gd name="T35" fmla="*/ 313 h 874"/>
                  <a:gd name="T36" fmla="*/ 132 w 340"/>
                  <a:gd name="T37" fmla="*/ 292 h 874"/>
                  <a:gd name="T38" fmla="*/ 87 w 340"/>
                  <a:gd name="T39" fmla="*/ 307 h 874"/>
                  <a:gd name="T40" fmla="*/ 51 w 340"/>
                  <a:gd name="T41" fmla="*/ 358 h 874"/>
                  <a:gd name="T42" fmla="*/ 24 w 340"/>
                  <a:gd name="T43" fmla="*/ 454 h 874"/>
                  <a:gd name="T44" fmla="*/ 21 w 340"/>
                  <a:gd name="T45" fmla="*/ 709 h 874"/>
                  <a:gd name="T46" fmla="*/ 21 w 340"/>
                  <a:gd name="T47" fmla="*/ 874 h 87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40"/>
                  <a:gd name="T73" fmla="*/ 0 h 874"/>
                  <a:gd name="T74" fmla="*/ 340 w 340"/>
                  <a:gd name="T75" fmla="*/ 874 h 874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40" h="874">
                    <a:moveTo>
                      <a:pt x="0" y="25"/>
                    </a:moveTo>
                    <a:cubicBezTo>
                      <a:pt x="2" y="57"/>
                      <a:pt x="5" y="89"/>
                      <a:pt x="15" y="115"/>
                    </a:cubicBezTo>
                    <a:cubicBezTo>
                      <a:pt x="25" y="141"/>
                      <a:pt x="40" y="171"/>
                      <a:pt x="60" y="184"/>
                    </a:cubicBezTo>
                    <a:cubicBezTo>
                      <a:pt x="80" y="197"/>
                      <a:pt x="116" y="199"/>
                      <a:pt x="135" y="196"/>
                    </a:cubicBezTo>
                    <a:cubicBezTo>
                      <a:pt x="154" y="193"/>
                      <a:pt x="165" y="178"/>
                      <a:pt x="174" y="166"/>
                    </a:cubicBezTo>
                    <a:cubicBezTo>
                      <a:pt x="183" y="154"/>
                      <a:pt x="189" y="135"/>
                      <a:pt x="192" y="121"/>
                    </a:cubicBezTo>
                    <a:cubicBezTo>
                      <a:pt x="195" y="107"/>
                      <a:pt x="190" y="97"/>
                      <a:pt x="192" y="82"/>
                    </a:cubicBezTo>
                    <a:cubicBezTo>
                      <a:pt x="194" y="67"/>
                      <a:pt x="197" y="44"/>
                      <a:pt x="204" y="31"/>
                    </a:cubicBezTo>
                    <a:cubicBezTo>
                      <a:pt x="211" y="18"/>
                      <a:pt x="223" y="7"/>
                      <a:pt x="237" y="4"/>
                    </a:cubicBezTo>
                    <a:cubicBezTo>
                      <a:pt x="251" y="1"/>
                      <a:pt x="276" y="0"/>
                      <a:pt x="291" y="10"/>
                    </a:cubicBezTo>
                    <a:cubicBezTo>
                      <a:pt x="306" y="20"/>
                      <a:pt x="322" y="44"/>
                      <a:pt x="330" y="67"/>
                    </a:cubicBezTo>
                    <a:cubicBezTo>
                      <a:pt x="338" y="90"/>
                      <a:pt x="338" y="117"/>
                      <a:pt x="339" y="148"/>
                    </a:cubicBezTo>
                    <a:cubicBezTo>
                      <a:pt x="340" y="179"/>
                      <a:pt x="340" y="225"/>
                      <a:pt x="339" y="256"/>
                    </a:cubicBezTo>
                    <a:cubicBezTo>
                      <a:pt x="338" y="287"/>
                      <a:pt x="338" y="314"/>
                      <a:pt x="333" y="337"/>
                    </a:cubicBezTo>
                    <a:cubicBezTo>
                      <a:pt x="328" y="360"/>
                      <a:pt x="323" y="386"/>
                      <a:pt x="309" y="397"/>
                    </a:cubicBezTo>
                    <a:cubicBezTo>
                      <a:pt x="295" y="408"/>
                      <a:pt x="269" y="410"/>
                      <a:pt x="252" y="406"/>
                    </a:cubicBezTo>
                    <a:cubicBezTo>
                      <a:pt x="235" y="402"/>
                      <a:pt x="216" y="385"/>
                      <a:pt x="207" y="370"/>
                    </a:cubicBezTo>
                    <a:cubicBezTo>
                      <a:pt x="198" y="355"/>
                      <a:pt x="207" y="326"/>
                      <a:pt x="195" y="313"/>
                    </a:cubicBezTo>
                    <a:cubicBezTo>
                      <a:pt x="183" y="300"/>
                      <a:pt x="150" y="293"/>
                      <a:pt x="132" y="292"/>
                    </a:cubicBezTo>
                    <a:cubicBezTo>
                      <a:pt x="114" y="291"/>
                      <a:pt x="100" y="296"/>
                      <a:pt x="87" y="307"/>
                    </a:cubicBezTo>
                    <a:cubicBezTo>
                      <a:pt x="74" y="318"/>
                      <a:pt x="61" y="334"/>
                      <a:pt x="51" y="358"/>
                    </a:cubicBezTo>
                    <a:cubicBezTo>
                      <a:pt x="41" y="382"/>
                      <a:pt x="29" y="396"/>
                      <a:pt x="24" y="454"/>
                    </a:cubicBezTo>
                    <a:cubicBezTo>
                      <a:pt x="19" y="512"/>
                      <a:pt x="21" y="639"/>
                      <a:pt x="21" y="709"/>
                    </a:cubicBezTo>
                    <a:cubicBezTo>
                      <a:pt x="21" y="779"/>
                      <a:pt x="21" y="847"/>
                      <a:pt x="21" y="874"/>
                    </a:cubicBezTo>
                  </a:path>
                </a:pathLst>
              </a:cu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endParaRPr lang="nb-NO"/>
              </a:p>
            </p:txBody>
          </p:sp>
          <p:sp>
            <p:nvSpPr>
              <p:cNvPr id="5140" name="Rectangle 1059"/>
              <p:cNvSpPr>
                <a:spLocks noChangeArrowheads="1"/>
              </p:cNvSpPr>
              <p:nvPr/>
            </p:nvSpPr>
            <p:spPr bwMode="auto">
              <a:xfrm>
                <a:off x="740" y="2542"/>
                <a:ext cx="1070" cy="1048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endParaRPr lang="nb-NO"/>
              </a:p>
            </p:txBody>
          </p:sp>
          <p:sp>
            <p:nvSpPr>
              <p:cNvPr id="5141" name="Text Box 1050"/>
              <p:cNvSpPr txBox="1">
                <a:spLocks noChangeArrowheads="1"/>
              </p:cNvSpPr>
              <p:nvPr/>
            </p:nvSpPr>
            <p:spPr bwMode="auto">
              <a:xfrm>
                <a:off x="866" y="2779"/>
                <a:ext cx="822" cy="460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nb-NO" sz="2400" b="1">
                    <a:solidFill>
                      <a:schemeClr val="accent2"/>
                    </a:solidFill>
                    <a:latin typeface="Arial Unicode MS" pitchFamily="34" charset="-128"/>
                  </a:rPr>
                  <a:t>Electro-</a:t>
                </a:r>
              </a:p>
              <a:p>
                <a:r>
                  <a:rPr lang="nb-NO" sz="2400" b="1">
                    <a:solidFill>
                      <a:schemeClr val="accent2"/>
                    </a:solidFill>
                    <a:latin typeface="Arial Unicode MS" pitchFamily="34" charset="-128"/>
                  </a:rPr>
                  <a:t>chemistry</a:t>
                </a:r>
                <a:endParaRPr lang="en-GB" sz="2400" b="1">
                  <a:solidFill>
                    <a:schemeClr val="accent2"/>
                  </a:solidFill>
                  <a:latin typeface="Arial Unicode MS" pitchFamily="34" charset="-128"/>
                </a:endParaRPr>
              </a:p>
            </p:txBody>
          </p:sp>
        </p:grpSp>
      </p:grpSp>
      <p:grpSp>
        <p:nvGrpSpPr>
          <p:cNvPr id="10" name="Group 1100"/>
          <p:cNvGrpSpPr>
            <a:grpSpLocks/>
          </p:cNvGrpSpPr>
          <p:nvPr/>
        </p:nvGrpSpPr>
        <p:grpSpPr bwMode="auto">
          <a:xfrm>
            <a:off x="2162175" y="841375"/>
            <a:ext cx="6892925" cy="3216275"/>
            <a:chOff x="1362" y="530"/>
            <a:chExt cx="4342" cy="2026"/>
          </a:xfrm>
        </p:grpSpPr>
        <p:pic>
          <p:nvPicPr>
            <p:cNvPr id="5133" name="Picture 1073" descr="C:\Documents and Settings\Administrator\Mine Dokumenter\Mine bilder\bioremediation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19" y="768"/>
              <a:ext cx="2685" cy="1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4" name="Rectangle 1086"/>
            <p:cNvSpPr>
              <a:spLocks noChangeArrowheads="1"/>
            </p:cNvSpPr>
            <p:nvPr/>
          </p:nvSpPr>
          <p:spPr bwMode="auto">
            <a:xfrm>
              <a:off x="1362" y="530"/>
              <a:ext cx="1518" cy="247"/>
            </a:xfrm>
            <a:prstGeom prst="rect">
              <a:avLst/>
            </a:prstGeom>
            <a:solidFill>
              <a:srgbClr val="00CC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5135" name="Line 1091"/>
            <p:cNvSpPr>
              <a:spLocks noChangeShapeType="1"/>
            </p:cNvSpPr>
            <p:nvPr/>
          </p:nvSpPr>
          <p:spPr bwMode="auto">
            <a:xfrm flipV="1">
              <a:off x="2542" y="1911"/>
              <a:ext cx="384" cy="164"/>
            </a:xfrm>
            <a:prstGeom prst="line">
              <a:avLst/>
            </a:prstGeom>
            <a:noFill/>
            <a:ln w="28575">
              <a:solidFill>
                <a:srgbClr val="33CCFF"/>
              </a:solidFill>
              <a:round/>
              <a:headEnd/>
              <a:tailEnd type="triangl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</p:grpSp>
      <p:grpSp>
        <p:nvGrpSpPr>
          <p:cNvPr id="11" name="Group 1099"/>
          <p:cNvGrpSpPr>
            <a:grpSpLocks/>
          </p:cNvGrpSpPr>
          <p:nvPr/>
        </p:nvGrpSpPr>
        <p:grpSpPr bwMode="auto">
          <a:xfrm>
            <a:off x="3962400" y="841375"/>
            <a:ext cx="5087938" cy="5937250"/>
            <a:chOff x="2496" y="530"/>
            <a:chExt cx="3205" cy="3740"/>
          </a:xfrm>
        </p:grpSpPr>
        <p:pic>
          <p:nvPicPr>
            <p:cNvPr id="5130" name="Picture 1074" descr="C:\Documents and Settings\Administrator\Mine Dokumenter\Mine bilder\aeration bassin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16" y="2546"/>
              <a:ext cx="2685" cy="17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1" name="Rectangle 1088"/>
            <p:cNvSpPr>
              <a:spLocks noChangeArrowheads="1"/>
            </p:cNvSpPr>
            <p:nvPr/>
          </p:nvSpPr>
          <p:spPr bwMode="auto">
            <a:xfrm>
              <a:off x="3328" y="530"/>
              <a:ext cx="2231" cy="238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5132" name="Line 1092"/>
            <p:cNvSpPr>
              <a:spLocks noChangeShapeType="1"/>
            </p:cNvSpPr>
            <p:nvPr/>
          </p:nvSpPr>
          <p:spPr bwMode="auto">
            <a:xfrm>
              <a:off x="2496" y="2962"/>
              <a:ext cx="421" cy="156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 type="triangl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</p:grpSp>
      <p:sp>
        <p:nvSpPr>
          <p:cNvPr id="11341" name="Text Box 1101"/>
          <p:cNvSpPr txBox="1">
            <a:spLocks noChangeArrowheads="1"/>
          </p:cNvSpPr>
          <p:nvPr/>
        </p:nvSpPr>
        <p:spPr bwMode="auto">
          <a:xfrm>
            <a:off x="3179763" y="1874838"/>
            <a:ext cx="32004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nb-NO" sz="4400" b="1">
                <a:latin typeface="Arial Unicode MS" pitchFamily="34" charset="-128"/>
              </a:rPr>
              <a:t>What is this?</a:t>
            </a:r>
            <a:endParaRPr lang="en-GB" sz="4400" b="1">
              <a:latin typeface="Arial Unicode MS" pitchFamily="34" charset="-128"/>
            </a:endParaRPr>
          </a:p>
        </p:txBody>
      </p:sp>
      <p:sp>
        <p:nvSpPr>
          <p:cNvPr id="5129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92088" y="290513"/>
            <a:ext cx="8643937" cy="1039812"/>
          </a:xfrm>
        </p:spPr>
        <p:txBody>
          <a:bodyPr/>
          <a:lstStyle/>
          <a:p>
            <a:pPr algn="just" eaLnBrk="1" hangingPunct="1"/>
            <a:r>
              <a:rPr lang="nb-NO" sz="2800" smtClean="0">
                <a:latin typeface="Arial Unicode MS" pitchFamily="34" charset="-128"/>
              </a:rPr>
              <a:t>Application of electrodes to facilitate biological redox reactions in bioremediation and wastewater treatment</a:t>
            </a:r>
            <a:endParaRPr lang="en-GB" sz="2800" smtClean="0">
              <a:latin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41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3"/>
          <p:cNvGrpSpPr>
            <a:grpSpLocks/>
          </p:cNvGrpSpPr>
          <p:nvPr/>
        </p:nvGrpSpPr>
        <p:grpSpPr bwMode="auto">
          <a:xfrm>
            <a:off x="274638" y="1973263"/>
            <a:ext cx="8353425" cy="3810000"/>
            <a:chOff x="173" y="1243"/>
            <a:chExt cx="5262" cy="2400"/>
          </a:xfrm>
        </p:grpSpPr>
        <p:pic>
          <p:nvPicPr>
            <p:cNvPr id="21631" name="Picture 21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322" y="1248"/>
              <a:ext cx="2113" cy="239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1632" name="Rectangle 219"/>
            <p:cNvSpPr>
              <a:spLocks noChangeArrowheads="1"/>
            </p:cNvSpPr>
            <p:nvPr/>
          </p:nvSpPr>
          <p:spPr bwMode="auto">
            <a:xfrm>
              <a:off x="173" y="1243"/>
              <a:ext cx="3164" cy="239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</p:grp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8163"/>
            <a:ext cx="7772400" cy="676275"/>
          </a:xfrm>
        </p:spPr>
        <p:txBody>
          <a:bodyPr/>
          <a:lstStyle/>
          <a:p>
            <a:pPr eaLnBrk="1" hangingPunct="1"/>
            <a:r>
              <a:rPr lang="nb-NO" sz="3200" b="1" smtClean="0">
                <a:solidFill>
                  <a:srgbClr val="FFFF99"/>
                </a:solidFill>
                <a:latin typeface="Arial Unicode MS" pitchFamily="34" charset="-128"/>
              </a:rPr>
              <a:t>Bio-electrochemical denitrification </a:t>
            </a:r>
            <a:br>
              <a:rPr lang="nb-NO" sz="3200" b="1" smtClean="0">
                <a:solidFill>
                  <a:srgbClr val="FFFF99"/>
                </a:solidFill>
                <a:latin typeface="Arial Unicode MS" pitchFamily="34" charset="-128"/>
              </a:rPr>
            </a:br>
            <a:r>
              <a:rPr lang="nb-NO" sz="1600" smtClean="0">
                <a:solidFill>
                  <a:srgbClr val="FFFF99"/>
                </a:solidFill>
                <a:latin typeface="Arial Unicode MS" pitchFamily="34" charset="-128"/>
              </a:rPr>
              <a:t>(Sakakibara, Y. and Kuroda, M. (1993) Biotech. Bioeng., 42, pp. 535-537)</a:t>
            </a:r>
            <a:endParaRPr lang="en-GB" sz="1600" smtClean="0">
              <a:solidFill>
                <a:srgbClr val="FFFF99"/>
              </a:solidFill>
              <a:latin typeface="Arial Unicode MS" pitchFamily="34" charset="-128"/>
            </a:endParaRPr>
          </a:p>
        </p:txBody>
      </p:sp>
      <p:grpSp>
        <p:nvGrpSpPr>
          <p:cNvPr id="3" name="Group 212"/>
          <p:cNvGrpSpPr>
            <a:grpSpLocks/>
          </p:cNvGrpSpPr>
          <p:nvPr/>
        </p:nvGrpSpPr>
        <p:grpSpPr bwMode="auto">
          <a:xfrm>
            <a:off x="304800" y="1330325"/>
            <a:ext cx="3762375" cy="3703638"/>
            <a:chOff x="192" y="838"/>
            <a:chExt cx="2370" cy="2333"/>
          </a:xfrm>
        </p:grpSpPr>
        <p:sp>
          <p:nvSpPr>
            <p:cNvPr id="21600" name="Arc 197"/>
            <p:cNvSpPr>
              <a:spLocks/>
            </p:cNvSpPr>
            <p:nvPr/>
          </p:nvSpPr>
          <p:spPr bwMode="auto">
            <a:xfrm rot="16200000" flipH="1">
              <a:off x="272" y="1309"/>
              <a:ext cx="2145" cy="1204"/>
            </a:xfrm>
            <a:custGeom>
              <a:avLst/>
              <a:gdLst>
                <a:gd name="T0" fmla="*/ 2145 w 19598"/>
                <a:gd name="T1" fmla="*/ 557 h 19639"/>
                <a:gd name="T2" fmla="*/ 984 w 19598"/>
                <a:gd name="T3" fmla="*/ 1204 h 19639"/>
                <a:gd name="T4" fmla="*/ 0 w 19598"/>
                <a:gd name="T5" fmla="*/ 0 h 19639"/>
                <a:gd name="T6" fmla="*/ 0 60000 65536"/>
                <a:gd name="T7" fmla="*/ 0 60000 65536"/>
                <a:gd name="T8" fmla="*/ 0 60000 65536"/>
                <a:gd name="T9" fmla="*/ 0 w 19598"/>
                <a:gd name="T10" fmla="*/ 0 h 19639"/>
                <a:gd name="T11" fmla="*/ 19598 w 19598"/>
                <a:gd name="T12" fmla="*/ 19639 h 1963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598" h="19639" fill="none" extrusionOk="0">
                  <a:moveTo>
                    <a:pt x="19597" y="9082"/>
                  </a:moveTo>
                  <a:cubicBezTo>
                    <a:pt x="17433" y="13752"/>
                    <a:pt x="13672" y="17496"/>
                    <a:pt x="8992" y="19639"/>
                  </a:cubicBezTo>
                </a:path>
                <a:path w="19598" h="19639" stroke="0" extrusionOk="0">
                  <a:moveTo>
                    <a:pt x="19597" y="9082"/>
                  </a:moveTo>
                  <a:cubicBezTo>
                    <a:pt x="17433" y="13752"/>
                    <a:pt x="13672" y="17496"/>
                    <a:pt x="8992" y="19639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lg" len="lg"/>
              <a:tailEnd/>
            </a:ln>
          </p:spPr>
          <p:txBody>
            <a:bodyPr wrap="none" anchor="ctr"/>
            <a:lstStyle/>
            <a:p>
              <a:endParaRPr lang="nb-NO"/>
            </a:p>
          </p:txBody>
        </p:sp>
        <p:grpSp>
          <p:nvGrpSpPr>
            <p:cNvPr id="21601" name="Group 210"/>
            <p:cNvGrpSpPr>
              <a:grpSpLocks/>
            </p:cNvGrpSpPr>
            <p:nvPr/>
          </p:nvGrpSpPr>
          <p:grpSpPr bwMode="auto">
            <a:xfrm>
              <a:off x="192" y="1344"/>
              <a:ext cx="2370" cy="1827"/>
              <a:chOff x="192" y="1344"/>
              <a:chExt cx="2370" cy="1827"/>
            </a:xfrm>
          </p:grpSpPr>
          <p:sp>
            <p:nvSpPr>
              <p:cNvPr id="21602" name="Line 156"/>
              <p:cNvSpPr>
                <a:spLocks noChangeShapeType="1"/>
              </p:cNvSpPr>
              <p:nvPr/>
            </p:nvSpPr>
            <p:spPr bwMode="auto">
              <a:xfrm flipH="1" flipV="1">
                <a:off x="1412" y="1739"/>
                <a:ext cx="1150" cy="74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endParaRPr lang="nb-NO"/>
              </a:p>
            </p:txBody>
          </p:sp>
          <p:sp>
            <p:nvSpPr>
              <p:cNvPr id="21603" name="Line 157"/>
              <p:cNvSpPr>
                <a:spLocks noChangeShapeType="1"/>
              </p:cNvSpPr>
              <p:nvPr/>
            </p:nvSpPr>
            <p:spPr bwMode="auto">
              <a:xfrm flipH="1">
                <a:off x="1221" y="2516"/>
                <a:ext cx="1263" cy="27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endParaRPr lang="nb-NO"/>
              </a:p>
            </p:txBody>
          </p:sp>
          <p:sp>
            <p:nvSpPr>
              <p:cNvPr id="21604" name="Text Box 158"/>
              <p:cNvSpPr txBox="1">
                <a:spLocks noChangeArrowheads="1"/>
              </p:cNvSpPr>
              <p:nvPr/>
            </p:nvSpPr>
            <p:spPr bwMode="auto">
              <a:xfrm>
                <a:off x="854" y="1344"/>
                <a:ext cx="269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/>
                <a:r>
                  <a:rPr lang="nb-NO"/>
                  <a:t>H</a:t>
                </a:r>
                <a:r>
                  <a:rPr lang="nb-NO" baseline="-25000"/>
                  <a:t>2  </a:t>
                </a:r>
                <a:endParaRPr lang="en-GB" baseline="-25000"/>
              </a:p>
            </p:txBody>
          </p:sp>
          <p:sp>
            <p:nvSpPr>
              <p:cNvPr id="21605" name="Oval 159"/>
              <p:cNvSpPr>
                <a:spLocks noChangeArrowheads="1"/>
              </p:cNvSpPr>
              <p:nvPr/>
            </p:nvSpPr>
            <p:spPr bwMode="auto">
              <a:xfrm>
                <a:off x="192" y="1635"/>
                <a:ext cx="1574" cy="1191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b-NO" sz="2400"/>
              </a:p>
            </p:txBody>
          </p:sp>
          <p:sp>
            <p:nvSpPr>
              <p:cNvPr id="21606" name="Line 160"/>
              <p:cNvSpPr>
                <a:spLocks noChangeShapeType="1"/>
              </p:cNvSpPr>
              <p:nvPr/>
            </p:nvSpPr>
            <p:spPr bwMode="auto">
              <a:xfrm>
                <a:off x="979" y="1577"/>
                <a:ext cx="0" cy="17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21607" name="Line 161"/>
              <p:cNvSpPr>
                <a:spLocks noChangeShapeType="1"/>
              </p:cNvSpPr>
              <p:nvPr/>
            </p:nvSpPr>
            <p:spPr bwMode="auto">
              <a:xfrm>
                <a:off x="979" y="1770"/>
                <a:ext cx="0" cy="1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21608" name="Line 162"/>
              <p:cNvSpPr>
                <a:spLocks noChangeShapeType="1"/>
              </p:cNvSpPr>
              <p:nvPr/>
            </p:nvSpPr>
            <p:spPr bwMode="auto">
              <a:xfrm>
                <a:off x="979" y="1962"/>
                <a:ext cx="0" cy="17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21609" name="Arc 163"/>
              <p:cNvSpPr>
                <a:spLocks/>
              </p:cNvSpPr>
              <p:nvPr/>
            </p:nvSpPr>
            <p:spPr bwMode="auto">
              <a:xfrm>
                <a:off x="998" y="2173"/>
                <a:ext cx="181" cy="231"/>
              </a:xfrm>
              <a:custGeom>
                <a:avLst/>
                <a:gdLst>
                  <a:gd name="T0" fmla="*/ 0 w 16961"/>
                  <a:gd name="T1" fmla="*/ 0 h 21600"/>
                  <a:gd name="T2" fmla="*/ 181 w 16961"/>
                  <a:gd name="T3" fmla="*/ 88 h 21600"/>
                  <a:gd name="T4" fmla="*/ 0 w 16961"/>
                  <a:gd name="T5" fmla="*/ 231 h 21600"/>
                  <a:gd name="T6" fmla="*/ 0 60000 65536"/>
                  <a:gd name="T7" fmla="*/ 0 60000 65536"/>
                  <a:gd name="T8" fmla="*/ 0 60000 65536"/>
                  <a:gd name="T9" fmla="*/ 0 w 16961"/>
                  <a:gd name="T10" fmla="*/ 0 h 21600"/>
                  <a:gd name="T11" fmla="*/ 16961 w 1696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961" h="21600" fill="none" extrusionOk="0">
                    <a:moveTo>
                      <a:pt x="-1" y="0"/>
                    </a:moveTo>
                    <a:cubicBezTo>
                      <a:pt x="6614" y="0"/>
                      <a:pt x="12864" y="3030"/>
                      <a:pt x="16960" y="8225"/>
                    </a:cubicBezTo>
                  </a:path>
                  <a:path w="16961" h="21600" stroke="0" extrusionOk="0">
                    <a:moveTo>
                      <a:pt x="-1" y="0"/>
                    </a:moveTo>
                    <a:cubicBezTo>
                      <a:pt x="6614" y="0"/>
                      <a:pt x="12864" y="3030"/>
                      <a:pt x="16960" y="8225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21610" name="Arc 164"/>
              <p:cNvSpPr>
                <a:spLocks/>
              </p:cNvSpPr>
              <p:nvPr/>
            </p:nvSpPr>
            <p:spPr bwMode="auto">
              <a:xfrm>
                <a:off x="998" y="2269"/>
                <a:ext cx="230" cy="130"/>
              </a:xfrm>
              <a:custGeom>
                <a:avLst/>
                <a:gdLst>
                  <a:gd name="T0" fmla="*/ 190 w 21565"/>
                  <a:gd name="T1" fmla="*/ 0 h 12179"/>
                  <a:gd name="T2" fmla="*/ 230 w 21565"/>
                  <a:gd name="T3" fmla="*/ 117 h 12179"/>
                  <a:gd name="T4" fmla="*/ 0 w 21565"/>
                  <a:gd name="T5" fmla="*/ 130 h 12179"/>
                  <a:gd name="T6" fmla="*/ 0 60000 65536"/>
                  <a:gd name="T7" fmla="*/ 0 60000 65536"/>
                  <a:gd name="T8" fmla="*/ 0 60000 65536"/>
                  <a:gd name="T9" fmla="*/ 0 w 21565"/>
                  <a:gd name="T10" fmla="*/ 0 h 12179"/>
                  <a:gd name="T11" fmla="*/ 21565 w 21565"/>
                  <a:gd name="T12" fmla="*/ 12179 h 1217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65" h="12179" fill="none" extrusionOk="0">
                    <a:moveTo>
                      <a:pt x="17839" y="-1"/>
                    </a:moveTo>
                    <a:cubicBezTo>
                      <a:pt x="20054" y="3245"/>
                      <a:pt x="21342" y="7033"/>
                      <a:pt x="21565" y="10955"/>
                    </a:cubicBezTo>
                  </a:path>
                  <a:path w="21565" h="12179" stroke="0" extrusionOk="0">
                    <a:moveTo>
                      <a:pt x="17839" y="-1"/>
                    </a:moveTo>
                    <a:cubicBezTo>
                      <a:pt x="20054" y="3245"/>
                      <a:pt x="21342" y="7033"/>
                      <a:pt x="21565" y="10955"/>
                    </a:cubicBezTo>
                    <a:lnTo>
                      <a:pt x="0" y="12179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grpSp>
            <p:nvGrpSpPr>
              <p:cNvPr id="21611" name="Group 165"/>
              <p:cNvGrpSpPr>
                <a:grpSpLocks/>
              </p:cNvGrpSpPr>
              <p:nvPr/>
            </p:nvGrpSpPr>
            <p:grpSpPr bwMode="auto">
              <a:xfrm rot="5400000">
                <a:off x="998" y="2404"/>
                <a:ext cx="230" cy="230"/>
                <a:chOff x="2640" y="2497"/>
                <a:chExt cx="575" cy="576"/>
              </a:xfrm>
            </p:grpSpPr>
            <p:sp>
              <p:nvSpPr>
                <p:cNvPr id="21629" name="Arc 166"/>
                <p:cNvSpPr>
                  <a:spLocks/>
                </p:cNvSpPr>
                <p:nvPr/>
              </p:nvSpPr>
              <p:spPr bwMode="auto">
                <a:xfrm>
                  <a:off x="2640" y="2497"/>
                  <a:ext cx="452" cy="576"/>
                </a:xfrm>
                <a:custGeom>
                  <a:avLst/>
                  <a:gdLst>
                    <a:gd name="T0" fmla="*/ 0 w 16961"/>
                    <a:gd name="T1" fmla="*/ 0 h 21600"/>
                    <a:gd name="T2" fmla="*/ 452 w 16961"/>
                    <a:gd name="T3" fmla="*/ 219 h 21600"/>
                    <a:gd name="T4" fmla="*/ 0 w 16961"/>
                    <a:gd name="T5" fmla="*/ 576 h 21600"/>
                    <a:gd name="T6" fmla="*/ 0 60000 65536"/>
                    <a:gd name="T7" fmla="*/ 0 60000 65536"/>
                    <a:gd name="T8" fmla="*/ 0 60000 65536"/>
                    <a:gd name="T9" fmla="*/ 0 w 16961"/>
                    <a:gd name="T10" fmla="*/ 0 h 21600"/>
                    <a:gd name="T11" fmla="*/ 16961 w 16961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6961" h="21600" fill="none" extrusionOk="0">
                      <a:moveTo>
                        <a:pt x="-1" y="0"/>
                      </a:moveTo>
                      <a:cubicBezTo>
                        <a:pt x="6614" y="0"/>
                        <a:pt x="12864" y="3030"/>
                        <a:pt x="16960" y="8225"/>
                      </a:cubicBezTo>
                    </a:path>
                    <a:path w="16961" h="21600" stroke="0" extrusionOk="0">
                      <a:moveTo>
                        <a:pt x="-1" y="0"/>
                      </a:moveTo>
                      <a:cubicBezTo>
                        <a:pt x="6614" y="0"/>
                        <a:pt x="12864" y="3030"/>
                        <a:pt x="16960" y="8225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  <p:sp>
              <p:nvSpPr>
                <p:cNvPr id="21630" name="Arc 167"/>
                <p:cNvSpPr>
                  <a:spLocks/>
                </p:cNvSpPr>
                <p:nvPr/>
              </p:nvSpPr>
              <p:spPr bwMode="auto">
                <a:xfrm>
                  <a:off x="2640" y="2736"/>
                  <a:ext cx="575" cy="325"/>
                </a:xfrm>
                <a:custGeom>
                  <a:avLst/>
                  <a:gdLst>
                    <a:gd name="T0" fmla="*/ 476 w 21565"/>
                    <a:gd name="T1" fmla="*/ 0 h 12179"/>
                    <a:gd name="T2" fmla="*/ 575 w 21565"/>
                    <a:gd name="T3" fmla="*/ 292 h 12179"/>
                    <a:gd name="T4" fmla="*/ 0 w 21565"/>
                    <a:gd name="T5" fmla="*/ 325 h 12179"/>
                    <a:gd name="T6" fmla="*/ 0 60000 65536"/>
                    <a:gd name="T7" fmla="*/ 0 60000 65536"/>
                    <a:gd name="T8" fmla="*/ 0 60000 65536"/>
                    <a:gd name="T9" fmla="*/ 0 w 21565"/>
                    <a:gd name="T10" fmla="*/ 0 h 12179"/>
                    <a:gd name="T11" fmla="*/ 21565 w 21565"/>
                    <a:gd name="T12" fmla="*/ 12179 h 1217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565" h="12179" fill="none" extrusionOk="0">
                      <a:moveTo>
                        <a:pt x="17839" y="-1"/>
                      </a:moveTo>
                      <a:cubicBezTo>
                        <a:pt x="20054" y="3245"/>
                        <a:pt x="21342" y="7033"/>
                        <a:pt x="21565" y="10955"/>
                      </a:cubicBezTo>
                    </a:path>
                    <a:path w="21565" h="12179" stroke="0" extrusionOk="0">
                      <a:moveTo>
                        <a:pt x="17839" y="-1"/>
                      </a:moveTo>
                      <a:cubicBezTo>
                        <a:pt x="20054" y="3245"/>
                        <a:pt x="21342" y="7033"/>
                        <a:pt x="21565" y="10955"/>
                      </a:cubicBezTo>
                      <a:lnTo>
                        <a:pt x="0" y="12179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</p:grpSp>
          <p:grpSp>
            <p:nvGrpSpPr>
              <p:cNvPr id="21612" name="Group 168"/>
              <p:cNvGrpSpPr>
                <a:grpSpLocks/>
              </p:cNvGrpSpPr>
              <p:nvPr/>
            </p:nvGrpSpPr>
            <p:grpSpPr bwMode="auto">
              <a:xfrm rot="10800000">
                <a:off x="749" y="2404"/>
                <a:ext cx="230" cy="230"/>
                <a:chOff x="2640" y="2497"/>
                <a:chExt cx="575" cy="576"/>
              </a:xfrm>
            </p:grpSpPr>
            <p:sp>
              <p:nvSpPr>
                <p:cNvPr id="21627" name="Arc 169"/>
                <p:cNvSpPr>
                  <a:spLocks/>
                </p:cNvSpPr>
                <p:nvPr/>
              </p:nvSpPr>
              <p:spPr bwMode="auto">
                <a:xfrm>
                  <a:off x="2640" y="2497"/>
                  <a:ext cx="452" cy="576"/>
                </a:xfrm>
                <a:custGeom>
                  <a:avLst/>
                  <a:gdLst>
                    <a:gd name="T0" fmla="*/ 0 w 16961"/>
                    <a:gd name="T1" fmla="*/ 0 h 21600"/>
                    <a:gd name="T2" fmla="*/ 452 w 16961"/>
                    <a:gd name="T3" fmla="*/ 219 h 21600"/>
                    <a:gd name="T4" fmla="*/ 0 w 16961"/>
                    <a:gd name="T5" fmla="*/ 576 h 21600"/>
                    <a:gd name="T6" fmla="*/ 0 60000 65536"/>
                    <a:gd name="T7" fmla="*/ 0 60000 65536"/>
                    <a:gd name="T8" fmla="*/ 0 60000 65536"/>
                    <a:gd name="T9" fmla="*/ 0 w 16961"/>
                    <a:gd name="T10" fmla="*/ 0 h 21600"/>
                    <a:gd name="T11" fmla="*/ 16961 w 16961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6961" h="21600" fill="none" extrusionOk="0">
                      <a:moveTo>
                        <a:pt x="-1" y="0"/>
                      </a:moveTo>
                      <a:cubicBezTo>
                        <a:pt x="6614" y="0"/>
                        <a:pt x="12864" y="3030"/>
                        <a:pt x="16960" y="8225"/>
                      </a:cubicBezTo>
                    </a:path>
                    <a:path w="16961" h="21600" stroke="0" extrusionOk="0">
                      <a:moveTo>
                        <a:pt x="-1" y="0"/>
                      </a:moveTo>
                      <a:cubicBezTo>
                        <a:pt x="6614" y="0"/>
                        <a:pt x="12864" y="3030"/>
                        <a:pt x="16960" y="8225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  <p:sp>
              <p:nvSpPr>
                <p:cNvPr id="21628" name="Arc 170"/>
                <p:cNvSpPr>
                  <a:spLocks/>
                </p:cNvSpPr>
                <p:nvPr/>
              </p:nvSpPr>
              <p:spPr bwMode="auto">
                <a:xfrm>
                  <a:off x="2640" y="2736"/>
                  <a:ext cx="575" cy="325"/>
                </a:xfrm>
                <a:custGeom>
                  <a:avLst/>
                  <a:gdLst>
                    <a:gd name="T0" fmla="*/ 476 w 21565"/>
                    <a:gd name="T1" fmla="*/ 0 h 12179"/>
                    <a:gd name="T2" fmla="*/ 575 w 21565"/>
                    <a:gd name="T3" fmla="*/ 292 h 12179"/>
                    <a:gd name="T4" fmla="*/ 0 w 21565"/>
                    <a:gd name="T5" fmla="*/ 325 h 12179"/>
                    <a:gd name="T6" fmla="*/ 0 60000 65536"/>
                    <a:gd name="T7" fmla="*/ 0 60000 65536"/>
                    <a:gd name="T8" fmla="*/ 0 60000 65536"/>
                    <a:gd name="T9" fmla="*/ 0 w 21565"/>
                    <a:gd name="T10" fmla="*/ 0 h 12179"/>
                    <a:gd name="T11" fmla="*/ 21565 w 21565"/>
                    <a:gd name="T12" fmla="*/ 12179 h 1217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565" h="12179" fill="none" extrusionOk="0">
                      <a:moveTo>
                        <a:pt x="17839" y="-1"/>
                      </a:moveTo>
                      <a:cubicBezTo>
                        <a:pt x="20054" y="3245"/>
                        <a:pt x="21342" y="7033"/>
                        <a:pt x="21565" y="10955"/>
                      </a:cubicBezTo>
                    </a:path>
                    <a:path w="21565" h="12179" stroke="0" extrusionOk="0">
                      <a:moveTo>
                        <a:pt x="17839" y="-1"/>
                      </a:moveTo>
                      <a:cubicBezTo>
                        <a:pt x="20054" y="3245"/>
                        <a:pt x="21342" y="7033"/>
                        <a:pt x="21565" y="10955"/>
                      </a:cubicBezTo>
                      <a:lnTo>
                        <a:pt x="0" y="12179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</p:grpSp>
          <p:grpSp>
            <p:nvGrpSpPr>
              <p:cNvPr id="21613" name="Group 171"/>
              <p:cNvGrpSpPr>
                <a:grpSpLocks/>
              </p:cNvGrpSpPr>
              <p:nvPr/>
            </p:nvGrpSpPr>
            <p:grpSpPr bwMode="auto">
              <a:xfrm rot="-5400000">
                <a:off x="749" y="2173"/>
                <a:ext cx="230" cy="230"/>
                <a:chOff x="2640" y="2497"/>
                <a:chExt cx="575" cy="576"/>
              </a:xfrm>
            </p:grpSpPr>
            <p:sp>
              <p:nvSpPr>
                <p:cNvPr id="21625" name="Arc 172"/>
                <p:cNvSpPr>
                  <a:spLocks/>
                </p:cNvSpPr>
                <p:nvPr/>
              </p:nvSpPr>
              <p:spPr bwMode="auto">
                <a:xfrm>
                  <a:off x="2640" y="2497"/>
                  <a:ext cx="452" cy="576"/>
                </a:xfrm>
                <a:custGeom>
                  <a:avLst/>
                  <a:gdLst>
                    <a:gd name="T0" fmla="*/ 0 w 16961"/>
                    <a:gd name="T1" fmla="*/ 0 h 21600"/>
                    <a:gd name="T2" fmla="*/ 452 w 16961"/>
                    <a:gd name="T3" fmla="*/ 219 h 21600"/>
                    <a:gd name="T4" fmla="*/ 0 w 16961"/>
                    <a:gd name="T5" fmla="*/ 576 h 21600"/>
                    <a:gd name="T6" fmla="*/ 0 60000 65536"/>
                    <a:gd name="T7" fmla="*/ 0 60000 65536"/>
                    <a:gd name="T8" fmla="*/ 0 60000 65536"/>
                    <a:gd name="T9" fmla="*/ 0 w 16961"/>
                    <a:gd name="T10" fmla="*/ 0 h 21600"/>
                    <a:gd name="T11" fmla="*/ 16961 w 16961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6961" h="21600" fill="none" extrusionOk="0">
                      <a:moveTo>
                        <a:pt x="-1" y="0"/>
                      </a:moveTo>
                      <a:cubicBezTo>
                        <a:pt x="6614" y="0"/>
                        <a:pt x="12864" y="3030"/>
                        <a:pt x="16960" y="8225"/>
                      </a:cubicBezTo>
                    </a:path>
                    <a:path w="16961" h="21600" stroke="0" extrusionOk="0">
                      <a:moveTo>
                        <a:pt x="-1" y="0"/>
                      </a:moveTo>
                      <a:cubicBezTo>
                        <a:pt x="6614" y="0"/>
                        <a:pt x="12864" y="3030"/>
                        <a:pt x="16960" y="8225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  <p:sp>
              <p:nvSpPr>
                <p:cNvPr id="21626" name="Arc 173"/>
                <p:cNvSpPr>
                  <a:spLocks/>
                </p:cNvSpPr>
                <p:nvPr/>
              </p:nvSpPr>
              <p:spPr bwMode="auto">
                <a:xfrm>
                  <a:off x="2640" y="2736"/>
                  <a:ext cx="575" cy="325"/>
                </a:xfrm>
                <a:custGeom>
                  <a:avLst/>
                  <a:gdLst>
                    <a:gd name="T0" fmla="*/ 476 w 21565"/>
                    <a:gd name="T1" fmla="*/ 0 h 12179"/>
                    <a:gd name="T2" fmla="*/ 575 w 21565"/>
                    <a:gd name="T3" fmla="*/ 292 h 12179"/>
                    <a:gd name="T4" fmla="*/ 0 w 21565"/>
                    <a:gd name="T5" fmla="*/ 325 h 12179"/>
                    <a:gd name="T6" fmla="*/ 0 60000 65536"/>
                    <a:gd name="T7" fmla="*/ 0 60000 65536"/>
                    <a:gd name="T8" fmla="*/ 0 60000 65536"/>
                    <a:gd name="T9" fmla="*/ 0 w 21565"/>
                    <a:gd name="T10" fmla="*/ 0 h 12179"/>
                    <a:gd name="T11" fmla="*/ 21565 w 21565"/>
                    <a:gd name="T12" fmla="*/ 12179 h 1217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565" h="12179" fill="none" extrusionOk="0">
                      <a:moveTo>
                        <a:pt x="17839" y="-1"/>
                      </a:moveTo>
                      <a:cubicBezTo>
                        <a:pt x="20054" y="3245"/>
                        <a:pt x="21342" y="7033"/>
                        <a:pt x="21565" y="10955"/>
                      </a:cubicBezTo>
                    </a:path>
                    <a:path w="21565" h="12179" stroke="0" extrusionOk="0">
                      <a:moveTo>
                        <a:pt x="17839" y="-1"/>
                      </a:moveTo>
                      <a:cubicBezTo>
                        <a:pt x="20054" y="3245"/>
                        <a:pt x="21342" y="7033"/>
                        <a:pt x="21565" y="10955"/>
                      </a:cubicBezTo>
                      <a:lnTo>
                        <a:pt x="0" y="12179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</p:grpSp>
          <p:sp>
            <p:nvSpPr>
              <p:cNvPr id="21614" name="Arc 174"/>
              <p:cNvSpPr>
                <a:spLocks/>
              </p:cNvSpPr>
              <p:nvPr/>
            </p:nvSpPr>
            <p:spPr bwMode="auto">
              <a:xfrm flipH="1">
                <a:off x="1228" y="2354"/>
                <a:ext cx="141" cy="190"/>
              </a:xfrm>
              <a:custGeom>
                <a:avLst/>
                <a:gdLst>
                  <a:gd name="T0" fmla="*/ 54 w 21600"/>
                  <a:gd name="T1" fmla="*/ 0 h 39727"/>
                  <a:gd name="T2" fmla="*/ 56 w 21600"/>
                  <a:gd name="T3" fmla="*/ 190 h 39727"/>
                  <a:gd name="T4" fmla="*/ 0 w 21600"/>
                  <a:gd name="T5" fmla="*/ 95 h 3972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39727"/>
                  <a:gd name="T11" fmla="*/ 21600 w 21600"/>
                  <a:gd name="T12" fmla="*/ 39727 h 397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39727" fill="none" extrusionOk="0">
                    <a:moveTo>
                      <a:pt x="8344" y="0"/>
                    </a:moveTo>
                    <a:cubicBezTo>
                      <a:pt x="16374" y="3363"/>
                      <a:pt x="21600" y="11217"/>
                      <a:pt x="21600" y="19923"/>
                    </a:cubicBezTo>
                    <a:cubicBezTo>
                      <a:pt x="21600" y="28518"/>
                      <a:pt x="16503" y="36295"/>
                      <a:pt x="8623" y="39727"/>
                    </a:cubicBezTo>
                  </a:path>
                  <a:path w="21600" h="39727" stroke="0" extrusionOk="0">
                    <a:moveTo>
                      <a:pt x="8344" y="0"/>
                    </a:moveTo>
                    <a:cubicBezTo>
                      <a:pt x="16374" y="3363"/>
                      <a:pt x="21600" y="11217"/>
                      <a:pt x="21600" y="19923"/>
                    </a:cubicBezTo>
                    <a:cubicBezTo>
                      <a:pt x="21600" y="28518"/>
                      <a:pt x="16503" y="36295"/>
                      <a:pt x="8623" y="39727"/>
                    </a:cubicBezTo>
                    <a:lnTo>
                      <a:pt x="0" y="19923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21615" name="Arc 175"/>
              <p:cNvSpPr>
                <a:spLocks/>
              </p:cNvSpPr>
              <p:nvPr/>
            </p:nvSpPr>
            <p:spPr bwMode="auto">
              <a:xfrm rot="10800000" flipH="1">
                <a:off x="1401" y="2346"/>
                <a:ext cx="307" cy="190"/>
              </a:xfrm>
              <a:custGeom>
                <a:avLst/>
                <a:gdLst>
                  <a:gd name="T0" fmla="*/ 119 w 21600"/>
                  <a:gd name="T1" fmla="*/ 0 h 39727"/>
                  <a:gd name="T2" fmla="*/ 123 w 21600"/>
                  <a:gd name="T3" fmla="*/ 190 h 39727"/>
                  <a:gd name="T4" fmla="*/ 0 w 21600"/>
                  <a:gd name="T5" fmla="*/ 95 h 3972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39727"/>
                  <a:gd name="T11" fmla="*/ 21600 w 21600"/>
                  <a:gd name="T12" fmla="*/ 39727 h 397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39727" fill="none" extrusionOk="0">
                    <a:moveTo>
                      <a:pt x="8344" y="0"/>
                    </a:moveTo>
                    <a:cubicBezTo>
                      <a:pt x="16374" y="3363"/>
                      <a:pt x="21600" y="11217"/>
                      <a:pt x="21600" y="19923"/>
                    </a:cubicBezTo>
                    <a:cubicBezTo>
                      <a:pt x="21600" y="28518"/>
                      <a:pt x="16503" y="36295"/>
                      <a:pt x="8623" y="39727"/>
                    </a:cubicBezTo>
                  </a:path>
                  <a:path w="21600" h="39727" stroke="0" extrusionOk="0">
                    <a:moveTo>
                      <a:pt x="8344" y="0"/>
                    </a:moveTo>
                    <a:cubicBezTo>
                      <a:pt x="16374" y="3363"/>
                      <a:pt x="21600" y="11217"/>
                      <a:pt x="21600" y="19923"/>
                    </a:cubicBezTo>
                    <a:cubicBezTo>
                      <a:pt x="21600" y="28518"/>
                      <a:pt x="16503" y="36295"/>
                      <a:pt x="8623" y="39727"/>
                    </a:cubicBezTo>
                    <a:lnTo>
                      <a:pt x="0" y="19923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21616" name="Arc 176"/>
              <p:cNvSpPr>
                <a:spLocks/>
              </p:cNvSpPr>
              <p:nvPr/>
            </p:nvSpPr>
            <p:spPr bwMode="auto">
              <a:xfrm rot="10800000" flipH="1">
                <a:off x="1497" y="2173"/>
                <a:ext cx="218" cy="256"/>
              </a:xfrm>
              <a:custGeom>
                <a:avLst/>
                <a:gdLst>
                  <a:gd name="T0" fmla="*/ 217 w 21600"/>
                  <a:gd name="T1" fmla="*/ 0 h 21291"/>
                  <a:gd name="T2" fmla="*/ 87 w 21600"/>
                  <a:gd name="T3" fmla="*/ 256 h 21291"/>
                  <a:gd name="T4" fmla="*/ 0 w 21600"/>
                  <a:gd name="T5" fmla="*/ 18 h 2129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291"/>
                  <a:gd name="T11" fmla="*/ 21600 w 21600"/>
                  <a:gd name="T12" fmla="*/ 21291 h 2129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291" fill="none" extrusionOk="0">
                    <a:moveTo>
                      <a:pt x="21548" y="0"/>
                    </a:moveTo>
                    <a:cubicBezTo>
                      <a:pt x="21582" y="494"/>
                      <a:pt x="21600" y="990"/>
                      <a:pt x="21600" y="1487"/>
                    </a:cubicBezTo>
                    <a:cubicBezTo>
                      <a:pt x="21600" y="10082"/>
                      <a:pt x="16503" y="17859"/>
                      <a:pt x="8623" y="21291"/>
                    </a:cubicBezTo>
                  </a:path>
                  <a:path w="21600" h="21291" stroke="0" extrusionOk="0">
                    <a:moveTo>
                      <a:pt x="21548" y="0"/>
                    </a:moveTo>
                    <a:cubicBezTo>
                      <a:pt x="21582" y="494"/>
                      <a:pt x="21600" y="990"/>
                      <a:pt x="21600" y="1487"/>
                    </a:cubicBezTo>
                    <a:cubicBezTo>
                      <a:pt x="21600" y="10082"/>
                      <a:pt x="16503" y="17859"/>
                      <a:pt x="8623" y="21291"/>
                    </a:cubicBezTo>
                    <a:lnTo>
                      <a:pt x="0" y="1487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21617" name="Arc 177"/>
              <p:cNvSpPr>
                <a:spLocks/>
              </p:cNvSpPr>
              <p:nvPr/>
            </p:nvSpPr>
            <p:spPr bwMode="auto">
              <a:xfrm rot="16200000" flipH="1">
                <a:off x="1326" y="2279"/>
                <a:ext cx="377" cy="398"/>
              </a:xfrm>
              <a:custGeom>
                <a:avLst/>
                <a:gdLst>
                  <a:gd name="T0" fmla="*/ 377 w 21182"/>
                  <a:gd name="T1" fmla="*/ 85 h 19804"/>
                  <a:gd name="T2" fmla="*/ 153 w 21182"/>
                  <a:gd name="T3" fmla="*/ 398 h 19804"/>
                  <a:gd name="T4" fmla="*/ 0 w 21182"/>
                  <a:gd name="T5" fmla="*/ 0 h 19804"/>
                  <a:gd name="T6" fmla="*/ 0 60000 65536"/>
                  <a:gd name="T7" fmla="*/ 0 60000 65536"/>
                  <a:gd name="T8" fmla="*/ 0 60000 65536"/>
                  <a:gd name="T9" fmla="*/ 0 w 21182"/>
                  <a:gd name="T10" fmla="*/ 0 h 19804"/>
                  <a:gd name="T11" fmla="*/ 21182 w 21182"/>
                  <a:gd name="T12" fmla="*/ 19804 h 1980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182" h="19804" fill="none" extrusionOk="0">
                    <a:moveTo>
                      <a:pt x="21182" y="4228"/>
                    </a:moveTo>
                    <a:cubicBezTo>
                      <a:pt x="19797" y="11162"/>
                      <a:pt x="15106" y="16980"/>
                      <a:pt x="8623" y="19804"/>
                    </a:cubicBezTo>
                  </a:path>
                  <a:path w="21182" h="19804" stroke="0" extrusionOk="0">
                    <a:moveTo>
                      <a:pt x="21182" y="4228"/>
                    </a:moveTo>
                    <a:cubicBezTo>
                      <a:pt x="19797" y="11162"/>
                      <a:pt x="15106" y="16980"/>
                      <a:pt x="8623" y="19804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21618" name="Arc 182"/>
              <p:cNvSpPr>
                <a:spLocks/>
              </p:cNvSpPr>
              <p:nvPr/>
            </p:nvSpPr>
            <p:spPr bwMode="auto">
              <a:xfrm rot="10800000" flipV="1">
                <a:off x="979" y="1814"/>
                <a:ext cx="441" cy="340"/>
              </a:xfrm>
              <a:custGeom>
                <a:avLst/>
                <a:gdLst>
                  <a:gd name="T0" fmla="*/ 441 w 21600"/>
                  <a:gd name="T1" fmla="*/ 0 h 22582"/>
                  <a:gd name="T2" fmla="*/ 3 w 21600"/>
                  <a:gd name="T3" fmla="*/ 340 h 22582"/>
                  <a:gd name="T4" fmla="*/ 0 w 21600"/>
                  <a:gd name="T5" fmla="*/ 15 h 22582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2582"/>
                  <a:gd name="T11" fmla="*/ 21600 w 21600"/>
                  <a:gd name="T12" fmla="*/ 22582 h 2258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2582" fill="none" extrusionOk="0">
                    <a:moveTo>
                      <a:pt x="21577" y="0"/>
                    </a:moveTo>
                    <a:cubicBezTo>
                      <a:pt x="21592" y="327"/>
                      <a:pt x="21600" y="654"/>
                      <a:pt x="21600" y="982"/>
                    </a:cubicBezTo>
                    <a:cubicBezTo>
                      <a:pt x="21600" y="12863"/>
                      <a:pt x="12004" y="22513"/>
                      <a:pt x="122" y="22581"/>
                    </a:cubicBezTo>
                  </a:path>
                  <a:path w="21600" h="22582" stroke="0" extrusionOk="0">
                    <a:moveTo>
                      <a:pt x="21577" y="0"/>
                    </a:moveTo>
                    <a:cubicBezTo>
                      <a:pt x="21592" y="327"/>
                      <a:pt x="21600" y="654"/>
                      <a:pt x="21600" y="982"/>
                    </a:cubicBezTo>
                    <a:cubicBezTo>
                      <a:pt x="21600" y="12863"/>
                      <a:pt x="12004" y="22513"/>
                      <a:pt x="122" y="22581"/>
                    </a:cubicBezTo>
                    <a:lnTo>
                      <a:pt x="0" y="982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21619" name="Text Box 183"/>
              <p:cNvSpPr txBox="1">
                <a:spLocks noChangeArrowheads="1"/>
              </p:cNvSpPr>
              <p:nvPr/>
            </p:nvSpPr>
            <p:spPr bwMode="auto">
              <a:xfrm>
                <a:off x="1315" y="2495"/>
                <a:ext cx="208" cy="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nb-NO" sz="900"/>
                  <a:t>NADH</a:t>
                </a:r>
                <a:endParaRPr lang="en-GB" sz="900"/>
              </a:p>
            </p:txBody>
          </p:sp>
          <p:sp>
            <p:nvSpPr>
              <p:cNvPr id="21620" name="Text Box 184"/>
              <p:cNvSpPr txBox="1">
                <a:spLocks noChangeArrowheads="1"/>
              </p:cNvSpPr>
              <p:nvPr/>
            </p:nvSpPr>
            <p:spPr bwMode="auto">
              <a:xfrm>
                <a:off x="1342" y="2309"/>
                <a:ext cx="183" cy="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nb-NO" sz="900"/>
                  <a:t>NAD</a:t>
                </a:r>
                <a:r>
                  <a:rPr lang="nb-NO" sz="900" baseline="30000"/>
                  <a:t>+</a:t>
                </a:r>
                <a:endParaRPr lang="en-GB" sz="900" baseline="30000"/>
              </a:p>
            </p:txBody>
          </p:sp>
          <p:sp>
            <p:nvSpPr>
              <p:cNvPr id="21621" name="Text Box 185"/>
              <p:cNvSpPr txBox="1">
                <a:spLocks noChangeArrowheads="1"/>
              </p:cNvSpPr>
              <p:nvPr/>
            </p:nvSpPr>
            <p:spPr bwMode="auto">
              <a:xfrm>
                <a:off x="1226" y="2633"/>
                <a:ext cx="144" cy="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nb-NO" sz="900"/>
                  <a:t>ADP</a:t>
                </a:r>
                <a:endParaRPr lang="en-GB" sz="900" baseline="30000"/>
              </a:p>
            </p:txBody>
          </p:sp>
          <p:sp>
            <p:nvSpPr>
              <p:cNvPr id="21622" name="Text Box 186"/>
              <p:cNvSpPr txBox="1">
                <a:spLocks noChangeArrowheads="1"/>
              </p:cNvSpPr>
              <p:nvPr/>
            </p:nvSpPr>
            <p:spPr bwMode="auto">
              <a:xfrm>
                <a:off x="1467" y="2081"/>
                <a:ext cx="136" cy="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nb-NO" sz="900"/>
                  <a:t>ATP</a:t>
                </a:r>
                <a:endParaRPr lang="en-GB" sz="900" baseline="30000"/>
              </a:p>
            </p:txBody>
          </p:sp>
          <p:sp>
            <p:nvSpPr>
              <p:cNvPr id="21623" name="Text Box 198"/>
              <p:cNvSpPr txBox="1">
                <a:spLocks noChangeArrowheads="1"/>
              </p:cNvSpPr>
              <p:nvPr/>
            </p:nvSpPr>
            <p:spPr bwMode="auto">
              <a:xfrm>
                <a:off x="1090" y="2994"/>
                <a:ext cx="667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36000">
                <a:spAutoFit/>
              </a:bodyPr>
              <a:lstStyle/>
              <a:p>
                <a:r>
                  <a:rPr lang="nb-NO"/>
                  <a:t>H</a:t>
                </a:r>
                <a:r>
                  <a:rPr lang="nb-NO" baseline="-25000"/>
                  <a:t>2</a:t>
                </a:r>
                <a:r>
                  <a:rPr lang="nb-NO"/>
                  <a:t>O  +  N</a:t>
                </a:r>
                <a:r>
                  <a:rPr lang="nb-NO" baseline="-25000"/>
                  <a:t>2</a:t>
                </a:r>
                <a:endParaRPr lang="en-GB" baseline="-25000"/>
              </a:p>
            </p:txBody>
          </p:sp>
          <p:sp>
            <p:nvSpPr>
              <p:cNvPr id="21624" name="Text Box 199"/>
              <p:cNvSpPr txBox="1">
                <a:spLocks noChangeArrowheads="1"/>
              </p:cNvSpPr>
              <p:nvPr/>
            </p:nvSpPr>
            <p:spPr bwMode="auto">
              <a:xfrm>
                <a:off x="1728" y="1585"/>
                <a:ext cx="321" cy="1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72000">
                <a:spAutoFit/>
              </a:bodyPr>
              <a:lstStyle/>
              <a:p>
                <a:r>
                  <a:rPr lang="nb-NO"/>
                  <a:t>NO</a:t>
                </a:r>
                <a:r>
                  <a:rPr lang="nb-NO" baseline="-25000"/>
                  <a:t>3</a:t>
                </a:r>
                <a:r>
                  <a:rPr lang="nb-NO" baseline="30000"/>
                  <a:t>-</a:t>
                </a:r>
                <a:endParaRPr lang="en-GB" baseline="30000"/>
              </a:p>
            </p:txBody>
          </p:sp>
        </p:grpSp>
      </p:grpSp>
      <p:grpSp>
        <p:nvGrpSpPr>
          <p:cNvPr id="8" name="Group 209"/>
          <p:cNvGrpSpPr>
            <a:grpSpLocks/>
          </p:cNvGrpSpPr>
          <p:nvPr/>
        </p:nvGrpSpPr>
        <p:grpSpPr bwMode="auto">
          <a:xfrm>
            <a:off x="3095625" y="2197100"/>
            <a:ext cx="2619375" cy="3738563"/>
            <a:chOff x="1950" y="1384"/>
            <a:chExt cx="1650" cy="2355"/>
          </a:xfrm>
        </p:grpSpPr>
        <p:sp>
          <p:nvSpPr>
            <p:cNvPr id="21518" name="Oval 77"/>
            <p:cNvSpPr>
              <a:spLocks noChangeArrowheads="1"/>
            </p:cNvSpPr>
            <p:nvPr/>
          </p:nvSpPr>
          <p:spPr bwMode="auto">
            <a:xfrm>
              <a:off x="1950" y="1394"/>
              <a:ext cx="1008" cy="225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19" name="Line 78"/>
            <p:cNvSpPr>
              <a:spLocks noChangeShapeType="1"/>
            </p:cNvSpPr>
            <p:nvPr/>
          </p:nvSpPr>
          <p:spPr bwMode="auto">
            <a:xfrm flipH="1" flipV="1">
              <a:off x="2724" y="1574"/>
              <a:ext cx="876" cy="13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20" name="Line 79"/>
            <p:cNvSpPr>
              <a:spLocks noChangeShapeType="1"/>
            </p:cNvSpPr>
            <p:nvPr/>
          </p:nvSpPr>
          <p:spPr bwMode="auto">
            <a:xfrm flipH="1">
              <a:off x="2556" y="3062"/>
              <a:ext cx="1044" cy="5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21" name="Arc 80"/>
            <p:cNvSpPr>
              <a:spLocks/>
            </p:cNvSpPr>
            <p:nvPr/>
          </p:nvSpPr>
          <p:spPr bwMode="auto">
            <a:xfrm>
              <a:off x="2574" y="1569"/>
              <a:ext cx="378" cy="1920"/>
            </a:xfrm>
            <a:custGeom>
              <a:avLst/>
              <a:gdLst>
                <a:gd name="T0" fmla="*/ 138 w 21600"/>
                <a:gd name="T1" fmla="*/ 0 h 40018"/>
                <a:gd name="T2" fmla="*/ 146 w 21600"/>
                <a:gd name="T3" fmla="*/ 1920 h 40018"/>
                <a:gd name="T4" fmla="*/ 0 w 21600"/>
                <a:gd name="T5" fmla="*/ 965 h 40018"/>
                <a:gd name="T6" fmla="*/ 0 60000 65536"/>
                <a:gd name="T7" fmla="*/ 0 60000 65536"/>
                <a:gd name="T8" fmla="*/ 0 60000 65536"/>
                <a:gd name="T9" fmla="*/ 0 w 21600"/>
                <a:gd name="T10" fmla="*/ 0 h 40018"/>
                <a:gd name="T11" fmla="*/ 21600 w 21600"/>
                <a:gd name="T12" fmla="*/ 40018 h 400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0018" fill="none" extrusionOk="0">
                  <a:moveTo>
                    <a:pt x="7901" y="0"/>
                  </a:moveTo>
                  <a:cubicBezTo>
                    <a:pt x="16165" y="3248"/>
                    <a:pt x="21600" y="11223"/>
                    <a:pt x="21600" y="20103"/>
                  </a:cubicBezTo>
                  <a:cubicBezTo>
                    <a:pt x="21600" y="28800"/>
                    <a:pt x="16383" y="36649"/>
                    <a:pt x="8363" y="40017"/>
                  </a:cubicBezTo>
                </a:path>
                <a:path w="21600" h="40018" stroke="0" extrusionOk="0">
                  <a:moveTo>
                    <a:pt x="7901" y="0"/>
                  </a:moveTo>
                  <a:cubicBezTo>
                    <a:pt x="16165" y="3248"/>
                    <a:pt x="21600" y="11223"/>
                    <a:pt x="21600" y="20103"/>
                  </a:cubicBezTo>
                  <a:cubicBezTo>
                    <a:pt x="21600" y="28800"/>
                    <a:pt x="16383" y="36649"/>
                    <a:pt x="8363" y="40017"/>
                  </a:cubicBezTo>
                  <a:lnTo>
                    <a:pt x="0" y="2010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22" name="Line 81"/>
            <p:cNvSpPr>
              <a:spLocks noChangeShapeType="1"/>
            </p:cNvSpPr>
            <p:nvPr/>
          </p:nvSpPr>
          <p:spPr bwMode="auto">
            <a:xfrm>
              <a:off x="2712" y="1562"/>
              <a:ext cx="0" cy="19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23" name="Rectangle 82"/>
            <p:cNvSpPr>
              <a:spLocks noChangeArrowheads="1"/>
            </p:cNvSpPr>
            <p:nvPr/>
          </p:nvSpPr>
          <p:spPr bwMode="auto">
            <a:xfrm>
              <a:off x="2508" y="1568"/>
              <a:ext cx="210" cy="192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24" name="Freeform 83"/>
            <p:cNvSpPr>
              <a:spLocks/>
            </p:cNvSpPr>
            <p:nvPr/>
          </p:nvSpPr>
          <p:spPr bwMode="auto">
            <a:xfrm>
              <a:off x="2381" y="1384"/>
              <a:ext cx="351" cy="2266"/>
            </a:xfrm>
            <a:custGeom>
              <a:avLst/>
              <a:gdLst>
                <a:gd name="T0" fmla="*/ 67 w 351"/>
                <a:gd name="T1" fmla="*/ 4 h 2266"/>
                <a:gd name="T2" fmla="*/ 247 w 351"/>
                <a:gd name="T3" fmla="*/ 76 h 2266"/>
                <a:gd name="T4" fmla="*/ 271 w 351"/>
                <a:gd name="T5" fmla="*/ 106 h 2266"/>
                <a:gd name="T6" fmla="*/ 307 w 351"/>
                <a:gd name="T7" fmla="*/ 160 h 2266"/>
                <a:gd name="T8" fmla="*/ 343 w 351"/>
                <a:gd name="T9" fmla="*/ 196 h 2266"/>
                <a:gd name="T10" fmla="*/ 343 w 351"/>
                <a:gd name="T11" fmla="*/ 2098 h 2266"/>
                <a:gd name="T12" fmla="*/ 319 w 351"/>
                <a:gd name="T13" fmla="*/ 2122 h 2266"/>
                <a:gd name="T14" fmla="*/ 295 w 351"/>
                <a:gd name="T15" fmla="*/ 2158 h 2266"/>
                <a:gd name="T16" fmla="*/ 241 w 351"/>
                <a:gd name="T17" fmla="*/ 2188 h 2266"/>
                <a:gd name="T18" fmla="*/ 157 w 351"/>
                <a:gd name="T19" fmla="*/ 2242 h 2266"/>
                <a:gd name="T20" fmla="*/ 121 w 351"/>
                <a:gd name="T21" fmla="*/ 2260 h 2266"/>
                <a:gd name="T22" fmla="*/ 103 w 351"/>
                <a:gd name="T23" fmla="*/ 2266 h 2266"/>
                <a:gd name="T24" fmla="*/ 85 w 351"/>
                <a:gd name="T25" fmla="*/ 2188 h 2266"/>
                <a:gd name="T26" fmla="*/ 85 w 351"/>
                <a:gd name="T27" fmla="*/ 2062 h 2266"/>
                <a:gd name="T28" fmla="*/ 85 w 351"/>
                <a:gd name="T29" fmla="*/ 2008 h 2266"/>
                <a:gd name="T30" fmla="*/ 97 w 351"/>
                <a:gd name="T31" fmla="*/ 1936 h 2266"/>
                <a:gd name="T32" fmla="*/ 91 w 351"/>
                <a:gd name="T33" fmla="*/ 1918 h 2266"/>
                <a:gd name="T34" fmla="*/ 97 w 351"/>
                <a:gd name="T35" fmla="*/ 1900 h 2266"/>
                <a:gd name="T36" fmla="*/ 55 w 351"/>
                <a:gd name="T37" fmla="*/ 1846 h 2266"/>
                <a:gd name="T38" fmla="*/ 43 w 351"/>
                <a:gd name="T39" fmla="*/ 1810 h 2266"/>
                <a:gd name="T40" fmla="*/ 37 w 351"/>
                <a:gd name="T41" fmla="*/ 1792 h 2266"/>
                <a:gd name="T42" fmla="*/ 61 w 351"/>
                <a:gd name="T43" fmla="*/ 1720 h 2266"/>
                <a:gd name="T44" fmla="*/ 13 w 351"/>
                <a:gd name="T45" fmla="*/ 1588 h 2266"/>
                <a:gd name="T46" fmla="*/ 43 w 351"/>
                <a:gd name="T47" fmla="*/ 1456 h 2266"/>
                <a:gd name="T48" fmla="*/ 13 w 351"/>
                <a:gd name="T49" fmla="*/ 1420 h 2266"/>
                <a:gd name="T50" fmla="*/ 31 w 351"/>
                <a:gd name="T51" fmla="*/ 1390 h 2266"/>
                <a:gd name="T52" fmla="*/ 49 w 351"/>
                <a:gd name="T53" fmla="*/ 1384 h 2266"/>
                <a:gd name="T54" fmla="*/ 19 w 351"/>
                <a:gd name="T55" fmla="*/ 1324 h 2266"/>
                <a:gd name="T56" fmla="*/ 31 w 351"/>
                <a:gd name="T57" fmla="*/ 1276 h 2266"/>
                <a:gd name="T58" fmla="*/ 37 w 351"/>
                <a:gd name="T59" fmla="*/ 1252 h 2266"/>
                <a:gd name="T60" fmla="*/ 31 w 351"/>
                <a:gd name="T61" fmla="*/ 1216 h 2266"/>
                <a:gd name="T62" fmla="*/ 13 w 351"/>
                <a:gd name="T63" fmla="*/ 1210 h 2266"/>
                <a:gd name="T64" fmla="*/ 7 w 351"/>
                <a:gd name="T65" fmla="*/ 1192 h 2266"/>
                <a:gd name="T66" fmla="*/ 31 w 351"/>
                <a:gd name="T67" fmla="*/ 1162 h 2266"/>
                <a:gd name="T68" fmla="*/ 55 w 351"/>
                <a:gd name="T69" fmla="*/ 1138 h 2266"/>
                <a:gd name="T70" fmla="*/ 31 w 351"/>
                <a:gd name="T71" fmla="*/ 1030 h 2266"/>
                <a:gd name="T72" fmla="*/ 19 w 351"/>
                <a:gd name="T73" fmla="*/ 1012 h 2266"/>
                <a:gd name="T74" fmla="*/ 55 w 351"/>
                <a:gd name="T75" fmla="*/ 904 h 2266"/>
                <a:gd name="T76" fmla="*/ 55 w 351"/>
                <a:gd name="T77" fmla="*/ 856 h 2266"/>
                <a:gd name="T78" fmla="*/ 67 w 351"/>
                <a:gd name="T79" fmla="*/ 820 h 2266"/>
                <a:gd name="T80" fmla="*/ 61 w 351"/>
                <a:gd name="T81" fmla="*/ 766 h 2266"/>
                <a:gd name="T82" fmla="*/ 73 w 351"/>
                <a:gd name="T83" fmla="*/ 706 h 2266"/>
                <a:gd name="T84" fmla="*/ 49 w 351"/>
                <a:gd name="T85" fmla="*/ 634 h 2266"/>
                <a:gd name="T86" fmla="*/ 13 w 351"/>
                <a:gd name="T87" fmla="*/ 598 h 2266"/>
                <a:gd name="T88" fmla="*/ 19 w 351"/>
                <a:gd name="T89" fmla="*/ 550 h 2266"/>
                <a:gd name="T90" fmla="*/ 55 w 351"/>
                <a:gd name="T91" fmla="*/ 430 h 2266"/>
                <a:gd name="T92" fmla="*/ 43 w 351"/>
                <a:gd name="T93" fmla="*/ 346 h 2266"/>
                <a:gd name="T94" fmla="*/ 31 w 351"/>
                <a:gd name="T95" fmla="*/ 232 h 2266"/>
                <a:gd name="T96" fmla="*/ 37 w 351"/>
                <a:gd name="T97" fmla="*/ 178 h 2266"/>
                <a:gd name="T98" fmla="*/ 43 w 351"/>
                <a:gd name="T99" fmla="*/ 100 h 2266"/>
                <a:gd name="T100" fmla="*/ 61 w 351"/>
                <a:gd name="T101" fmla="*/ 88 h 2266"/>
                <a:gd name="T102" fmla="*/ 67 w 351"/>
                <a:gd name="T103" fmla="*/ 40 h 2266"/>
                <a:gd name="T104" fmla="*/ 67 w 351"/>
                <a:gd name="T105" fmla="*/ 4 h 226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51"/>
                <a:gd name="T160" fmla="*/ 0 h 2266"/>
                <a:gd name="T161" fmla="*/ 351 w 351"/>
                <a:gd name="T162" fmla="*/ 2266 h 226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51" h="2266">
                  <a:moveTo>
                    <a:pt x="67" y="4"/>
                  </a:moveTo>
                  <a:cubicBezTo>
                    <a:pt x="130" y="17"/>
                    <a:pt x="194" y="40"/>
                    <a:pt x="247" y="76"/>
                  </a:cubicBezTo>
                  <a:cubicBezTo>
                    <a:pt x="261" y="117"/>
                    <a:pt x="242" y="73"/>
                    <a:pt x="271" y="106"/>
                  </a:cubicBezTo>
                  <a:cubicBezTo>
                    <a:pt x="285" y="122"/>
                    <a:pt x="289" y="148"/>
                    <a:pt x="307" y="160"/>
                  </a:cubicBezTo>
                  <a:cubicBezTo>
                    <a:pt x="319" y="168"/>
                    <a:pt x="343" y="179"/>
                    <a:pt x="343" y="196"/>
                  </a:cubicBezTo>
                  <a:lnTo>
                    <a:pt x="343" y="2098"/>
                  </a:lnTo>
                  <a:cubicBezTo>
                    <a:pt x="327" y="2146"/>
                    <a:pt x="351" y="2090"/>
                    <a:pt x="319" y="2122"/>
                  </a:cubicBezTo>
                  <a:cubicBezTo>
                    <a:pt x="309" y="2132"/>
                    <a:pt x="303" y="2146"/>
                    <a:pt x="295" y="2158"/>
                  </a:cubicBezTo>
                  <a:cubicBezTo>
                    <a:pt x="286" y="2171"/>
                    <a:pt x="254" y="2179"/>
                    <a:pt x="241" y="2188"/>
                  </a:cubicBezTo>
                  <a:cubicBezTo>
                    <a:pt x="223" y="2214"/>
                    <a:pt x="186" y="2228"/>
                    <a:pt x="157" y="2242"/>
                  </a:cubicBezTo>
                  <a:cubicBezTo>
                    <a:pt x="145" y="2248"/>
                    <a:pt x="133" y="2254"/>
                    <a:pt x="121" y="2260"/>
                  </a:cubicBezTo>
                  <a:cubicBezTo>
                    <a:pt x="115" y="2263"/>
                    <a:pt x="103" y="2266"/>
                    <a:pt x="103" y="2266"/>
                  </a:cubicBezTo>
                  <a:cubicBezTo>
                    <a:pt x="94" y="2240"/>
                    <a:pt x="94" y="2214"/>
                    <a:pt x="85" y="2188"/>
                  </a:cubicBezTo>
                  <a:cubicBezTo>
                    <a:pt x="94" y="2143"/>
                    <a:pt x="100" y="2106"/>
                    <a:pt x="85" y="2062"/>
                  </a:cubicBezTo>
                  <a:cubicBezTo>
                    <a:pt x="99" y="2019"/>
                    <a:pt x="104" y="2037"/>
                    <a:pt x="85" y="2008"/>
                  </a:cubicBezTo>
                  <a:cubicBezTo>
                    <a:pt x="96" y="1976"/>
                    <a:pt x="77" y="1966"/>
                    <a:pt x="97" y="1936"/>
                  </a:cubicBezTo>
                  <a:cubicBezTo>
                    <a:pt x="95" y="1930"/>
                    <a:pt x="91" y="1924"/>
                    <a:pt x="91" y="1918"/>
                  </a:cubicBezTo>
                  <a:cubicBezTo>
                    <a:pt x="91" y="1912"/>
                    <a:pt x="98" y="1906"/>
                    <a:pt x="97" y="1900"/>
                  </a:cubicBezTo>
                  <a:cubicBezTo>
                    <a:pt x="93" y="1879"/>
                    <a:pt x="64" y="1866"/>
                    <a:pt x="55" y="1846"/>
                  </a:cubicBezTo>
                  <a:cubicBezTo>
                    <a:pt x="50" y="1834"/>
                    <a:pt x="47" y="1822"/>
                    <a:pt x="43" y="1810"/>
                  </a:cubicBezTo>
                  <a:cubicBezTo>
                    <a:pt x="41" y="1804"/>
                    <a:pt x="37" y="1792"/>
                    <a:pt x="37" y="1792"/>
                  </a:cubicBezTo>
                  <a:cubicBezTo>
                    <a:pt x="42" y="1761"/>
                    <a:pt x="44" y="1745"/>
                    <a:pt x="61" y="1720"/>
                  </a:cubicBezTo>
                  <a:cubicBezTo>
                    <a:pt x="72" y="1664"/>
                    <a:pt x="62" y="1620"/>
                    <a:pt x="13" y="1588"/>
                  </a:cubicBezTo>
                  <a:cubicBezTo>
                    <a:pt x="67" y="1556"/>
                    <a:pt x="59" y="1533"/>
                    <a:pt x="43" y="1456"/>
                  </a:cubicBezTo>
                  <a:cubicBezTo>
                    <a:pt x="40" y="1441"/>
                    <a:pt x="22" y="1433"/>
                    <a:pt x="13" y="1420"/>
                  </a:cubicBezTo>
                  <a:cubicBezTo>
                    <a:pt x="19" y="1410"/>
                    <a:pt x="23" y="1398"/>
                    <a:pt x="31" y="1390"/>
                  </a:cubicBezTo>
                  <a:cubicBezTo>
                    <a:pt x="35" y="1386"/>
                    <a:pt x="47" y="1390"/>
                    <a:pt x="49" y="1384"/>
                  </a:cubicBezTo>
                  <a:cubicBezTo>
                    <a:pt x="57" y="1363"/>
                    <a:pt x="19" y="1324"/>
                    <a:pt x="19" y="1324"/>
                  </a:cubicBezTo>
                  <a:cubicBezTo>
                    <a:pt x="23" y="1308"/>
                    <a:pt x="27" y="1292"/>
                    <a:pt x="31" y="1276"/>
                  </a:cubicBezTo>
                  <a:cubicBezTo>
                    <a:pt x="33" y="1268"/>
                    <a:pt x="37" y="1252"/>
                    <a:pt x="37" y="1252"/>
                  </a:cubicBezTo>
                  <a:cubicBezTo>
                    <a:pt x="35" y="1240"/>
                    <a:pt x="37" y="1227"/>
                    <a:pt x="31" y="1216"/>
                  </a:cubicBezTo>
                  <a:cubicBezTo>
                    <a:pt x="28" y="1211"/>
                    <a:pt x="17" y="1214"/>
                    <a:pt x="13" y="1210"/>
                  </a:cubicBezTo>
                  <a:cubicBezTo>
                    <a:pt x="9" y="1206"/>
                    <a:pt x="9" y="1198"/>
                    <a:pt x="7" y="1192"/>
                  </a:cubicBezTo>
                  <a:cubicBezTo>
                    <a:pt x="22" y="1147"/>
                    <a:pt x="0" y="1201"/>
                    <a:pt x="31" y="1162"/>
                  </a:cubicBezTo>
                  <a:cubicBezTo>
                    <a:pt x="54" y="1133"/>
                    <a:pt x="16" y="1151"/>
                    <a:pt x="55" y="1138"/>
                  </a:cubicBezTo>
                  <a:cubicBezTo>
                    <a:pt x="68" y="1098"/>
                    <a:pt x="67" y="1054"/>
                    <a:pt x="31" y="1030"/>
                  </a:cubicBezTo>
                  <a:cubicBezTo>
                    <a:pt x="27" y="1024"/>
                    <a:pt x="19" y="1019"/>
                    <a:pt x="19" y="1012"/>
                  </a:cubicBezTo>
                  <a:cubicBezTo>
                    <a:pt x="19" y="981"/>
                    <a:pt x="37" y="931"/>
                    <a:pt x="55" y="904"/>
                  </a:cubicBezTo>
                  <a:cubicBezTo>
                    <a:pt x="47" y="879"/>
                    <a:pt x="46" y="888"/>
                    <a:pt x="55" y="856"/>
                  </a:cubicBezTo>
                  <a:cubicBezTo>
                    <a:pt x="58" y="844"/>
                    <a:pt x="67" y="820"/>
                    <a:pt x="67" y="820"/>
                  </a:cubicBezTo>
                  <a:cubicBezTo>
                    <a:pt x="37" y="800"/>
                    <a:pt x="51" y="797"/>
                    <a:pt x="61" y="766"/>
                  </a:cubicBezTo>
                  <a:cubicBezTo>
                    <a:pt x="50" y="733"/>
                    <a:pt x="24" y="722"/>
                    <a:pt x="73" y="706"/>
                  </a:cubicBezTo>
                  <a:cubicBezTo>
                    <a:pt x="80" y="684"/>
                    <a:pt x="66" y="653"/>
                    <a:pt x="49" y="634"/>
                  </a:cubicBezTo>
                  <a:cubicBezTo>
                    <a:pt x="38" y="621"/>
                    <a:pt x="13" y="598"/>
                    <a:pt x="13" y="598"/>
                  </a:cubicBezTo>
                  <a:cubicBezTo>
                    <a:pt x="36" y="575"/>
                    <a:pt x="50" y="571"/>
                    <a:pt x="19" y="550"/>
                  </a:cubicBezTo>
                  <a:cubicBezTo>
                    <a:pt x="32" y="510"/>
                    <a:pt x="31" y="465"/>
                    <a:pt x="55" y="430"/>
                  </a:cubicBezTo>
                  <a:cubicBezTo>
                    <a:pt x="39" y="405"/>
                    <a:pt x="47" y="377"/>
                    <a:pt x="43" y="346"/>
                  </a:cubicBezTo>
                  <a:cubicBezTo>
                    <a:pt x="50" y="310"/>
                    <a:pt x="78" y="248"/>
                    <a:pt x="31" y="232"/>
                  </a:cubicBezTo>
                  <a:cubicBezTo>
                    <a:pt x="11" y="202"/>
                    <a:pt x="27" y="209"/>
                    <a:pt x="37" y="178"/>
                  </a:cubicBezTo>
                  <a:cubicBezTo>
                    <a:pt x="39" y="152"/>
                    <a:pt x="36" y="125"/>
                    <a:pt x="43" y="100"/>
                  </a:cubicBezTo>
                  <a:cubicBezTo>
                    <a:pt x="45" y="93"/>
                    <a:pt x="58" y="95"/>
                    <a:pt x="61" y="88"/>
                  </a:cubicBezTo>
                  <a:cubicBezTo>
                    <a:pt x="67" y="73"/>
                    <a:pt x="64" y="56"/>
                    <a:pt x="67" y="40"/>
                  </a:cubicBezTo>
                  <a:cubicBezTo>
                    <a:pt x="76" y="0"/>
                    <a:pt x="93" y="4"/>
                    <a:pt x="67" y="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25" name="Oval 84"/>
            <p:cNvSpPr>
              <a:spLocks noChangeArrowheads="1"/>
            </p:cNvSpPr>
            <p:nvPr/>
          </p:nvSpPr>
          <p:spPr bwMode="auto">
            <a:xfrm>
              <a:off x="2440" y="167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26" name="Oval 85"/>
            <p:cNvSpPr>
              <a:spLocks noChangeArrowheads="1"/>
            </p:cNvSpPr>
            <p:nvPr/>
          </p:nvSpPr>
          <p:spPr bwMode="auto">
            <a:xfrm>
              <a:off x="2500" y="182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27" name="Oval 86"/>
            <p:cNvSpPr>
              <a:spLocks noChangeArrowheads="1"/>
            </p:cNvSpPr>
            <p:nvPr/>
          </p:nvSpPr>
          <p:spPr bwMode="auto">
            <a:xfrm>
              <a:off x="2536" y="154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28" name="Oval 87"/>
            <p:cNvSpPr>
              <a:spLocks noChangeArrowheads="1"/>
            </p:cNvSpPr>
            <p:nvPr/>
          </p:nvSpPr>
          <p:spPr bwMode="auto">
            <a:xfrm>
              <a:off x="2440" y="2006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29" name="Oval 88"/>
            <p:cNvSpPr>
              <a:spLocks noChangeArrowheads="1"/>
            </p:cNvSpPr>
            <p:nvPr/>
          </p:nvSpPr>
          <p:spPr bwMode="auto">
            <a:xfrm>
              <a:off x="2584" y="196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30" name="Oval 89"/>
            <p:cNvSpPr>
              <a:spLocks noChangeArrowheads="1"/>
            </p:cNvSpPr>
            <p:nvPr/>
          </p:nvSpPr>
          <p:spPr bwMode="auto">
            <a:xfrm>
              <a:off x="2578" y="174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31" name="Oval 90"/>
            <p:cNvSpPr>
              <a:spLocks noChangeArrowheads="1"/>
            </p:cNvSpPr>
            <p:nvPr/>
          </p:nvSpPr>
          <p:spPr bwMode="auto">
            <a:xfrm>
              <a:off x="2440" y="145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32" name="Oval 91"/>
            <p:cNvSpPr>
              <a:spLocks noChangeArrowheads="1"/>
            </p:cNvSpPr>
            <p:nvPr/>
          </p:nvSpPr>
          <p:spPr bwMode="auto">
            <a:xfrm>
              <a:off x="2452" y="2156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33" name="Oval 92"/>
            <p:cNvSpPr>
              <a:spLocks noChangeArrowheads="1"/>
            </p:cNvSpPr>
            <p:nvPr/>
          </p:nvSpPr>
          <p:spPr bwMode="auto">
            <a:xfrm>
              <a:off x="2524" y="213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34" name="Oval 93"/>
            <p:cNvSpPr>
              <a:spLocks noChangeArrowheads="1"/>
            </p:cNvSpPr>
            <p:nvPr/>
          </p:nvSpPr>
          <p:spPr bwMode="auto">
            <a:xfrm>
              <a:off x="2602" y="212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35" name="Oval 94"/>
            <p:cNvSpPr>
              <a:spLocks noChangeArrowheads="1"/>
            </p:cNvSpPr>
            <p:nvPr/>
          </p:nvSpPr>
          <p:spPr bwMode="auto">
            <a:xfrm>
              <a:off x="2422" y="185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36" name="Oval 95"/>
            <p:cNvSpPr>
              <a:spLocks noChangeArrowheads="1"/>
            </p:cNvSpPr>
            <p:nvPr/>
          </p:nvSpPr>
          <p:spPr bwMode="auto">
            <a:xfrm>
              <a:off x="2638" y="1856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37" name="Oval 96"/>
            <p:cNvSpPr>
              <a:spLocks noChangeArrowheads="1"/>
            </p:cNvSpPr>
            <p:nvPr/>
          </p:nvSpPr>
          <p:spPr bwMode="auto">
            <a:xfrm>
              <a:off x="2632" y="165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38" name="Oval 97"/>
            <p:cNvSpPr>
              <a:spLocks noChangeArrowheads="1"/>
            </p:cNvSpPr>
            <p:nvPr/>
          </p:nvSpPr>
          <p:spPr bwMode="auto">
            <a:xfrm>
              <a:off x="2608" y="151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39" name="Oval 98"/>
            <p:cNvSpPr>
              <a:spLocks noChangeArrowheads="1"/>
            </p:cNvSpPr>
            <p:nvPr/>
          </p:nvSpPr>
          <p:spPr bwMode="auto">
            <a:xfrm>
              <a:off x="2506" y="141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40" name="Oval 99"/>
            <p:cNvSpPr>
              <a:spLocks noChangeArrowheads="1"/>
            </p:cNvSpPr>
            <p:nvPr/>
          </p:nvSpPr>
          <p:spPr bwMode="auto">
            <a:xfrm>
              <a:off x="2512" y="167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41" name="Oval 100"/>
            <p:cNvSpPr>
              <a:spLocks noChangeArrowheads="1"/>
            </p:cNvSpPr>
            <p:nvPr/>
          </p:nvSpPr>
          <p:spPr bwMode="auto">
            <a:xfrm>
              <a:off x="2557" y="2219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42" name="Oval 101"/>
            <p:cNvSpPr>
              <a:spLocks noChangeArrowheads="1"/>
            </p:cNvSpPr>
            <p:nvPr/>
          </p:nvSpPr>
          <p:spPr bwMode="auto">
            <a:xfrm>
              <a:off x="2488" y="229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43" name="Oval 102"/>
            <p:cNvSpPr>
              <a:spLocks noChangeArrowheads="1"/>
            </p:cNvSpPr>
            <p:nvPr/>
          </p:nvSpPr>
          <p:spPr bwMode="auto">
            <a:xfrm>
              <a:off x="2614" y="282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44" name="Oval 103"/>
            <p:cNvSpPr>
              <a:spLocks noChangeArrowheads="1"/>
            </p:cNvSpPr>
            <p:nvPr/>
          </p:nvSpPr>
          <p:spPr bwMode="auto">
            <a:xfrm>
              <a:off x="2662" y="197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45" name="Oval 104"/>
            <p:cNvSpPr>
              <a:spLocks noChangeArrowheads="1"/>
            </p:cNvSpPr>
            <p:nvPr/>
          </p:nvSpPr>
          <p:spPr bwMode="auto">
            <a:xfrm>
              <a:off x="2662" y="210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46" name="Oval 105"/>
            <p:cNvSpPr>
              <a:spLocks noChangeArrowheads="1"/>
            </p:cNvSpPr>
            <p:nvPr/>
          </p:nvSpPr>
          <p:spPr bwMode="auto">
            <a:xfrm>
              <a:off x="2668" y="2606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47" name="Oval 106"/>
            <p:cNvSpPr>
              <a:spLocks noChangeArrowheads="1"/>
            </p:cNvSpPr>
            <p:nvPr/>
          </p:nvSpPr>
          <p:spPr bwMode="auto">
            <a:xfrm>
              <a:off x="2662" y="273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48" name="Oval 107"/>
            <p:cNvSpPr>
              <a:spLocks noChangeArrowheads="1"/>
            </p:cNvSpPr>
            <p:nvPr/>
          </p:nvSpPr>
          <p:spPr bwMode="auto">
            <a:xfrm>
              <a:off x="2668" y="2906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49" name="Oval 108"/>
            <p:cNvSpPr>
              <a:spLocks noChangeArrowheads="1"/>
            </p:cNvSpPr>
            <p:nvPr/>
          </p:nvSpPr>
          <p:spPr bwMode="auto">
            <a:xfrm>
              <a:off x="2674" y="305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50" name="Oval 109"/>
            <p:cNvSpPr>
              <a:spLocks noChangeArrowheads="1"/>
            </p:cNvSpPr>
            <p:nvPr/>
          </p:nvSpPr>
          <p:spPr bwMode="auto">
            <a:xfrm>
              <a:off x="2674" y="318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51" name="Oval 110"/>
            <p:cNvSpPr>
              <a:spLocks noChangeArrowheads="1"/>
            </p:cNvSpPr>
            <p:nvPr/>
          </p:nvSpPr>
          <p:spPr bwMode="auto">
            <a:xfrm>
              <a:off x="2668" y="231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52" name="Oval 111"/>
            <p:cNvSpPr>
              <a:spLocks noChangeArrowheads="1"/>
            </p:cNvSpPr>
            <p:nvPr/>
          </p:nvSpPr>
          <p:spPr bwMode="auto">
            <a:xfrm>
              <a:off x="2584" y="252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53" name="Oval 112"/>
            <p:cNvSpPr>
              <a:spLocks noChangeArrowheads="1"/>
            </p:cNvSpPr>
            <p:nvPr/>
          </p:nvSpPr>
          <p:spPr bwMode="auto">
            <a:xfrm rot="5400000">
              <a:off x="2470" y="2426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54" name="Oval 113"/>
            <p:cNvSpPr>
              <a:spLocks noChangeArrowheads="1"/>
            </p:cNvSpPr>
            <p:nvPr/>
          </p:nvSpPr>
          <p:spPr bwMode="auto">
            <a:xfrm>
              <a:off x="2404" y="231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55" name="Oval 114"/>
            <p:cNvSpPr>
              <a:spLocks noChangeArrowheads="1"/>
            </p:cNvSpPr>
            <p:nvPr/>
          </p:nvSpPr>
          <p:spPr bwMode="auto">
            <a:xfrm>
              <a:off x="2506" y="257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56" name="Oval 115"/>
            <p:cNvSpPr>
              <a:spLocks noChangeArrowheads="1"/>
            </p:cNvSpPr>
            <p:nvPr/>
          </p:nvSpPr>
          <p:spPr bwMode="auto">
            <a:xfrm>
              <a:off x="2434" y="255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57" name="Oval 116"/>
            <p:cNvSpPr>
              <a:spLocks noChangeArrowheads="1"/>
            </p:cNvSpPr>
            <p:nvPr/>
          </p:nvSpPr>
          <p:spPr bwMode="auto">
            <a:xfrm>
              <a:off x="2602" y="261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58" name="Oval 117"/>
            <p:cNvSpPr>
              <a:spLocks noChangeArrowheads="1"/>
            </p:cNvSpPr>
            <p:nvPr/>
          </p:nvSpPr>
          <p:spPr bwMode="auto">
            <a:xfrm>
              <a:off x="2512" y="270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59" name="Oval 118"/>
            <p:cNvSpPr>
              <a:spLocks noChangeArrowheads="1"/>
            </p:cNvSpPr>
            <p:nvPr/>
          </p:nvSpPr>
          <p:spPr bwMode="auto">
            <a:xfrm>
              <a:off x="2452" y="2756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60" name="Oval 119"/>
            <p:cNvSpPr>
              <a:spLocks noChangeArrowheads="1"/>
            </p:cNvSpPr>
            <p:nvPr/>
          </p:nvSpPr>
          <p:spPr bwMode="auto">
            <a:xfrm>
              <a:off x="2566" y="275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61" name="Oval 120"/>
            <p:cNvSpPr>
              <a:spLocks noChangeArrowheads="1"/>
            </p:cNvSpPr>
            <p:nvPr/>
          </p:nvSpPr>
          <p:spPr bwMode="auto">
            <a:xfrm>
              <a:off x="2488" y="287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62" name="Oval 121"/>
            <p:cNvSpPr>
              <a:spLocks noChangeArrowheads="1"/>
            </p:cNvSpPr>
            <p:nvPr/>
          </p:nvSpPr>
          <p:spPr bwMode="auto">
            <a:xfrm>
              <a:off x="2416" y="291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63" name="Oval 122"/>
            <p:cNvSpPr>
              <a:spLocks noChangeArrowheads="1"/>
            </p:cNvSpPr>
            <p:nvPr/>
          </p:nvSpPr>
          <p:spPr bwMode="auto">
            <a:xfrm>
              <a:off x="2560" y="286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64" name="Oval 123"/>
            <p:cNvSpPr>
              <a:spLocks noChangeArrowheads="1"/>
            </p:cNvSpPr>
            <p:nvPr/>
          </p:nvSpPr>
          <p:spPr bwMode="auto">
            <a:xfrm>
              <a:off x="2590" y="297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65" name="Oval 124"/>
            <p:cNvSpPr>
              <a:spLocks noChangeArrowheads="1"/>
            </p:cNvSpPr>
            <p:nvPr/>
          </p:nvSpPr>
          <p:spPr bwMode="auto">
            <a:xfrm>
              <a:off x="2512" y="300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66" name="Oval 125"/>
            <p:cNvSpPr>
              <a:spLocks noChangeArrowheads="1"/>
            </p:cNvSpPr>
            <p:nvPr/>
          </p:nvSpPr>
          <p:spPr bwMode="auto">
            <a:xfrm>
              <a:off x="2602" y="3092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67" name="Oval 126"/>
            <p:cNvSpPr>
              <a:spLocks noChangeArrowheads="1"/>
            </p:cNvSpPr>
            <p:nvPr/>
          </p:nvSpPr>
          <p:spPr bwMode="auto">
            <a:xfrm>
              <a:off x="2530" y="314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68" name="Oval 127"/>
            <p:cNvSpPr>
              <a:spLocks noChangeArrowheads="1"/>
            </p:cNvSpPr>
            <p:nvPr/>
          </p:nvSpPr>
          <p:spPr bwMode="auto">
            <a:xfrm>
              <a:off x="2452" y="306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69" name="Oval 128"/>
            <p:cNvSpPr>
              <a:spLocks noChangeArrowheads="1"/>
            </p:cNvSpPr>
            <p:nvPr/>
          </p:nvSpPr>
          <p:spPr bwMode="auto">
            <a:xfrm>
              <a:off x="2470" y="319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70" name="Oval 129"/>
            <p:cNvSpPr>
              <a:spLocks noChangeArrowheads="1"/>
            </p:cNvSpPr>
            <p:nvPr/>
          </p:nvSpPr>
          <p:spPr bwMode="auto">
            <a:xfrm>
              <a:off x="2596" y="321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71" name="Oval 130"/>
            <p:cNvSpPr>
              <a:spLocks noChangeArrowheads="1"/>
            </p:cNvSpPr>
            <p:nvPr/>
          </p:nvSpPr>
          <p:spPr bwMode="auto">
            <a:xfrm>
              <a:off x="2542" y="325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72" name="Oval 131"/>
            <p:cNvSpPr>
              <a:spLocks noChangeArrowheads="1"/>
            </p:cNvSpPr>
            <p:nvPr/>
          </p:nvSpPr>
          <p:spPr bwMode="auto">
            <a:xfrm>
              <a:off x="2668" y="332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73" name="Oval 132"/>
            <p:cNvSpPr>
              <a:spLocks noChangeArrowheads="1"/>
            </p:cNvSpPr>
            <p:nvPr/>
          </p:nvSpPr>
          <p:spPr bwMode="auto">
            <a:xfrm>
              <a:off x="2626" y="3434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74" name="Oval 133"/>
            <p:cNvSpPr>
              <a:spLocks noChangeArrowheads="1"/>
            </p:cNvSpPr>
            <p:nvPr/>
          </p:nvSpPr>
          <p:spPr bwMode="auto">
            <a:xfrm>
              <a:off x="2584" y="333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75" name="Oval 134"/>
            <p:cNvSpPr>
              <a:spLocks noChangeArrowheads="1"/>
            </p:cNvSpPr>
            <p:nvPr/>
          </p:nvSpPr>
          <p:spPr bwMode="auto">
            <a:xfrm>
              <a:off x="2476" y="3338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76" name="Oval 135"/>
            <p:cNvSpPr>
              <a:spLocks noChangeArrowheads="1"/>
            </p:cNvSpPr>
            <p:nvPr/>
          </p:nvSpPr>
          <p:spPr bwMode="auto">
            <a:xfrm>
              <a:off x="2530" y="3416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77" name="Oval 136"/>
            <p:cNvSpPr>
              <a:spLocks noChangeArrowheads="1"/>
            </p:cNvSpPr>
            <p:nvPr/>
          </p:nvSpPr>
          <p:spPr bwMode="auto">
            <a:xfrm>
              <a:off x="2482" y="3506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78" name="Oval 137"/>
            <p:cNvSpPr>
              <a:spLocks noChangeArrowheads="1"/>
            </p:cNvSpPr>
            <p:nvPr/>
          </p:nvSpPr>
          <p:spPr bwMode="auto">
            <a:xfrm>
              <a:off x="2572" y="3500"/>
              <a:ext cx="56" cy="78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79" name="Oval 138"/>
            <p:cNvSpPr>
              <a:spLocks noChangeArrowheads="1"/>
            </p:cNvSpPr>
            <p:nvPr/>
          </p:nvSpPr>
          <p:spPr bwMode="auto">
            <a:xfrm>
              <a:off x="2506" y="1940"/>
              <a:ext cx="56" cy="12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80" name="Arc 140"/>
            <p:cNvSpPr>
              <a:spLocks/>
            </p:cNvSpPr>
            <p:nvPr/>
          </p:nvSpPr>
          <p:spPr bwMode="auto">
            <a:xfrm flipH="1">
              <a:off x="2274" y="2720"/>
              <a:ext cx="198" cy="258"/>
            </a:xfrm>
            <a:custGeom>
              <a:avLst/>
              <a:gdLst>
                <a:gd name="T0" fmla="*/ 0 w 21600"/>
                <a:gd name="T1" fmla="*/ 0 h 21600"/>
                <a:gd name="T2" fmla="*/ 198 w 21600"/>
                <a:gd name="T3" fmla="*/ 258 h 21600"/>
                <a:gd name="T4" fmla="*/ 0 w 21600"/>
                <a:gd name="T5" fmla="*/ 258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81" name="Text Box 141"/>
            <p:cNvSpPr txBox="1">
              <a:spLocks noChangeArrowheads="1"/>
            </p:cNvSpPr>
            <p:nvPr/>
          </p:nvSpPr>
          <p:spPr bwMode="auto">
            <a:xfrm rot="-5400000">
              <a:off x="2014" y="1894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nb-NO"/>
                <a:t>H</a:t>
              </a:r>
              <a:r>
                <a:rPr lang="nb-NO" baseline="30000"/>
                <a:t>+</a:t>
              </a:r>
              <a:endParaRPr lang="en-GB" baseline="30000"/>
            </a:p>
          </p:txBody>
        </p:sp>
        <p:sp>
          <p:nvSpPr>
            <p:cNvPr id="21582" name="Arc 142"/>
            <p:cNvSpPr>
              <a:spLocks/>
            </p:cNvSpPr>
            <p:nvPr/>
          </p:nvSpPr>
          <p:spPr bwMode="auto">
            <a:xfrm flipH="1" flipV="1">
              <a:off x="2142" y="2120"/>
              <a:ext cx="336" cy="168"/>
            </a:xfrm>
            <a:custGeom>
              <a:avLst/>
              <a:gdLst>
                <a:gd name="T0" fmla="*/ 0 w 21600"/>
                <a:gd name="T1" fmla="*/ 0 h 21600"/>
                <a:gd name="T2" fmla="*/ 336 w 21600"/>
                <a:gd name="T3" fmla="*/ 168 h 21600"/>
                <a:gd name="T4" fmla="*/ 0 w 21600"/>
                <a:gd name="T5" fmla="*/ 168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83" name="Text Box 143"/>
            <p:cNvSpPr txBox="1">
              <a:spLocks noChangeArrowheads="1"/>
            </p:cNvSpPr>
            <p:nvPr/>
          </p:nvSpPr>
          <p:spPr bwMode="auto">
            <a:xfrm rot="-5400000">
              <a:off x="2167" y="1597"/>
              <a:ext cx="22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nb-NO">
                  <a:sym typeface="Symbol" pitchFamily="18" charset="2"/>
                </a:rPr>
                <a:t>CO</a:t>
              </a:r>
              <a:r>
                <a:rPr lang="nb-NO" baseline="-25000">
                  <a:sym typeface="Symbol" pitchFamily="18" charset="2"/>
                </a:rPr>
                <a:t>2</a:t>
              </a:r>
              <a:endParaRPr lang="en-GB" baseline="-25000">
                <a:sym typeface="Symbol" pitchFamily="18" charset="2"/>
              </a:endParaRPr>
            </a:p>
          </p:txBody>
        </p:sp>
        <p:sp>
          <p:nvSpPr>
            <p:cNvPr id="21584" name="Arc 144"/>
            <p:cNvSpPr>
              <a:spLocks/>
            </p:cNvSpPr>
            <p:nvPr/>
          </p:nvSpPr>
          <p:spPr bwMode="auto">
            <a:xfrm flipH="1" flipV="1">
              <a:off x="2274" y="1844"/>
              <a:ext cx="216" cy="138"/>
            </a:xfrm>
            <a:custGeom>
              <a:avLst/>
              <a:gdLst>
                <a:gd name="T0" fmla="*/ 0 w 21600"/>
                <a:gd name="T1" fmla="*/ 0 h 21600"/>
                <a:gd name="T2" fmla="*/ 216 w 21600"/>
                <a:gd name="T3" fmla="*/ 138 h 21600"/>
                <a:gd name="T4" fmla="*/ 0 w 21600"/>
                <a:gd name="T5" fmla="*/ 138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85" name="Text Box 145"/>
            <p:cNvSpPr txBox="1">
              <a:spLocks noChangeArrowheads="1"/>
            </p:cNvSpPr>
            <p:nvPr/>
          </p:nvSpPr>
          <p:spPr bwMode="auto">
            <a:xfrm>
              <a:off x="2745" y="1980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21586" name="Text Box 146"/>
            <p:cNvSpPr txBox="1">
              <a:spLocks noChangeArrowheads="1"/>
            </p:cNvSpPr>
            <p:nvPr/>
          </p:nvSpPr>
          <p:spPr bwMode="auto">
            <a:xfrm>
              <a:off x="2745" y="2124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21587" name="Text Box 147"/>
            <p:cNvSpPr txBox="1">
              <a:spLocks noChangeArrowheads="1"/>
            </p:cNvSpPr>
            <p:nvPr/>
          </p:nvSpPr>
          <p:spPr bwMode="auto">
            <a:xfrm>
              <a:off x="2745" y="2388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21588" name="Text Box 148"/>
            <p:cNvSpPr txBox="1">
              <a:spLocks noChangeArrowheads="1"/>
            </p:cNvSpPr>
            <p:nvPr/>
          </p:nvSpPr>
          <p:spPr bwMode="auto">
            <a:xfrm>
              <a:off x="2739" y="2514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21589" name="Text Box 149"/>
            <p:cNvSpPr txBox="1">
              <a:spLocks noChangeArrowheads="1"/>
            </p:cNvSpPr>
            <p:nvPr/>
          </p:nvSpPr>
          <p:spPr bwMode="auto">
            <a:xfrm>
              <a:off x="2733" y="2670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21590" name="Text Box 150"/>
            <p:cNvSpPr txBox="1">
              <a:spLocks noChangeArrowheads="1"/>
            </p:cNvSpPr>
            <p:nvPr/>
          </p:nvSpPr>
          <p:spPr bwMode="auto">
            <a:xfrm>
              <a:off x="2733" y="2838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21591" name="Text Box 151"/>
            <p:cNvSpPr txBox="1">
              <a:spLocks noChangeArrowheads="1"/>
            </p:cNvSpPr>
            <p:nvPr/>
          </p:nvSpPr>
          <p:spPr bwMode="auto">
            <a:xfrm>
              <a:off x="2733" y="3036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21592" name="Text Box 152"/>
            <p:cNvSpPr txBox="1">
              <a:spLocks noChangeArrowheads="1"/>
            </p:cNvSpPr>
            <p:nvPr/>
          </p:nvSpPr>
          <p:spPr bwMode="auto">
            <a:xfrm>
              <a:off x="2733" y="3192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21593" name="Text Box 153"/>
            <p:cNvSpPr txBox="1">
              <a:spLocks noChangeArrowheads="1"/>
            </p:cNvSpPr>
            <p:nvPr/>
          </p:nvSpPr>
          <p:spPr bwMode="auto">
            <a:xfrm>
              <a:off x="2727" y="1674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21594" name="Text Box 154"/>
            <p:cNvSpPr txBox="1">
              <a:spLocks noChangeArrowheads="1"/>
            </p:cNvSpPr>
            <p:nvPr/>
          </p:nvSpPr>
          <p:spPr bwMode="auto">
            <a:xfrm>
              <a:off x="2739" y="1824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21595" name="Text Box 155"/>
            <p:cNvSpPr txBox="1">
              <a:spLocks noChangeArrowheads="1"/>
            </p:cNvSpPr>
            <p:nvPr/>
          </p:nvSpPr>
          <p:spPr bwMode="auto">
            <a:xfrm>
              <a:off x="2745" y="2256"/>
              <a:ext cx="8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</a:rPr>
                <a:t>e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endParaRPr lang="en-GB" baseline="30000">
                <a:solidFill>
                  <a:schemeClr val="bg1"/>
                </a:solidFill>
              </a:endParaRPr>
            </a:p>
          </p:txBody>
        </p:sp>
        <p:sp>
          <p:nvSpPr>
            <p:cNvPr id="21596" name="Line 193"/>
            <p:cNvSpPr>
              <a:spLocks noChangeShapeType="1"/>
            </p:cNvSpPr>
            <p:nvPr/>
          </p:nvSpPr>
          <p:spPr bwMode="auto">
            <a:xfrm>
              <a:off x="2725" y="3447"/>
              <a:ext cx="192" cy="2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triangl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97" name="Text Box 195"/>
            <p:cNvSpPr txBox="1">
              <a:spLocks noChangeArrowheads="1"/>
            </p:cNvSpPr>
            <p:nvPr/>
          </p:nvSpPr>
          <p:spPr bwMode="auto">
            <a:xfrm>
              <a:off x="2516" y="2369"/>
              <a:ext cx="25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nb-NO"/>
                <a:t>H</a:t>
              </a:r>
              <a:r>
                <a:rPr lang="nb-NO" baseline="-25000"/>
                <a:t>2</a:t>
              </a:r>
              <a:endParaRPr lang="en-GB" baseline="-25000"/>
            </a:p>
          </p:txBody>
        </p:sp>
        <p:sp>
          <p:nvSpPr>
            <p:cNvPr id="21598" name="Arc 196"/>
            <p:cNvSpPr>
              <a:spLocks/>
            </p:cNvSpPr>
            <p:nvPr/>
          </p:nvSpPr>
          <p:spPr bwMode="auto">
            <a:xfrm flipH="1">
              <a:off x="2605" y="2273"/>
              <a:ext cx="116" cy="138"/>
            </a:xfrm>
            <a:custGeom>
              <a:avLst/>
              <a:gdLst>
                <a:gd name="T0" fmla="*/ 0 w 21600"/>
                <a:gd name="T1" fmla="*/ 0 h 21600"/>
                <a:gd name="T2" fmla="*/ 116 w 21600"/>
                <a:gd name="T3" fmla="*/ 138 h 21600"/>
                <a:gd name="T4" fmla="*/ 0 w 21600"/>
                <a:gd name="T5" fmla="*/ 138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1599" name="Text Box 200"/>
            <p:cNvSpPr txBox="1">
              <a:spLocks noChangeArrowheads="1"/>
            </p:cNvSpPr>
            <p:nvPr/>
          </p:nvSpPr>
          <p:spPr bwMode="auto">
            <a:xfrm rot="-5400000">
              <a:off x="2130" y="3048"/>
              <a:ext cx="321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72000">
              <a:spAutoFit/>
            </a:bodyPr>
            <a:lstStyle/>
            <a:p>
              <a:r>
                <a:rPr lang="nb-NO"/>
                <a:t>NO</a:t>
              </a:r>
              <a:r>
                <a:rPr lang="nb-NO" baseline="-25000"/>
                <a:t>3</a:t>
              </a:r>
              <a:r>
                <a:rPr lang="nb-NO" baseline="30000"/>
                <a:t>-</a:t>
              </a:r>
              <a:endParaRPr lang="en-GB" baseline="30000"/>
            </a:p>
          </p:txBody>
        </p:sp>
      </p:grpSp>
      <p:grpSp>
        <p:nvGrpSpPr>
          <p:cNvPr id="9" name="Group 211"/>
          <p:cNvGrpSpPr>
            <a:grpSpLocks/>
          </p:cNvGrpSpPr>
          <p:nvPr/>
        </p:nvGrpSpPr>
        <p:grpSpPr bwMode="auto">
          <a:xfrm>
            <a:off x="207963" y="4921250"/>
            <a:ext cx="3511550" cy="1466850"/>
            <a:chOff x="131" y="3182"/>
            <a:chExt cx="2212" cy="924"/>
          </a:xfrm>
        </p:grpSpPr>
        <p:sp>
          <p:nvSpPr>
            <p:cNvPr id="21516" name="Text Box 205"/>
            <p:cNvSpPr txBox="1">
              <a:spLocks noChangeArrowheads="1"/>
            </p:cNvSpPr>
            <p:nvPr/>
          </p:nvSpPr>
          <p:spPr bwMode="auto">
            <a:xfrm>
              <a:off x="131" y="3798"/>
              <a:ext cx="2212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nb-NO">
                  <a:solidFill>
                    <a:schemeClr val="bg1"/>
                  </a:solidFill>
                </a:rPr>
                <a:t>5 H</a:t>
              </a:r>
              <a:r>
                <a:rPr lang="nb-NO" baseline="-25000">
                  <a:solidFill>
                    <a:schemeClr val="bg1"/>
                  </a:solidFill>
                </a:rPr>
                <a:t>2 </a:t>
              </a:r>
              <a:r>
                <a:rPr lang="nb-NO">
                  <a:solidFill>
                    <a:schemeClr val="bg1"/>
                  </a:solidFill>
                </a:rPr>
                <a:t>(g)  +  2 NO</a:t>
              </a:r>
              <a:r>
                <a:rPr lang="nb-NO" baseline="-25000">
                  <a:solidFill>
                    <a:schemeClr val="bg1"/>
                  </a:solidFill>
                </a:rPr>
                <a:t>3</a:t>
              </a:r>
              <a:r>
                <a:rPr lang="nb-NO" baseline="30000">
                  <a:solidFill>
                    <a:schemeClr val="bg1"/>
                  </a:solidFill>
                </a:rPr>
                <a:t>-</a:t>
              </a:r>
              <a:r>
                <a:rPr lang="nb-NO">
                  <a:solidFill>
                    <a:schemeClr val="bg1"/>
                  </a:solidFill>
                </a:rPr>
                <a:t>  + </a:t>
              </a:r>
              <a:r>
                <a:rPr lang="nb-NO">
                  <a:solidFill>
                    <a:schemeClr val="bg1"/>
                  </a:solidFill>
                  <a:sym typeface="Symbol" pitchFamily="18" charset="2"/>
                </a:rPr>
                <a:t>2 H</a:t>
              </a:r>
              <a:r>
                <a:rPr lang="nb-NO" baseline="30000">
                  <a:solidFill>
                    <a:schemeClr val="bg1"/>
                  </a:solidFill>
                  <a:sym typeface="Symbol" pitchFamily="18" charset="2"/>
                </a:rPr>
                <a:t>+</a:t>
              </a:r>
              <a:r>
                <a:rPr lang="nb-NO">
                  <a:solidFill>
                    <a:schemeClr val="bg1"/>
                  </a:solidFill>
                  <a:sym typeface="Symbol" pitchFamily="18" charset="2"/>
                </a:rPr>
                <a:t> </a:t>
              </a:r>
              <a:r>
                <a:rPr lang="nb-NO">
                  <a:solidFill>
                    <a:schemeClr val="bg1"/>
                  </a:solidFill>
                  <a:sym typeface="Wingdings" pitchFamily="2" charset="2"/>
                </a:rPr>
                <a:t></a:t>
              </a:r>
              <a:r>
                <a:rPr lang="nb-NO">
                  <a:solidFill>
                    <a:schemeClr val="bg1"/>
                  </a:solidFill>
                  <a:sym typeface="Symbol" pitchFamily="18" charset="2"/>
                </a:rPr>
                <a:t> N</a:t>
              </a:r>
              <a:r>
                <a:rPr lang="nb-NO" baseline="-25000">
                  <a:solidFill>
                    <a:schemeClr val="bg1"/>
                  </a:solidFill>
                  <a:sym typeface="Symbol" pitchFamily="18" charset="2"/>
                </a:rPr>
                <a:t>2</a:t>
              </a:r>
              <a:r>
                <a:rPr lang="nb-NO">
                  <a:solidFill>
                    <a:schemeClr val="bg1"/>
                  </a:solidFill>
                  <a:sym typeface="Symbol" pitchFamily="18" charset="2"/>
                </a:rPr>
                <a:t>  +  6 H</a:t>
              </a:r>
              <a:r>
                <a:rPr lang="nb-NO" baseline="-25000">
                  <a:solidFill>
                    <a:schemeClr val="bg1"/>
                  </a:solidFill>
                  <a:sym typeface="Symbol" pitchFamily="18" charset="2"/>
                </a:rPr>
                <a:t>2</a:t>
              </a:r>
              <a:r>
                <a:rPr lang="nb-NO">
                  <a:solidFill>
                    <a:schemeClr val="bg1"/>
                  </a:solidFill>
                  <a:sym typeface="Symbol" pitchFamily="18" charset="2"/>
                </a:rPr>
                <a:t>O</a:t>
              </a:r>
              <a:endParaRPr lang="en-GB" baseline="30000">
                <a:solidFill>
                  <a:schemeClr val="bg1"/>
                </a:solidFill>
              </a:endParaRPr>
            </a:p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21517" name="Line 206"/>
            <p:cNvSpPr>
              <a:spLocks noChangeShapeType="1"/>
            </p:cNvSpPr>
            <p:nvPr/>
          </p:nvSpPr>
          <p:spPr bwMode="auto">
            <a:xfrm>
              <a:off x="942" y="3182"/>
              <a:ext cx="0" cy="5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</p:grpSp>
      <p:grpSp>
        <p:nvGrpSpPr>
          <p:cNvPr id="10" name="Group 221"/>
          <p:cNvGrpSpPr>
            <a:grpSpLocks/>
          </p:cNvGrpSpPr>
          <p:nvPr/>
        </p:nvGrpSpPr>
        <p:grpSpPr bwMode="auto">
          <a:xfrm>
            <a:off x="4238625" y="5332413"/>
            <a:ext cx="4905375" cy="1289050"/>
            <a:chOff x="2670" y="3359"/>
            <a:chExt cx="3090" cy="812"/>
          </a:xfrm>
        </p:grpSpPr>
        <p:sp>
          <p:nvSpPr>
            <p:cNvPr id="21512" name="Line 36"/>
            <p:cNvSpPr>
              <a:spLocks noChangeShapeType="1"/>
            </p:cNvSpPr>
            <p:nvPr/>
          </p:nvSpPr>
          <p:spPr bwMode="auto">
            <a:xfrm flipV="1">
              <a:off x="4798" y="3378"/>
              <a:ext cx="0" cy="5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oval" w="med" len="med"/>
            </a:ln>
          </p:spPr>
          <p:txBody>
            <a:bodyPr/>
            <a:lstStyle/>
            <a:p>
              <a:endParaRPr lang="nb-NO"/>
            </a:p>
          </p:txBody>
        </p:sp>
        <p:sp>
          <p:nvSpPr>
            <p:cNvPr id="21513" name="Text Box 191"/>
            <p:cNvSpPr txBox="1">
              <a:spLocks noChangeArrowheads="1"/>
            </p:cNvSpPr>
            <p:nvPr/>
          </p:nvSpPr>
          <p:spPr bwMode="auto">
            <a:xfrm>
              <a:off x="2670" y="3777"/>
              <a:ext cx="154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  <a:sym typeface="Symbol" pitchFamily="18" charset="2"/>
                </a:rPr>
                <a:t>10 H</a:t>
              </a:r>
              <a:r>
                <a:rPr lang="nb-NO" baseline="30000">
                  <a:solidFill>
                    <a:schemeClr val="bg1"/>
                  </a:solidFill>
                  <a:sym typeface="Symbol" pitchFamily="18" charset="2"/>
                </a:rPr>
                <a:t>+</a:t>
              </a:r>
              <a:r>
                <a:rPr lang="nb-NO">
                  <a:solidFill>
                    <a:schemeClr val="bg1"/>
                  </a:solidFill>
                  <a:sym typeface="Symbol" pitchFamily="18" charset="2"/>
                </a:rPr>
                <a:t> + 10 e</a:t>
              </a:r>
              <a:r>
                <a:rPr lang="nb-NO" baseline="30000">
                  <a:solidFill>
                    <a:schemeClr val="bg1"/>
                  </a:solidFill>
                  <a:sym typeface="Symbol" pitchFamily="18" charset="2"/>
                </a:rPr>
                <a:t>-</a:t>
              </a:r>
              <a:r>
                <a:rPr lang="nb-NO" baseline="30000">
                  <a:solidFill>
                    <a:schemeClr val="bg1"/>
                  </a:solidFill>
                </a:rPr>
                <a:t>  </a:t>
              </a:r>
              <a:r>
                <a:rPr lang="nb-NO">
                  <a:solidFill>
                    <a:schemeClr val="bg1"/>
                  </a:solidFill>
                  <a:sym typeface="Wingdings" pitchFamily="2" charset="2"/>
                </a:rPr>
                <a:t> 5 </a:t>
              </a:r>
              <a:r>
                <a:rPr lang="nb-NO">
                  <a:solidFill>
                    <a:schemeClr val="bg1"/>
                  </a:solidFill>
                </a:rPr>
                <a:t>H</a:t>
              </a:r>
              <a:r>
                <a:rPr lang="nb-NO" baseline="-25000">
                  <a:solidFill>
                    <a:schemeClr val="bg1"/>
                  </a:solidFill>
                </a:rPr>
                <a:t>2 </a:t>
              </a:r>
              <a:r>
                <a:rPr lang="nb-NO">
                  <a:solidFill>
                    <a:schemeClr val="bg1"/>
                  </a:solidFill>
                </a:rPr>
                <a:t>(g) </a:t>
              </a:r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21514" name="Text Box 192"/>
            <p:cNvSpPr txBox="1">
              <a:spLocks noChangeArrowheads="1"/>
            </p:cNvSpPr>
            <p:nvPr/>
          </p:nvSpPr>
          <p:spPr bwMode="auto">
            <a:xfrm>
              <a:off x="3341" y="4017"/>
              <a:ext cx="241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>
                  <a:solidFill>
                    <a:schemeClr val="bg1"/>
                  </a:solidFill>
                  <a:sym typeface="Symbol" pitchFamily="18" charset="2"/>
                </a:rPr>
                <a:t>2½ C + 5 H</a:t>
              </a:r>
              <a:r>
                <a:rPr lang="nb-NO" baseline="-25000">
                  <a:solidFill>
                    <a:schemeClr val="bg1"/>
                  </a:solidFill>
                  <a:sym typeface="Symbol" pitchFamily="18" charset="2"/>
                </a:rPr>
                <a:t>2</a:t>
              </a:r>
              <a:r>
                <a:rPr lang="nb-NO">
                  <a:solidFill>
                    <a:schemeClr val="bg1"/>
                  </a:solidFill>
                  <a:sym typeface="Symbol" pitchFamily="18" charset="2"/>
                </a:rPr>
                <a:t>O </a:t>
              </a:r>
              <a:r>
                <a:rPr lang="nb-NO">
                  <a:solidFill>
                    <a:schemeClr val="bg1"/>
                  </a:solidFill>
                  <a:sym typeface="Wingdings" pitchFamily="2" charset="2"/>
                </a:rPr>
                <a:t></a:t>
              </a:r>
              <a:r>
                <a:rPr lang="nb-NO">
                  <a:solidFill>
                    <a:schemeClr val="bg1"/>
                  </a:solidFill>
                  <a:sym typeface="Symbol" pitchFamily="18" charset="2"/>
                </a:rPr>
                <a:t> 2½ CO</a:t>
              </a:r>
              <a:r>
                <a:rPr lang="nb-NO" baseline="-25000">
                  <a:solidFill>
                    <a:schemeClr val="bg1"/>
                  </a:solidFill>
                  <a:sym typeface="Symbol" pitchFamily="18" charset="2"/>
                </a:rPr>
                <a:t>2</a:t>
              </a:r>
              <a:r>
                <a:rPr lang="nb-NO">
                  <a:solidFill>
                    <a:schemeClr val="bg1"/>
                  </a:solidFill>
                  <a:sym typeface="Symbol" pitchFamily="18" charset="2"/>
                </a:rPr>
                <a:t> (g) + 10 H</a:t>
              </a:r>
              <a:r>
                <a:rPr lang="nb-NO" baseline="30000">
                  <a:solidFill>
                    <a:schemeClr val="bg1"/>
                  </a:solidFill>
                  <a:sym typeface="Symbol" pitchFamily="18" charset="2"/>
                </a:rPr>
                <a:t>+</a:t>
              </a:r>
              <a:r>
                <a:rPr lang="nb-NO">
                  <a:solidFill>
                    <a:schemeClr val="bg1"/>
                  </a:solidFill>
                  <a:sym typeface="Symbol" pitchFamily="18" charset="2"/>
                </a:rPr>
                <a:t> + 10 e</a:t>
              </a:r>
              <a:r>
                <a:rPr lang="nb-NO" baseline="30000">
                  <a:solidFill>
                    <a:schemeClr val="bg1"/>
                  </a:solidFill>
                  <a:sym typeface="Symbol" pitchFamily="18" charset="2"/>
                </a:rPr>
                <a:t>- </a:t>
              </a:r>
              <a:endParaRPr lang="en-GB" baseline="30000">
                <a:solidFill>
                  <a:schemeClr val="bg1"/>
                </a:solidFill>
                <a:sym typeface="Symbol" pitchFamily="18" charset="2"/>
              </a:endParaRPr>
            </a:p>
          </p:txBody>
        </p:sp>
        <p:sp>
          <p:nvSpPr>
            <p:cNvPr id="21515" name="Line 194"/>
            <p:cNvSpPr>
              <a:spLocks noChangeShapeType="1"/>
            </p:cNvSpPr>
            <p:nvPr/>
          </p:nvSpPr>
          <p:spPr bwMode="auto">
            <a:xfrm flipH="1">
              <a:off x="3334" y="3359"/>
              <a:ext cx="256" cy="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 type="triangle" w="med" len="med"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57163" y="2111375"/>
            <a:ext cx="3014662" cy="1225550"/>
          </a:xfrm>
        </p:spPr>
        <p:txBody>
          <a:bodyPr/>
          <a:lstStyle/>
          <a:p>
            <a:pPr marL="187325" indent="-187325" eaLnBrk="1" hangingPunct="1">
              <a:lnSpc>
                <a:spcPct val="90000"/>
              </a:lnSpc>
            </a:pPr>
            <a:r>
              <a:rPr lang="nb-NO" sz="2000" smtClean="0">
                <a:solidFill>
                  <a:schemeClr val="bg1"/>
                </a:solidFill>
              </a:rPr>
              <a:t>Heterotrophic H</a:t>
            </a:r>
            <a:r>
              <a:rPr lang="nb-NO" sz="2000" baseline="-25000" smtClean="0">
                <a:solidFill>
                  <a:schemeClr val="bg1"/>
                </a:solidFill>
              </a:rPr>
              <a:t>2</a:t>
            </a:r>
            <a:r>
              <a:rPr lang="nb-NO" sz="2000" smtClean="0">
                <a:solidFill>
                  <a:schemeClr val="bg1"/>
                </a:solidFill>
              </a:rPr>
              <a:t> driven denitrification</a:t>
            </a:r>
          </a:p>
          <a:p>
            <a:pPr marL="187325" indent="-187325" eaLnBrk="1" hangingPunct="1">
              <a:lnSpc>
                <a:spcPct val="90000"/>
              </a:lnSpc>
            </a:pPr>
            <a:r>
              <a:rPr lang="nb-NO" sz="2000" smtClean="0">
                <a:solidFill>
                  <a:schemeClr val="bg1"/>
                </a:solidFill>
              </a:rPr>
              <a:t>Electrolysis was rate limiting</a:t>
            </a:r>
            <a:endParaRPr lang="en-GB" sz="2000" smtClean="0">
              <a:solidFill>
                <a:schemeClr val="bg1"/>
              </a:solidFill>
            </a:endParaRPr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221038" y="2111375"/>
            <a:ext cx="3025775" cy="1036638"/>
          </a:xfrm>
        </p:spPr>
        <p:txBody>
          <a:bodyPr/>
          <a:lstStyle/>
          <a:p>
            <a:pPr marL="187325" indent="-187325" eaLnBrk="1" hangingPunct="1">
              <a:lnSpc>
                <a:spcPct val="90000"/>
              </a:lnSpc>
            </a:pPr>
            <a:r>
              <a:rPr lang="nb-NO" sz="2000" smtClean="0">
                <a:solidFill>
                  <a:schemeClr val="bg1"/>
                </a:solidFill>
              </a:rPr>
              <a:t>100 % electron efficiency</a:t>
            </a:r>
          </a:p>
          <a:p>
            <a:pPr marL="187325" indent="-187325" eaLnBrk="1" hangingPunct="1">
              <a:lnSpc>
                <a:spcPct val="90000"/>
              </a:lnSpc>
            </a:pPr>
            <a:r>
              <a:rPr lang="nb-NO" sz="2000" smtClean="0">
                <a:solidFill>
                  <a:schemeClr val="bg1"/>
                </a:solidFill>
              </a:rPr>
              <a:t>Carbon oxidation at the anode</a:t>
            </a:r>
          </a:p>
          <a:p>
            <a:pPr marL="187325" indent="-187325" eaLnBrk="1" hangingPunct="1">
              <a:lnSpc>
                <a:spcPct val="90000"/>
              </a:lnSpc>
            </a:pPr>
            <a:endParaRPr lang="nb-NO" sz="2000" smtClean="0">
              <a:solidFill>
                <a:schemeClr val="bg1"/>
              </a:solidFill>
            </a:endParaRPr>
          </a:p>
          <a:p>
            <a:pPr marL="187325" indent="-187325" eaLnBrk="1" hangingPunct="1">
              <a:lnSpc>
                <a:spcPct val="90000"/>
              </a:lnSpc>
            </a:pPr>
            <a:endParaRPr lang="en-GB" sz="2000" smtClean="0">
              <a:solidFill>
                <a:schemeClr val="bg1"/>
              </a:solidFill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6297613" y="2111375"/>
            <a:ext cx="2846387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87325" indent="-187325" algn="l">
              <a:spcBef>
                <a:spcPct val="20000"/>
              </a:spcBef>
              <a:buFontTx/>
              <a:buChar char="•"/>
            </a:pPr>
            <a:r>
              <a:rPr lang="nb-NO" sz="2000">
                <a:solidFill>
                  <a:schemeClr val="bg1"/>
                </a:solidFill>
              </a:rPr>
              <a:t>Power requirement: 16.5 W/g NO</a:t>
            </a:r>
            <a:r>
              <a:rPr lang="nb-NO" sz="2000" baseline="-25000">
                <a:solidFill>
                  <a:schemeClr val="bg1"/>
                </a:solidFill>
              </a:rPr>
              <a:t>3</a:t>
            </a:r>
            <a:r>
              <a:rPr lang="nb-NO" sz="2000" baseline="30000">
                <a:solidFill>
                  <a:schemeClr val="bg1"/>
                </a:solidFill>
              </a:rPr>
              <a:t>-</a:t>
            </a:r>
            <a:r>
              <a:rPr lang="nb-NO" sz="2000">
                <a:solidFill>
                  <a:schemeClr val="bg1"/>
                </a:solidFill>
              </a:rPr>
              <a:t> oxidised</a:t>
            </a:r>
            <a:endParaRPr lang="en-GB" sz="2000">
              <a:solidFill>
                <a:schemeClr val="bg1"/>
              </a:solidFill>
            </a:endParaRPr>
          </a:p>
        </p:txBody>
      </p:sp>
      <p:pic>
        <p:nvPicPr>
          <p:cNvPr id="33803" name="Picture 11" descr="C:\Documents and Settings\Administrator\Mine Dokumenter\Sakakabry et al fig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2063" y="3527425"/>
            <a:ext cx="3048000" cy="333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4" name="Picture 12" descr="C:\Documents and Settings\Administrator\Mine Dokumenter\Sakakabry et al fig 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5725" y="3605213"/>
            <a:ext cx="3022600" cy="325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535" name="Group 21"/>
          <p:cNvGrpSpPr>
            <a:grpSpLocks/>
          </p:cNvGrpSpPr>
          <p:nvPr/>
        </p:nvGrpSpPr>
        <p:grpSpPr bwMode="auto">
          <a:xfrm>
            <a:off x="0" y="242888"/>
            <a:ext cx="9144000" cy="1746250"/>
            <a:chOff x="0" y="153"/>
            <a:chExt cx="5760" cy="1100"/>
          </a:xfrm>
        </p:grpSpPr>
        <p:sp>
          <p:nvSpPr>
            <p:cNvPr id="22536" name="Text Box 19"/>
            <p:cNvSpPr txBox="1">
              <a:spLocks noChangeArrowheads="1"/>
            </p:cNvSpPr>
            <p:nvPr/>
          </p:nvSpPr>
          <p:spPr bwMode="auto">
            <a:xfrm>
              <a:off x="263" y="153"/>
              <a:ext cx="5266" cy="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457200" indent="-457200" algn="l"/>
              <a:r>
                <a:rPr lang="nb-NO" sz="2400" b="1">
                  <a:solidFill>
                    <a:schemeClr val="bg1"/>
                  </a:solidFill>
                </a:rPr>
                <a:t>Results:</a:t>
              </a:r>
            </a:p>
            <a:p>
              <a:pPr marL="457200" indent="-457200" algn="l">
                <a:buFontTx/>
                <a:buChar char="•"/>
              </a:pPr>
              <a:r>
                <a:rPr lang="nb-NO" sz="2000">
                  <a:solidFill>
                    <a:schemeClr val="bg1"/>
                  </a:solidFill>
                </a:rPr>
                <a:t>Overall reaction:  2 NO</a:t>
              </a:r>
              <a:r>
                <a:rPr lang="nb-NO" sz="2000" baseline="-25000">
                  <a:solidFill>
                    <a:schemeClr val="bg1"/>
                  </a:solidFill>
                </a:rPr>
                <a:t>3</a:t>
              </a:r>
              <a:r>
                <a:rPr lang="nb-NO" sz="2000" baseline="30000">
                  <a:solidFill>
                    <a:schemeClr val="bg1"/>
                  </a:solidFill>
                </a:rPr>
                <a:t>-</a:t>
              </a:r>
              <a:r>
                <a:rPr lang="nb-NO" sz="2000">
                  <a:solidFill>
                    <a:schemeClr val="bg1"/>
                  </a:solidFill>
                </a:rPr>
                <a:t>  + </a:t>
              </a:r>
              <a:r>
                <a:rPr lang="nb-NO" sz="2000">
                  <a:solidFill>
                    <a:schemeClr val="bg1"/>
                  </a:solidFill>
                  <a:sym typeface="Symbol" pitchFamily="18" charset="2"/>
                </a:rPr>
                <a:t>2 H</a:t>
              </a:r>
              <a:r>
                <a:rPr lang="nb-NO" sz="2000" baseline="30000">
                  <a:solidFill>
                    <a:schemeClr val="bg1"/>
                  </a:solidFill>
                  <a:sym typeface="Symbol" pitchFamily="18" charset="2"/>
                </a:rPr>
                <a:t>+</a:t>
              </a:r>
              <a:r>
                <a:rPr lang="nb-NO" sz="2000">
                  <a:solidFill>
                    <a:schemeClr val="bg1"/>
                  </a:solidFill>
                  <a:sym typeface="Symbol" pitchFamily="18" charset="2"/>
                </a:rPr>
                <a:t> + 2½ C </a:t>
              </a:r>
              <a:r>
                <a:rPr lang="nb-NO" sz="2000">
                  <a:solidFill>
                    <a:schemeClr val="bg1"/>
                  </a:solidFill>
                  <a:sym typeface="Wingdings" pitchFamily="2" charset="2"/>
                </a:rPr>
                <a:t></a:t>
              </a:r>
              <a:r>
                <a:rPr lang="nb-NO" sz="2000">
                  <a:solidFill>
                    <a:schemeClr val="bg1"/>
                  </a:solidFill>
                  <a:sym typeface="Symbol" pitchFamily="18" charset="2"/>
                </a:rPr>
                <a:t> N</a:t>
              </a:r>
              <a:r>
                <a:rPr lang="nb-NO" sz="2000" baseline="-25000">
                  <a:solidFill>
                    <a:schemeClr val="bg1"/>
                  </a:solidFill>
                  <a:sym typeface="Symbol" pitchFamily="18" charset="2"/>
                </a:rPr>
                <a:t>2</a:t>
              </a:r>
              <a:r>
                <a:rPr lang="nb-NO" sz="2000">
                  <a:solidFill>
                    <a:schemeClr val="bg1"/>
                  </a:solidFill>
                  <a:sym typeface="Symbol" pitchFamily="18" charset="2"/>
                </a:rPr>
                <a:t>  +  2 ½ CO</a:t>
              </a:r>
              <a:r>
                <a:rPr lang="nb-NO" sz="2000" baseline="-25000">
                  <a:solidFill>
                    <a:schemeClr val="bg1"/>
                  </a:solidFill>
                  <a:sym typeface="Symbol" pitchFamily="18" charset="2"/>
                </a:rPr>
                <a:t>2</a:t>
              </a:r>
              <a:r>
                <a:rPr lang="nb-NO" sz="2000">
                  <a:solidFill>
                    <a:schemeClr val="bg1"/>
                  </a:solidFill>
                  <a:sym typeface="Symbol" pitchFamily="18" charset="2"/>
                </a:rPr>
                <a:t>  +  H</a:t>
              </a:r>
              <a:r>
                <a:rPr lang="nb-NO" sz="2000" baseline="-25000">
                  <a:solidFill>
                    <a:schemeClr val="bg1"/>
                  </a:solidFill>
                  <a:sym typeface="Symbol" pitchFamily="18" charset="2"/>
                </a:rPr>
                <a:t>2</a:t>
              </a:r>
              <a:r>
                <a:rPr lang="nb-NO" sz="2000">
                  <a:solidFill>
                    <a:schemeClr val="bg1"/>
                  </a:solidFill>
                  <a:sym typeface="Symbol" pitchFamily="18" charset="2"/>
                </a:rPr>
                <a:t>O</a:t>
              </a:r>
              <a:endParaRPr lang="nb-NO" sz="2000">
                <a:solidFill>
                  <a:schemeClr val="bg1"/>
                </a:solidFill>
              </a:endParaRPr>
            </a:p>
            <a:p>
              <a:pPr marL="457200" indent="-457200" algn="l">
                <a:buFontTx/>
                <a:buChar char="•"/>
              </a:pPr>
              <a:r>
                <a:rPr lang="nb-NO" sz="2000">
                  <a:solidFill>
                    <a:schemeClr val="bg1"/>
                  </a:solidFill>
                </a:rPr>
                <a:t>No oxygen developed (C-oxidation at the anode)</a:t>
              </a:r>
            </a:p>
            <a:p>
              <a:pPr marL="457200" indent="-457200" algn="l">
                <a:buFontTx/>
                <a:buChar char="•"/>
              </a:pPr>
              <a:r>
                <a:rPr lang="nb-NO" sz="2000">
                  <a:solidFill>
                    <a:schemeClr val="bg1"/>
                  </a:solidFill>
                </a:rPr>
                <a:t>CO</a:t>
              </a:r>
              <a:r>
                <a:rPr lang="nb-NO" sz="2000" baseline="-25000">
                  <a:solidFill>
                    <a:schemeClr val="bg1"/>
                  </a:solidFill>
                </a:rPr>
                <a:t>2</a:t>
              </a:r>
              <a:r>
                <a:rPr lang="nb-NO" sz="2000">
                  <a:solidFill>
                    <a:schemeClr val="bg1"/>
                  </a:solidFill>
                </a:rPr>
                <a:t> buffer the alkaline denitrification (pH stabilisation)</a:t>
              </a:r>
            </a:p>
            <a:p>
              <a:pPr marL="457200" indent="-457200" algn="l">
                <a:buFontTx/>
                <a:buChar char="•"/>
              </a:pPr>
              <a:r>
                <a:rPr lang="nb-NO" sz="2000">
                  <a:solidFill>
                    <a:schemeClr val="bg1"/>
                  </a:solidFill>
                </a:rPr>
                <a:t>Biofilm prevent H</a:t>
              </a:r>
              <a:r>
                <a:rPr lang="nb-NO" sz="2000" baseline="-25000">
                  <a:solidFill>
                    <a:schemeClr val="bg1"/>
                  </a:solidFill>
                </a:rPr>
                <a:t>2</a:t>
              </a:r>
              <a:r>
                <a:rPr lang="nb-NO" sz="2000">
                  <a:solidFill>
                    <a:schemeClr val="bg1"/>
                  </a:solidFill>
                </a:rPr>
                <a:t> diffusion into solution (no permeable membrane required)</a:t>
              </a:r>
              <a:endParaRPr lang="en-GB" sz="2000">
                <a:solidFill>
                  <a:schemeClr val="bg1"/>
                </a:solidFill>
              </a:endParaRPr>
            </a:p>
          </p:txBody>
        </p:sp>
        <p:sp>
          <p:nvSpPr>
            <p:cNvPr id="22537" name="Line 20"/>
            <p:cNvSpPr>
              <a:spLocks noChangeShapeType="1"/>
            </p:cNvSpPr>
            <p:nvPr/>
          </p:nvSpPr>
          <p:spPr bwMode="auto">
            <a:xfrm>
              <a:off x="0" y="1253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utoUpdateAnimBg="0"/>
      <p:bldP spid="33796" grpId="0" autoUpdateAnimBg="0"/>
      <p:bldP spid="33797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4288" y="46038"/>
            <a:ext cx="5961062" cy="6457950"/>
          </a:xfrm>
        </p:spPr>
        <p:txBody>
          <a:bodyPr/>
          <a:lstStyle/>
          <a:p>
            <a:pPr marL="187325" indent="-187325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1500" smtClean="0">
                <a:solidFill>
                  <a:schemeClr val="bg1"/>
                </a:solidFill>
              </a:rPr>
              <a:t>Sakakibara, Y., Araki, K., Tanaka, T., Watanabe, T. and Kuroda, M. (1994) Denitrification and neutralisation with an electrochemical and biological reactor, </a:t>
            </a:r>
            <a:r>
              <a:rPr lang="nb-NO" sz="1500" i="1" smtClean="0">
                <a:solidFill>
                  <a:schemeClr val="bg1"/>
                </a:solidFill>
              </a:rPr>
              <a:t>Wat. Sci. Tech</a:t>
            </a:r>
            <a:r>
              <a:rPr lang="nb-NO" sz="1500" smtClean="0">
                <a:solidFill>
                  <a:schemeClr val="bg1"/>
                </a:solidFill>
              </a:rPr>
              <a:t>., </a:t>
            </a:r>
            <a:r>
              <a:rPr lang="nb-NO" sz="1500" b="1" smtClean="0">
                <a:solidFill>
                  <a:schemeClr val="bg1"/>
                </a:solidFill>
              </a:rPr>
              <a:t>30</a:t>
            </a:r>
            <a:r>
              <a:rPr lang="nb-NO" sz="1500" smtClean="0">
                <a:solidFill>
                  <a:schemeClr val="bg1"/>
                </a:solidFill>
              </a:rPr>
              <a:t>, pp. 151-155</a:t>
            </a:r>
          </a:p>
          <a:p>
            <a:pPr marL="187325" indent="-187325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1500" smtClean="0">
                <a:solidFill>
                  <a:schemeClr val="bg1"/>
                </a:solidFill>
              </a:rPr>
              <a:t>Sakakibara, Y., Flora, J.R., Suidan, M.T. and Kuroda, M. (1994) Modelling of electrocj\hemical-activated denitrifying biofilms, </a:t>
            </a:r>
            <a:r>
              <a:rPr lang="nb-NO" sz="1500" i="1" smtClean="0">
                <a:solidFill>
                  <a:schemeClr val="bg1"/>
                </a:solidFill>
              </a:rPr>
              <a:t>Wat. Res</a:t>
            </a:r>
            <a:r>
              <a:rPr lang="nb-NO" sz="1500" smtClean="0">
                <a:solidFill>
                  <a:schemeClr val="bg1"/>
                </a:solidFill>
              </a:rPr>
              <a:t>., </a:t>
            </a:r>
            <a:r>
              <a:rPr lang="nb-NO" sz="1500" b="1" smtClean="0">
                <a:solidFill>
                  <a:schemeClr val="bg1"/>
                </a:solidFill>
              </a:rPr>
              <a:t>28</a:t>
            </a:r>
            <a:r>
              <a:rPr lang="nb-NO" sz="1500" smtClean="0">
                <a:solidFill>
                  <a:schemeClr val="bg1"/>
                </a:solidFill>
              </a:rPr>
              <a:t>, pp. 1077-86</a:t>
            </a:r>
          </a:p>
          <a:p>
            <a:pPr marL="187325" indent="-187325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1500" smtClean="0">
                <a:solidFill>
                  <a:schemeClr val="bg1"/>
                </a:solidFill>
              </a:rPr>
              <a:t>Simultaneous oxidation and reduction treatment of polluted water by a bio-electro reactor, </a:t>
            </a:r>
            <a:r>
              <a:rPr lang="nb-NO" sz="1500" i="1" smtClean="0">
                <a:solidFill>
                  <a:schemeClr val="bg1"/>
                </a:solidFill>
              </a:rPr>
              <a:t>Wat. Sci. Tech</a:t>
            </a:r>
            <a:r>
              <a:rPr lang="nb-NO" sz="1500" smtClean="0">
                <a:solidFill>
                  <a:schemeClr val="bg1"/>
                </a:solidFill>
              </a:rPr>
              <a:t>., </a:t>
            </a:r>
            <a:r>
              <a:rPr lang="nb-NO" sz="1500" b="1" smtClean="0">
                <a:solidFill>
                  <a:schemeClr val="bg1"/>
                </a:solidFill>
              </a:rPr>
              <a:t>34</a:t>
            </a:r>
            <a:r>
              <a:rPr lang="nb-NO" sz="1500" smtClean="0">
                <a:solidFill>
                  <a:schemeClr val="bg1"/>
                </a:solidFill>
              </a:rPr>
              <a:t>, pp. 101-108</a:t>
            </a:r>
          </a:p>
          <a:p>
            <a:pPr marL="187325" indent="-187325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1500" smtClean="0">
                <a:solidFill>
                  <a:schemeClr val="bg1"/>
                </a:solidFill>
              </a:rPr>
              <a:t>Sakakibara, Y., Araki, K., Watanabe, T. and Kuroda, M. (1997) The denitrification and neutralisation perfomance of an electro-chemically activated biofilm reactor used to treat nitrate contaminated groundwater, </a:t>
            </a:r>
            <a:r>
              <a:rPr lang="nb-NO" sz="1500" i="1" smtClean="0">
                <a:solidFill>
                  <a:schemeClr val="bg1"/>
                </a:solidFill>
              </a:rPr>
              <a:t>Wat. Sci. Tech</a:t>
            </a:r>
            <a:r>
              <a:rPr lang="nb-NO" sz="1500" smtClean="0">
                <a:solidFill>
                  <a:schemeClr val="bg1"/>
                </a:solidFill>
              </a:rPr>
              <a:t>., </a:t>
            </a:r>
            <a:r>
              <a:rPr lang="nb-NO" sz="1500" b="1" smtClean="0">
                <a:solidFill>
                  <a:schemeClr val="bg1"/>
                </a:solidFill>
              </a:rPr>
              <a:t>36</a:t>
            </a:r>
            <a:r>
              <a:rPr lang="nb-NO" sz="1500" smtClean="0">
                <a:solidFill>
                  <a:schemeClr val="bg1"/>
                </a:solidFill>
              </a:rPr>
              <a:t>, pp. 61-68</a:t>
            </a:r>
          </a:p>
          <a:p>
            <a:pPr marL="187325" indent="-187325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1500" smtClean="0">
                <a:solidFill>
                  <a:schemeClr val="bg1"/>
                </a:solidFill>
              </a:rPr>
              <a:t>Kuroda, M., Watanabe, T. and Umedu, Y. (1997) Simultaneous COD removal and denitrification of wastewater by bio-electrode reactors, </a:t>
            </a:r>
            <a:r>
              <a:rPr lang="nb-NO" sz="1500" i="1" smtClean="0">
                <a:solidFill>
                  <a:schemeClr val="bg1"/>
                </a:solidFill>
              </a:rPr>
              <a:t>Wat. Sci.Tech</a:t>
            </a:r>
            <a:r>
              <a:rPr lang="nb-NO" sz="1500" smtClean="0">
                <a:solidFill>
                  <a:schemeClr val="bg1"/>
                </a:solidFill>
              </a:rPr>
              <a:t>., 8, pp. 161-168</a:t>
            </a:r>
          </a:p>
          <a:p>
            <a:pPr marL="187325" indent="-187325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1500" smtClean="0">
                <a:solidFill>
                  <a:schemeClr val="bg1"/>
                </a:solidFill>
              </a:rPr>
              <a:t>Cast, K.L. and Flora, J.R.V. (1998) An evaluation of two cathode materials and the impact of copper pn bioelectrochemical denitrification, </a:t>
            </a:r>
            <a:r>
              <a:rPr lang="nb-NO" sz="1500" i="1" smtClean="0">
                <a:solidFill>
                  <a:schemeClr val="bg1"/>
                </a:solidFill>
              </a:rPr>
              <a:t>Wat. Res</a:t>
            </a:r>
            <a:r>
              <a:rPr lang="nb-NO" sz="1500" smtClean="0">
                <a:solidFill>
                  <a:schemeClr val="bg1"/>
                </a:solidFill>
              </a:rPr>
              <a:t>., </a:t>
            </a:r>
            <a:r>
              <a:rPr lang="nb-NO" sz="1500" b="1" smtClean="0">
                <a:solidFill>
                  <a:schemeClr val="bg1"/>
                </a:solidFill>
              </a:rPr>
              <a:t>32</a:t>
            </a:r>
            <a:r>
              <a:rPr lang="nb-NO" sz="1500" smtClean="0">
                <a:solidFill>
                  <a:schemeClr val="bg1"/>
                </a:solidFill>
              </a:rPr>
              <a:t>, pp. 63-70</a:t>
            </a:r>
          </a:p>
          <a:p>
            <a:pPr marL="187325" indent="-187325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1500" smtClean="0">
                <a:solidFill>
                  <a:schemeClr val="bg1"/>
                </a:solidFill>
              </a:rPr>
              <a:t>Feleke, Z., Araki, K., Sakakibara, Y., Watanabe, T. and Kuroda, M. (1998) Selective reduction of nitrate to nitrogen gas in a biofilm-electrode reactor, </a:t>
            </a:r>
            <a:r>
              <a:rPr lang="nb-NO" sz="1500" i="1" smtClean="0">
                <a:solidFill>
                  <a:schemeClr val="bg1"/>
                </a:solidFill>
              </a:rPr>
              <a:t>Wat. Res</a:t>
            </a:r>
            <a:r>
              <a:rPr lang="nb-NO" sz="1500" smtClean="0">
                <a:solidFill>
                  <a:schemeClr val="bg1"/>
                </a:solidFill>
              </a:rPr>
              <a:t>., </a:t>
            </a:r>
            <a:r>
              <a:rPr lang="nb-NO" sz="1500" b="1" smtClean="0">
                <a:solidFill>
                  <a:schemeClr val="bg1"/>
                </a:solidFill>
              </a:rPr>
              <a:t>32</a:t>
            </a:r>
            <a:r>
              <a:rPr lang="nb-NO" sz="1500" smtClean="0">
                <a:solidFill>
                  <a:schemeClr val="bg1"/>
                </a:solidFill>
              </a:rPr>
              <a:t>, pp. 2728-34</a:t>
            </a:r>
          </a:p>
          <a:p>
            <a:pPr marL="187325" indent="-187325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1500" smtClean="0">
                <a:solidFill>
                  <a:schemeClr val="bg1"/>
                </a:solidFill>
              </a:rPr>
              <a:t>Islam, S. and Suidan, M.T. (1998) Electrolytic denitrification: Long term perfomance and effect of current intensity, </a:t>
            </a:r>
            <a:r>
              <a:rPr lang="nb-NO" sz="1500" i="1" smtClean="0">
                <a:solidFill>
                  <a:schemeClr val="bg1"/>
                </a:solidFill>
              </a:rPr>
              <a:t>Wat. Res</a:t>
            </a:r>
            <a:r>
              <a:rPr lang="nb-NO" sz="1500" smtClean="0">
                <a:solidFill>
                  <a:schemeClr val="bg1"/>
                </a:solidFill>
              </a:rPr>
              <a:t>., </a:t>
            </a:r>
            <a:r>
              <a:rPr lang="nb-NO" sz="1500" b="1" smtClean="0">
                <a:solidFill>
                  <a:schemeClr val="bg1"/>
                </a:solidFill>
              </a:rPr>
              <a:t>32</a:t>
            </a:r>
            <a:r>
              <a:rPr lang="nb-NO" sz="1500" smtClean="0">
                <a:solidFill>
                  <a:schemeClr val="bg1"/>
                </a:solidFill>
              </a:rPr>
              <a:t>, pp. 528-36</a:t>
            </a:r>
          </a:p>
          <a:p>
            <a:pPr marL="187325" indent="-187325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1500" smtClean="0">
                <a:solidFill>
                  <a:schemeClr val="bg1"/>
                </a:solidFill>
              </a:rPr>
              <a:t>Sakakibara Y. and Nakayama T. (2001) A novel multielectrode system for electrolytic and biological water treatments: Electric charge transfer and applications to denitrification, </a:t>
            </a:r>
            <a:r>
              <a:rPr lang="nb-NO" sz="1500" i="1" smtClean="0">
                <a:solidFill>
                  <a:schemeClr val="bg1"/>
                </a:solidFill>
              </a:rPr>
              <a:t>Wat. Res</a:t>
            </a:r>
            <a:r>
              <a:rPr lang="nb-NO" sz="1500" smtClean="0">
                <a:solidFill>
                  <a:schemeClr val="bg1"/>
                </a:solidFill>
              </a:rPr>
              <a:t>., </a:t>
            </a:r>
            <a:r>
              <a:rPr lang="nb-NO" sz="1500" b="1" smtClean="0">
                <a:solidFill>
                  <a:schemeClr val="bg1"/>
                </a:solidFill>
              </a:rPr>
              <a:t>35</a:t>
            </a:r>
            <a:r>
              <a:rPr lang="nb-NO" sz="1500" smtClean="0">
                <a:solidFill>
                  <a:schemeClr val="bg1"/>
                </a:solidFill>
              </a:rPr>
              <a:t>, pp. 768-78</a:t>
            </a:r>
          </a:p>
          <a:p>
            <a:pPr marL="187325" indent="-187325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1500" smtClean="0">
                <a:solidFill>
                  <a:schemeClr val="bg1"/>
                </a:solidFill>
              </a:rPr>
              <a:t> Combined bioelectrochemical and sulfur autotrophic denitrification for drinking water treatment, </a:t>
            </a:r>
            <a:r>
              <a:rPr lang="nb-NO" sz="1500" i="1" smtClean="0">
                <a:solidFill>
                  <a:schemeClr val="bg1"/>
                </a:solidFill>
              </a:rPr>
              <a:t>Wat. Res</a:t>
            </a:r>
            <a:r>
              <a:rPr lang="nb-NO" sz="1500" smtClean="0">
                <a:solidFill>
                  <a:schemeClr val="bg1"/>
                </a:solidFill>
              </a:rPr>
              <a:t>., </a:t>
            </a:r>
            <a:r>
              <a:rPr lang="nb-NO" sz="1500" b="1" smtClean="0">
                <a:solidFill>
                  <a:schemeClr val="bg1"/>
                </a:solidFill>
              </a:rPr>
              <a:t>37</a:t>
            </a:r>
            <a:r>
              <a:rPr lang="nb-NO" sz="1500" smtClean="0">
                <a:solidFill>
                  <a:schemeClr val="bg1"/>
                </a:solidFill>
              </a:rPr>
              <a:t>, pp. 3767-75</a:t>
            </a:r>
          </a:p>
          <a:p>
            <a:pPr marL="187325" indent="-187325" eaLnBrk="1" hangingPunct="1">
              <a:lnSpc>
                <a:spcPct val="90000"/>
              </a:lnSpc>
              <a:spcAft>
                <a:spcPct val="20000"/>
              </a:spcAft>
            </a:pPr>
            <a:endParaRPr lang="en-GB" sz="1500" smtClean="0">
              <a:solidFill>
                <a:schemeClr val="bg1"/>
              </a:solidFill>
            </a:endParaRPr>
          </a:p>
        </p:txBody>
      </p:sp>
      <p:sp>
        <p:nvSpPr>
          <p:cNvPr id="23555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5881688" y="123825"/>
            <a:ext cx="3305175" cy="6465888"/>
          </a:xfrm>
        </p:spPr>
        <p:txBody>
          <a:bodyPr/>
          <a:lstStyle/>
          <a:p>
            <a:pPr marL="187325" indent="-187325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1500" smtClean="0">
                <a:solidFill>
                  <a:schemeClr val="bg1"/>
                </a:solidFill>
              </a:rPr>
              <a:t>Alg. immob.denitrifiers; stainless steel cathode; CO2 evolution demonstrated, </a:t>
            </a:r>
            <a:r>
              <a:rPr lang="nb-NO" sz="1500" smtClean="0">
                <a:solidFill>
                  <a:schemeClr val="bg1"/>
                </a:solidFill>
                <a:sym typeface="Symbol" pitchFamily="18" charset="2"/>
              </a:rPr>
              <a:t>=2.2 V </a:t>
            </a:r>
            <a:r>
              <a:rPr lang="nb-NO" sz="1500" smtClean="0">
                <a:solidFill>
                  <a:schemeClr val="bg1"/>
                </a:solidFill>
                <a:sym typeface="Wingdings" pitchFamily="2" charset="2"/>
              </a:rPr>
              <a:t> 22 W/g NO</a:t>
            </a:r>
            <a:r>
              <a:rPr lang="nb-NO" sz="1500" baseline="-25000" smtClean="0">
                <a:solidFill>
                  <a:schemeClr val="bg1"/>
                </a:solidFill>
                <a:sym typeface="Wingdings" pitchFamily="2" charset="2"/>
              </a:rPr>
              <a:t>3</a:t>
            </a:r>
            <a:r>
              <a:rPr lang="nb-NO" sz="1500" baseline="30000" smtClean="0">
                <a:solidFill>
                  <a:schemeClr val="bg1"/>
                </a:solidFill>
                <a:sym typeface="Wingdings" pitchFamily="2" charset="2"/>
              </a:rPr>
              <a:t>- </a:t>
            </a:r>
            <a:r>
              <a:rPr lang="nb-NO" sz="1500" baseline="-25000" smtClean="0">
                <a:solidFill>
                  <a:schemeClr val="bg1"/>
                </a:solidFill>
                <a:sym typeface="Wingdings" pitchFamily="2" charset="2"/>
              </a:rPr>
              <a:t>rem</a:t>
            </a:r>
          </a:p>
          <a:p>
            <a:pPr marL="187325" indent="-187325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1500" smtClean="0">
                <a:solidFill>
                  <a:schemeClr val="bg1"/>
                </a:solidFill>
                <a:sym typeface="Wingdings" pitchFamily="2" charset="2"/>
              </a:rPr>
              <a:t>Net denitr. rate depends show ”bell shaped” relation to the electrode current</a:t>
            </a:r>
          </a:p>
          <a:p>
            <a:pPr marL="187325" indent="-187325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1500" smtClean="0">
                <a:solidFill>
                  <a:schemeClr val="bg1"/>
                </a:solidFill>
                <a:sym typeface="Wingdings" pitchFamily="2" charset="2"/>
              </a:rPr>
              <a:t>Simultaneous nitrification/ denitrification; enhanced denitr. at C/N </a:t>
            </a:r>
            <a:r>
              <a:rPr lang="nb-NO" sz="1500" smtClean="0">
                <a:solidFill>
                  <a:schemeClr val="bg1"/>
                </a:solidFill>
                <a:sym typeface="Symbol" pitchFamily="18" charset="2"/>
              </a:rPr>
              <a:t>1</a:t>
            </a:r>
          </a:p>
          <a:p>
            <a:pPr marL="187325" indent="-187325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1500" smtClean="0">
                <a:solidFill>
                  <a:schemeClr val="bg1"/>
                </a:solidFill>
                <a:sym typeface="Symbol" pitchFamily="18" charset="2"/>
              </a:rPr>
              <a:t>Continuous denitr. of artificial groundwater incl. DO, SO</a:t>
            </a:r>
            <a:r>
              <a:rPr lang="nb-NO" sz="1500" baseline="-25000" smtClean="0">
                <a:solidFill>
                  <a:schemeClr val="bg1"/>
                </a:solidFill>
                <a:sym typeface="Symbol" pitchFamily="18" charset="2"/>
              </a:rPr>
              <a:t>4</a:t>
            </a:r>
            <a:r>
              <a:rPr lang="nb-NO" sz="1500" baseline="30000" smtClean="0">
                <a:solidFill>
                  <a:schemeClr val="bg1"/>
                </a:solidFill>
                <a:sym typeface="Symbol" pitchFamily="18" charset="2"/>
              </a:rPr>
              <a:t>2-</a:t>
            </a:r>
            <a:r>
              <a:rPr lang="nb-NO" sz="1500" smtClean="0">
                <a:solidFill>
                  <a:schemeClr val="bg1"/>
                </a:solidFill>
                <a:sym typeface="Symbol" pitchFamily="18" charset="2"/>
              </a:rPr>
              <a:t> and no buffer; no SO</a:t>
            </a:r>
            <a:r>
              <a:rPr lang="nb-NO" sz="1500" baseline="-25000" smtClean="0">
                <a:solidFill>
                  <a:schemeClr val="bg1"/>
                </a:solidFill>
                <a:sym typeface="Symbol" pitchFamily="18" charset="2"/>
              </a:rPr>
              <a:t>4</a:t>
            </a:r>
            <a:r>
              <a:rPr lang="nb-NO" sz="1500" baseline="30000" smtClean="0">
                <a:solidFill>
                  <a:schemeClr val="bg1"/>
                </a:solidFill>
                <a:sym typeface="Symbol" pitchFamily="18" charset="2"/>
              </a:rPr>
              <a:t>2-</a:t>
            </a:r>
            <a:r>
              <a:rPr lang="nb-NO" sz="1500" smtClean="0">
                <a:solidFill>
                  <a:schemeClr val="bg1"/>
                </a:solidFill>
                <a:sym typeface="Symbol" pitchFamily="18" charset="2"/>
              </a:rPr>
              <a:t> reduction observed</a:t>
            </a:r>
          </a:p>
          <a:p>
            <a:pPr marL="187325" indent="-187325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1500" smtClean="0">
                <a:solidFill>
                  <a:schemeClr val="bg1"/>
                </a:solidFill>
                <a:sym typeface="Symbol" pitchFamily="18" charset="2"/>
              </a:rPr>
              <a:t>H</a:t>
            </a:r>
            <a:r>
              <a:rPr lang="nb-NO" sz="1500" baseline="-25000" smtClean="0">
                <a:solidFill>
                  <a:schemeClr val="bg1"/>
                </a:solidFill>
                <a:sym typeface="Symbol" pitchFamily="18" charset="2"/>
              </a:rPr>
              <a:t>2</a:t>
            </a:r>
            <a:r>
              <a:rPr lang="nb-NO" sz="1500" smtClean="0">
                <a:solidFill>
                  <a:schemeClr val="bg1"/>
                </a:solidFill>
                <a:sym typeface="Symbol" pitchFamily="18" charset="2"/>
              </a:rPr>
              <a:t> driven denitr. at high organic COD levels</a:t>
            </a:r>
          </a:p>
          <a:p>
            <a:pPr marL="187325" indent="-187325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1500" smtClean="0">
                <a:solidFill>
                  <a:schemeClr val="bg1"/>
                </a:solidFill>
                <a:sym typeface="Symbol" pitchFamily="18" charset="2"/>
              </a:rPr>
              <a:t>Stainless steel and graphite electrodes are similar; Cu electrodes inhibit denitr.</a:t>
            </a:r>
          </a:p>
          <a:p>
            <a:pPr marL="187325" indent="-187325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1500" smtClean="0">
                <a:solidFill>
                  <a:schemeClr val="bg1"/>
                </a:solidFill>
                <a:sym typeface="Wingdings" pitchFamily="2" charset="2"/>
              </a:rPr>
              <a:t>Long periode (&gt;12 months) denitr. of surface and groundwater; no effects of competing anions.</a:t>
            </a:r>
          </a:p>
          <a:p>
            <a:pPr marL="187325" indent="-187325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1500" smtClean="0">
                <a:solidFill>
                  <a:schemeClr val="bg1"/>
                </a:solidFill>
                <a:sym typeface="Wingdings" pitchFamily="2" charset="2"/>
              </a:rPr>
              <a:t>Cont. long term denitr. of  0.8 g N/m</a:t>
            </a:r>
            <a:r>
              <a:rPr lang="nb-NO" sz="1500" baseline="30000" smtClean="0">
                <a:solidFill>
                  <a:schemeClr val="bg1"/>
                </a:solidFill>
                <a:sym typeface="Wingdings" pitchFamily="2" charset="2"/>
              </a:rPr>
              <a:t>2.</a:t>
            </a:r>
            <a:r>
              <a:rPr lang="nb-NO" sz="1500" smtClean="0">
                <a:solidFill>
                  <a:schemeClr val="bg1"/>
                </a:solidFill>
                <a:sym typeface="Wingdings" pitchFamily="2" charset="2"/>
              </a:rPr>
              <a:t>d (20 mg/l); 98% rem.at 20 mA</a:t>
            </a:r>
          </a:p>
          <a:p>
            <a:pPr marL="187325" indent="-187325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1500" smtClean="0">
                <a:solidFill>
                  <a:schemeClr val="bg1"/>
                </a:solidFill>
                <a:sym typeface="Wingdings" pitchFamily="2" charset="2"/>
              </a:rPr>
              <a:t>Increased cathode area; HCO</a:t>
            </a:r>
            <a:r>
              <a:rPr lang="nb-NO" sz="1500" baseline="-25000" smtClean="0">
                <a:solidFill>
                  <a:schemeClr val="bg1"/>
                </a:solidFill>
                <a:sym typeface="Wingdings" pitchFamily="2" charset="2"/>
              </a:rPr>
              <a:t>3</a:t>
            </a:r>
            <a:r>
              <a:rPr lang="nb-NO" sz="1500" smtClean="0">
                <a:solidFill>
                  <a:schemeClr val="bg1"/>
                </a:solidFill>
                <a:sym typeface="Wingdings" pitchFamily="2" charset="2"/>
              </a:rPr>
              <a:t>- mediated charge transfer </a:t>
            </a:r>
          </a:p>
          <a:p>
            <a:pPr marL="187325" indent="-187325" eaLnBrk="1" hangingPunct="1">
              <a:lnSpc>
                <a:spcPct val="90000"/>
              </a:lnSpc>
              <a:spcAft>
                <a:spcPct val="20000"/>
              </a:spcAft>
            </a:pPr>
            <a:r>
              <a:rPr lang="nb-NO" sz="1500" smtClean="0">
                <a:solidFill>
                  <a:schemeClr val="bg1"/>
                </a:solidFill>
                <a:sym typeface="Wingdings" pitchFamily="2" charset="2"/>
              </a:rPr>
              <a:t>Electrochemical autotrophic denitr. post treatment following sulfur oxidation</a:t>
            </a:r>
            <a:endParaRPr lang="en-GB" sz="1500" smtClean="0">
              <a:solidFill>
                <a:schemeClr val="bg1"/>
              </a:solidFill>
              <a:sym typeface="Wingdings" pitchFamily="2" charset="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3940175" y="1738313"/>
            <a:ext cx="5575300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nb-NO" sz="2200">
                <a:solidFill>
                  <a:schemeClr val="bg1"/>
                </a:solidFill>
              </a:rPr>
              <a:t>High rate: 3.1 g N/m</a:t>
            </a:r>
            <a:r>
              <a:rPr lang="nb-NO" sz="2200" baseline="30000">
                <a:solidFill>
                  <a:schemeClr val="bg1"/>
                </a:solidFill>
              </a:rPr>
              <a:t>2.</a:t>
            </a:r>
            <a:r>
              <a:rPr lang="nb-NO" sz="2200">
                <a:solidFill>
                  <a:schemeClr val="bg1"/>
                </a:solidFill>
              </a:rPr>
              <a:t>d</a:t>
            </a:r>
          </a:p>
          <a:p>
            <a:pPr marL="342900" indent="-342900" algn="l"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nb-NO" sz="2200">
                <a:solidFill>
                  <a:schemeClr val="bg1"/>
                </a:solidFill>
              </a:rPr>
              <a:t>90% NO</a:t>
            </a:r>
            <a:r>
              <a:rPr lang="nb-NO" sz="2200" baseline="-25000">
                <a:solidFill>
                  <a:schemeClr val="bg1"/>
                </a:solidFill>
              </a:rPr>
              <a:t>3</a:t>
            </a:r>
            <a:r>
              <a:rPr lang="nb-NO" sz="2200" baseline="30000">
                <a:solidFill>
                  <a:schemeClr val="bg1"/>
                </a:solidFill>
              </a:rPr>
              <a:t>-</a:t>
            </a:r>
            <a:r>
              <a:rPr lang="nb-NO" sz="2200">
                <a:solidFill>
                  <a:schemeClr val="bg1"/>
                </a:solidFill>
              </a:rPr>
              <a:t> reduction (&lt; 5 mg/l)</a:t>
            </a:r>
          </a:p>
          <a:p>
            <a:pPr marL="342900" indent="-342900" algn="l"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nb-NO" sz="2200">
                <a:solidFill>
                  <a:schemeClr val="bg1"/>
                </a:solidFill>
              </a:rPr>
              <a:t>HRT = 1.5-3 h</a:t>
            </a:r>
          </a:p>
          <a:p>
            <a:pPr marL="342900" indent="-342900" algn="l"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nb-NO" sz="2200">
                <a:solidFill>
                  <a:schemeClr val="bg1"/>
                </a:solidFill>
              </a:rPr>
              <a:t>40-60 W/g NO</a:t>
            </a:r>
            <a:r>
              <a:rPr lang="nb-NO" sz="2200" baseline="-25000">
                <a:solidFill>
                  <a:schemeClr val="bg1"/>
                </a:solidFill>
              </a:rPr>
              <a:t>3</a:t>
            </a:r>
            <a:r>
              <a:rPr lang="nb-NO" sz="2200" baseline="30000">
                <a:solidFill>
                  <a:schemeClr val="bg1"/>
                </a:solidFill>
              </a:rPr>
              <a:t>-</a:t>
            </a:r>
            <a:r>
              <a:rPr lang="nb-NO" sz="2200">
                <a:solidFill>
                  <a:schemeClr val="bg1"/>
                </a:solidFill>
              </a:rPr>
              <a:t> removed (including DO removal; 5 mg/l in)</a:t>
            </a:r>
          </a:p>
          <a:p>
            <a:pPr marL="342900" indent="-342900" algn="l"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nb-NO" sz="2200">
                <a:solidFill>
                  <a:schemeClr val="bg1"/>
                </a:solidFill>
              </a:rPr>
              <a:t>Cost estimation</a:t>
            </a:r>
          </a:p>
          <a:p>
            <a:pPr marL="739775" lvl="1" indent="-282575" algn="l">
              <a:spcBef>
                <a:spcPct val="20000"/>
              </a:spcBef>
              <a:spcAft>
                <a:spcPct val="20000"/>
              </a:spcAft>
              <a:buFontTx/>
              <a:buChar char="–"/>
            </a:pPr>
            <a:r>
              <a:rPr lang="nb-NO" sz="2200">
                <a:solidFill>
                  <a:schemeClr val="bg1"/>
                </a:solidFill>
              </a:rPr>
              <a:t>46 øre/kWh (NOR)</a:t>
            </a:r>
          </a:p>
          <a:p>
            <a:pPr marL="739775" lvl="1" indent="-282575" algn="l">
              <a:spcBef>
                <a:spcPct val="20000"/>
              </a:spcBef>
              <a:spcAft>
                <a:spcPct val="20000"/>
              </a:spcAft>
              <a:buFontTx/>
              <a:buChar char="–"/>
            </a:pPr>
            <a:r>
              <a:rPr lang="nb-NO" sz="2200">
                <a:solidFill>
                  <a:schemeClr val="bg1"/>
                </a:solidFill>
              </a:rPr>
              <a:t>500 øre/kg CO</a:t>
            </a:r>
            <a:r>
              <a:rPr lang="nb-NO" sz="2200" baseline="-25000">
                <a:solidFill>
                  <a:schemeClr val="bg1"/>
                </a:solidFill>
              </a:rPr>
              <a:t>2</a:t>
            </a:r>
            <a:r>
              <a:rPr lang="nb-NO" sz="2200">
                <a:solidFill>
                  <a:schemeClr val="bg1"/>
                </a:solidFill>
              </a:rPr>
              <a:t> (JAP)</a:t>
            </a:r>
          </a:p>
          <a:p>
            <a:pPr marL="739775" lvl="1" indent="-282575" algn="l">
              <a:spcBef>
                <a:spcPct val="20000"/>
              </a:spcBef>
              <a:spcAft>
                <a:spcPct val="20000"/>
              </a:spcAft>
              <a:buFont typeface="Symbol" pitchFamily="18" charset="2"/>
              <a:buChar char="Þ"/>
            </a:pPr>
            <a:r>
              <a:rPr lang="nb-NO" sz="2200">
                <a:solidFill>
                  <a:schemeClr val="bg1"/>
                </a:solidFill>
              </a:rPr>
              <a:t> Operational costs: 10 øre/g N</a:t>
            </a:r>
            <a:r>
              <a:rPr lang="nb-NO" sz="2200" baseline="-25000">
                <a:solidFill>
                  <a:schemeClr val="bg1"/>
                </a:solidFill>
              </a:rPr>
              <a:t>rem</a:t>
            </a:r>
          </a:p>
          <a:p>
            <a:pPr marL="739775" lvl="1" indent="-282575" algn="l">
              <a:spcBef>
                <a:spcPct val="20000"/>
              </a:spcBef>
              <a:spcAft>
                <a:spcPct val="20000"/>
              </a:spcAft>
              <a:buFont typeface="Symbol" pitchFamily="18" charset="2"/>
              <a:buChar char="Þ"/>
            </a:pPr>
            <a:r>
              <a:rPr lang="nb-NO" sz="2200" baseline="-25000">
                <a:solidFill>
                  <a:schemeClr val="bg1"/>
                </a:solidFill>
              </a:rPr>
              <a:t> </a:t>
            </a:r>
            <a:r>
              <a:rPr lang="nb-NO" sz="2200">
                <a:solidFill>
                  <a:schemeClr val="bg1"/>
                </a:solidFill>
              </a:rPr>
              <a:t>Tot. costs (10</a:t>
            </a:r>
            <a:r>
              <a:rPr lang="nb-NO" sz="2200" baseline="30000">
                <a:solidFill>
                  <a:schemeClr val="bg1"/>
                </a:solidFill>
              </a:rPr>
              <a:t>3</a:t>
            </a:r>
            <a:r>
              <a:rPr lang="nb-NO" sz="2200">
                <a:solidFill>
                  <a:schemeClr val="bg1"/>
                </a:solidFill>
              </a:rPr>
              <a:t> m</a:t>
            </a:r>
            <a:r>
              <a:rPr lang="nb-NO" sz="2200" baseline="30000">
                <a:solidFill>
                  <a:schemeClr val="bg1"/>
                </a:solidFill>
              </a:rPr>
              <a:t>3</a:t>
            </a:r>
            <a:r>
              <a:rPr lang="nb-NO" sz="2200">
                <a:solidFill>
                  <a:schemeClr val="bg1"/>
                </a:solidFill>
              </a:rPr>
              <a:t>/d): 30-35 øre/g N</a:t>
            </a:r>
            <a:r>
              <a:rPr lang="nb-NO" sz="2200" baseline="-25000">
                <a:solidFill>
                  <a:schemeClr val="bg1"/>
                </a:solidFill>
              </a:rPr>
              <a:t>rem</a:t>
            </a:r>
          </a:p>
          <a:p>
            <a:pPr marL="342900" indent="-342900" algn="l"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r>
              <a:rPr lang="nb-NO" sz="2200">
                <a:solidFill>
                  <a:schemeClr val="bg1"/>
                </a:solidFill>
              </a:rPr>
              <a:t>Ion Exch. and RO: 20 and 60 øre/g N</a:t>
            </a:r>
            <a:r>
              <a:rPr lang="nb-NO" sz="2200" baseline="-25000">
                <a:solidFill>
                  <a:schemeClr val="bg1"/>
                </a:solidFill>
              </a:rPr>
              <a:t>rem</a:t>
            </a:r>
            <a:endParaRPr lang="nb-NO" sz="2200">
              <a:solidFill>
                <a:schemeClr val="bg1"/>
              </a:solidFill>
            </a:endParaRPr>
          </a:p>
          <a:p>
            <a:pPr marL="342900" indent="-342900" algn="l"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nb-NO" sz="2200">
              <a:solidFill>
                <a:schemeClr val="bg1"/>
              </a:solidFill>
            </a:endParaRPr>
          </a:p>
          <a:p>
            <a:pPr marL="342900" indent="-342900" algn="l"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nb-NO" sz="2200">
              <a:solidFill>
                <a:schemeClr val="bg1"/>
              </a:solidFill>
            </a:endParaRPr>
          </a:p>
          <a:p>
            <a:pPr marL="342900" indent="-342900" algn="l"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nb-NO" sz="2200">
              <a:solidFill>
                <a:schemeClr val="bg1"/>
              </a:solidFill>
            </a:endParaRPr>
          </a:p>
          <a:p>
            <a:pPr marL="342900" indent="-342900" algn="l">
              <a:spcBef>
                <a:spcPct val="20000"/>
              </a:spcBef>
              <a:spcAft>
                <a:spcPct val="20000"/>
              </a:spcAft>
              <a:buFontTx/>
              <a:buChar char="•"/>
            </a:pPr>
            <a:endParaRPr lang="en-GB" sz="2200">
              <a:solidFill>
                <a:schemeClr val="bg1"/>
              </a:solidFill>
            </a:endParaRPr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206375" y="290513"/>
            <a:ext cx="8670925" cy="968375"/>
          </a:xfrm>
        </p:spPr>
        <p:txBody>
          <a:bodyPr/>
          <a:lstStyle/>
          <a:p>
            <a:pPr eaLnBrk="1" hangingPunct="1"/>
            <a:r>
              <a:rPr lang="nb-NO" sz="3200" b="1" smtClean="0">
                <a:solidFill>
                  <a:srgbClr val="FFFF99"/>
                </a:solidFill>
                <a:latin typeface="Arial Unicode MS" pitchFamily="34" charset="-128"/>
              </a:rPr>
              <a:t>High rate bio-electrochemical denitrification</a:t>
            </a:r>
            <a:r>
              <a:rPr lang="nb-NO" smtClean="0">
                <a:solidFill>
                  <a:srgbClr val="FFFF99"/>
                </a:solidFill>
              </a:rPr>
              <a:t> </a:t>
            </a:r>
            <a:br>
              <a:rPr lang="nb-NO" smtClean="0">
                <a:solidFill>
                  <a:srgbClr val="FFFF99"/>
                </a:solidFill>
              </a:rPr>
            </a:br>
            <a:r>
              <a:rPr lang="nb-NO" sz="2000" smtClean="0">
                <a:solidFill>
                  <a:srgbClr val="FFFF99"/>
                </a:solidFill>
              </a:rPr>
              <a:t>(Prosnansky, M., Sakakibara, Y. and Kuroda, M. (2002) </a:t>
            </a:r>
            <a:r>
              <a:rPr lang="nb-NO" sz="2000" i="1" smtClean="0">
                <a:solidFill>
                  <a:srgbClr val="FFFF99"/>
                </a:solidFill>
              </a:rPr>
              <a:t>Wat. Res</a:t>
            </a:r>
            <a:r>
              <a:rPr lang="nb-NO" sz="2000" smtClean="0">
                <a:solidFill>
                  <a:srgbClr val="FFFF99"/>
                </a:solidFill>
              </a:rPr>
              <a:t>., </a:t>
            </a:r>
            <a:r>
              <a:rPr lang="nb-NO" sz="2000" b="1" smtClean="0">
                <a:solidFill>
                  <a:srgbClr val="FFFF99"/>
                </a:solidFill>
              </a:rPr>
              <a:t>36</a:t>
            </a:r>
            <a:r>
              <a:rPr lang="nb-NO" sz="2000" smtClean="0">
                <a:solidFill>
                  <a:srgbClr val="FFFF99"/>
                </a:solidFill>
              </a:rPr>
              <a:t>, pp. 4801-10</a:t>
            </a:r>
            <a:endParaRPr lang="en-GB" smtClean="0">
              <a:solidFill>
                <a:srgbClr val="FFFF99"/>
              </a:solidFill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96863" y="1692275"/>
            <a:ext cx="3810000" cy="4114800"/>
          </a:xfrm>
        </p:spPr>
        <p:txBody>
          <a:bodyPr/>
          <a:lstStyle/>
          <a:p>
            <a:pPr eaLnBrk="1" hangingPunct="1">
              <a:spcAft>
                <a:spcPct val="20000"/>
              </a:spcAft>
            </a:pPr>
            <a:r>
              <a:rPr lang="nb-NO" sz="2200" smtClean="0">
                <a:solidFill>
                  <a:schemeClr val="bg1"/>
                </a:solidFill>
              </a:rPr>
              <a:t>Higher rates: Increase cathode area by electrically connected GAC (63 m</a:t>
            </a:r>
            <a:r>
              <a:rPr lang="nb-NO" sz="2200" baseline="30000" smtClean="0">
                <a:solidFill>
                  <a:schemeClr val="bg1"/>
                </a:solidFill>
              </a:rPr>
              <a:t>2</a:t>
            </a:r>
            <a:r>
              <a:rPr lang="nb-NO" sz="2200" smtClean="0">
                <a:solidFill>
                  <a:schemeClr val="bg1"/>
                </a:solidFill>
              </a:rPr>
              <a:t>/m</a:t>
            </a:r>
            <a:r>
              <a:rPr lang="nb-NO" sz="2200" baseline="30000" smtClean="0">
                <a:solidFill>
                  <a:schemeClr val="bg1"/>
                </a:solidFill>
              </a:rPr>
              <a:t>3</a:t>
            </a:r>
            <a:r>
              <a:rPr lang="nb-NO" sz="2200" smtClean="0">
                <a:solidFill>
                  <a:schemeClr val="bg1"/>
                </a:solidFill>
              </a:rPr>
              <a:t>)</a:t>
            </a:r>
          </a:p>
          <a:p>
            <a:pPr eaLnBrk="1" hangingPunct="1">
              <a:spcAft>
                <a:spcPct val="20000"/>
              </a:spcAft>
            </a:pPr>
            <a:r>
              <a:rPr lang="nb-NO" sz="2200" smtClean="0">
                <a:solidFill>
                  <a:schemeClr val="bg1"/>
                </a:solidFill>
              </a:rPr>
              <a:t>Introduce CO</a:t>
            </a:r>
            <a:r>
              <a:rPr lang="nb-NO" sz="2200" baseline="-25000" smtClean="0">
                <a:solidFill>
                  <a:schemeClr val="bg1"/>
                </a:solidFill>
              </a:rPr>
              <a:t>2</a:t>
            </a:r>
            <a:r>
              <a:rPr lang="nb-NO" sz="2200" smtClean="0">
                <a:solidFill>
                  <a:schemeClr val="bg1"/>
                </a:solidFill>
              </a:rPr>
              <a:t> as buffer, C-source and electrolyte</a:t>
            </a:r>
          </a:p>
          <a:p>
            <a:pPr eaLnBrk="1" hangingPunct="1">
              <a:spcAft>
                <a:spcPct val="20000"/>
              </a:spcAft>
            </a:pPr>
            <a:r>
              <a:rPr lang="nb-NO" sz="2200" smtClean="0">
                <a:solidFill>
                  <a:schemeClr val="bg1"/>
                </a:solidFill>
              </a:rPr>
              <a:t>Flow through design (cont. plug flow) with post-aerobic stabilisation</a:t>
            </a:r>
          </a:p>
          <a:p>
            <a:pPr eaLnBrk="1" hangingPunct="1">
              <a:spcAft>
                <a:spcPct val="20000"/>
              </a:spcAft>
            </a:pPr>
            <a:r>
              <a:rPr lang="nb-NO" sz="2200" smtClean="0">
                <a:solidFill>
                  <a:schemeClr val="bg1"/>
                </a:solidFill>
              </a:rPr>
              <a:t>Inert electrodes (Pt and SS)</a:t>
            </a:r>
          </a:p>
          <a:p>
            <a:pPr eaLnBrk="1" hangingPunct="1">
              <a:spcAft>
                <a:spcPct val="20000"/>
              </a:spcAft>
            </a:pPr>
            <a:endParaRPr lang="nb-NO" sz="2200" smtClean="0">
              <a:solidFill>
                <a:schemeClr val="bg1"/>
              </a:solidFill>
            </a:endParaRPr>
          </a:p>
        </p:txBody>
      </p:sp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0" y="1739900"/>
            <a:ext cx="61245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6" grpId="0" autoUpdateAnimBg="0"/>
      <p:bldP spid="39939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71513" y="203200"/>
            <a:ext cx="7772400" cy="1069975"/>
          </a:xfrm>
        </p:spPr>
        <p:txBody>
          <a:bodyPr/>
          <a:lstStyle/>
          <a:p>
            <a:pPr eaLnBrk="1" hangingPunct="1"/>
            <a:r>
              <a:rPr lang="nb-NO" sz="3200" b="1" smtClean="0">
                <a:solidFill>
                  <a:srgbClr val="FFFF99"/>
                </a:solidFill>
                <a:latin typeface="Arial Unicode MS" pitchFamily="34" charset="-128"/>
              </a:rPr>
              <a:t>Bioremediation: </a:t>
            </a:r>
            <a:br>
              <a:rPr lang="nb-NO" sz="3200" b="1" smtClean="0">
                <a:solidFill>
                  <a:srgbClr val="FFFF99"/>
                </a:solidFill>
                <a:latin typeface="Arial Unicode MS" pitchFamily="34" charset="-128"/>
              </a:rPr>
            </a:br>
            <a:r>
              <a:rPr lang="nb-NO" sz="3200" b="1" smtClean="0">
                <a:solidFill>
                  <a:srgbClr val="FFFF99"/>
                </a:solidFill>
                <a:latin typeface="Arial Unicode MS" pitchFamily="34" charset="-128"/>
              </a:rPr>
              <a:t>Denitrification of groundwater</a:t>
            </a:r>
            <a:endParaRPr lang="en-GB" sz="3200" b="1" smtClean="0">
              <a:solidFill>
                <a:srgbClr val="FFFF99"/>
              </a:solidFill>
              <a:latin typeface="Arial Unicode MS" pitchFamily="34" charset="-128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1338" y="1474788"/>
            <a:ext cx="8602662" cy="5070475"/>
          </a:xfrm>
        </p:spPr>
        <p:txBody>
          <a:bodyPr/>
          <a:lstStyle/>
          <a:p>
            <a:pPr marL="288925" indent="-288925" eaLnBrk="1" hangingPunct="1"/>
            <a:r>
              <a:rPr lang="nb-NO" sz="2200" smtClean="0">
                <a:solidFill>
                  <a:schemeClr val="bg1"/>
                </a:solidFill>
                <a:latin typeface="Arial Unicode MS" pitchFamily="34" charset="-128"/>
              </a:rPr>
              <a:t>Aquifers contaminated by agricultural runoff (fertilisers).</a:t>
            </a:r>
          </a:p>
          <a:p>
            <a:pPr marL="288925" indent="-288925" eaLnBrk="1" hangingPunct="1"/>
            <a:r>
              <a:rPr lang="nb-NO" sz="2200" smtClean="0">
                <a:solidFill>
                  <a:schemeClr val="bg1"/>
                </a:solidFill>
                <a:latin typeface="Arial Unicode MS" pitchFamily="34" charset="-128"/>
              </a:rPr>
              <a:t>NO</a:t>
            </a:r>
            <a:r>
              <a:rPr lang="nb-NO" sz="2200" baseline="-25000" smtClean="0">
                <a:solidFill>
                  <a:schemeClr val="bg1"/>
                </a:solidFill>
                <a:latin typeface="Arial Unicode MS" pitchFamily="34" charset="-128"/>
              </a:rPr>
              <a:t>3</a:t>
            </a:r>
            <a:r>
              <a:rPr lang="nb-NO" sz="2200" baseline="30000" smtClean="0">
                <a:solidFill>
                  <a:schemeClr val="bg1"/>
                </a:solidFill>
                <a:latin typeface="Arial Unicode MS" pitchFamily="34" charset="-128"/>
              </a:rPr>
              <a:t>-</a:t>
            </a:r>
            <a:r>
              <a:rPr lang="nb-NO" sz="2200" smtClean="0">
                <a:solidFill>
                  <a:schemeClr val="bg1"/>
                </a:solidFill>
                <a:latin typeface="Arial Unicode MS" pitchFamily="34" charset="-128"/>
              </a:rPr>
              <a:t> drinking water standards (WHO): 10 mg/l, NO</a:t>
            </a:r>
            <a:r>
              <a:rPr lang="nb-NO" sz="2200" baseline="-25000" smtClean="0">
                <a:solidFill>
                  <a:schemeClr val="bg1"/>
                </a:solidFill>
                <a:latin typeface="Arial Unicode MS" pitchFamily="34" charset="-128"/>
              </a:rPr>
              <a:t>2</a:t>
            </a:r>
            <a:r>
              <a:rPr lang="nb-NO" sz="2200" baseline="30000" smtClean="0">
                <a:solidFill>
                  <a:schemeClr val="bg1"/>
                </a:solidFill>
                <a:latin typeface="Arial Unicode MS" pitchFamily="34" charset="-128"/>
              </a:rPr>
              <a:t>-</a:t>
            </a:r>
            <a:r>
              <a:rPr lang="nb-NO" sz="2200" smtClean="0">
                <a:solidFill>
                  <a:schemeClr val="bg1"/>
                </a:solidFill>
                <a:latin typeface="Arial Unicode MS" pitchFamily="34" charset="-128"/>
              </a:rPr>
              <a:t> &lt; 0.1 mg/l</a:t>
            </a:r>
          </a:p>
          <a:p>
            <a:pPr marL="288925" indent="-288925" eaLnBrk="1" hangingPunct="1"/>
            <a:r>
              <a:rPr lang="nb-NO" sz="2200" smtClean="0">
                <a:solidFill>
                  <a:schemeClr val="bg1"/>
                </a:solidFill>
                <a:latin typeface="Arial Unicode MS" pitchFamily="34" charset="-128"/>
              </a:rPr>
              <a:t>Standard technique: Denitrification by added electron donor</a:t>
            </a:r>
          </a:p>
          <a:p>
            <a:pPr marL="288925" indent="-288925" eaLnBrk="1" hangingPunct="1"/>
            <a:r>
              <a:rPr lang="nb-NO" sz="2200" smtClean="0">
                <a:solidFill>
                  <a:schemeClr val="bg1"/>
                </a:solidFill>
                <a:latin typeface="Arial Unicode MS" pitchFamily="34" charset="-128"/>
              </a:rPr>
              <a:t>Residual electron donor must be kept low to prevent heterotrophic growth</a:t>
            </a:r>
          </a:p>
          <a:p>
            <a:pPr marL="288925" indent="-288925" eaLnBrk="1" hangingPunct="1"/>
            <a:r>
              <a:rPr lang="nb-NO" sz="2200" smtClean="0">
                <a:solidFill>
                  <a:schemeClr val="bg1"/>
                </a:solidFill>
                <a:latin typeface="Arial Unicode MS" pitchFamily="34" charset="-128"/>
              </a:rPr>
              <a:t>Autotrophic denitrification has promising features:</a:t>
            </a:r>
          </a:p>
          <a:p>
            <a:pPr marL="288925" indent="-288925" eaLnBrk="1" hangingPunct="1">
              <a:buFontTx/>
              <a:buNone/>
            </a:pPr>
            <a:r>
              <a:rPr lang="nb-NO" sz="1200" smtClean="0">
                <a:solidFill>
                  <a:schemeClr val="bg1"/>
                </a:solidFill>
                <a:latin typeface="Arial Unicode MS" pitchFamily="34" charset="-128"/>
              </a:rPr>
              <a:t>		</a:t>
            </a:r>
          </a:p>
          <a:p>
            <a:pPr marL="288925" indent="-288925" eaLnBrk="1" hangingPunct="1">
              <a:buFontTx/>
              <a:buNone/>
            </a:pPr>
            <a:r>
              <a:rPr lang="nb-NO" sz="2000" smtClean="0">
                <a:solidFill>
                  <a:schemeClr val="bg1"/>
                </a:solidFill>
                <a:latin typeface="Arial Unicode MS" pitchFamily="34" charset="-128"/>
              </a:rPr>
              <a:t>		5 H</a:t>
            </a:r>
            <a:r>
              <a:rPr lang="nb-NO" sz="2000" baseline="-25000" smtClean="0">
                <a:solidFill>
                  <a:schemeClr val="bg1"/>
                </a:solidFill>
                <a:latin typeface="Arial Unicode MS" pitchFamily="34" charset="-128"/>
              </a:rPr>
              <a:t>2</a:t>
            </a:r>
            <a:r>
              <a:rPr lang="nb-NO" sz="2000" smtClean="0">
                <a:solidFill>
                  <a:schemeClr val="bg1"/>
                </a:solidFill>
                <a:latin typeface="Arial Unicode MS" pitchFamily="34" charset="-128"/>
              </a:rPr>
              <a:t>  +  2 NO</a:t>
            </a:r>
            <a:r>
              <a:rPr lang="nb-NO" sz="2000" baseline="-25000" smtClean="0">
                <a:solidFill>
                  <a:schemeClr val="bg1"/>
                </a:solidFill>
                <a:latin typeface="Arial Unicode MS" pitchFamily="34" charset="-128"/>
              </a:rPr>
              <a:t>3</a:t>
            </a:r>
            <a:r>
              <a:rPr lang="nb-NO" sz="2000" baseline="30000" smtClean="0">
                <a:solidFill>
                  <a:schemeClr val="bg1"/>
                </a:solidFill>
                <a:latin typeface="Arial Unicode MS" pitchFamily="34" charset="-128"/>
              </a:rPr>
              <a:t>-</a:t>
            </a:r>
            <a:r>
              <a:rPr lang="nb-NO" sz="2000" smtClean="0">
                <a:solidFill>
                  <a:schemeClr val="bg1"/>
                </a:solidFill>
                <a:latin typeface="Arial Unicode MS" pitchFamily="34" charset="-128"/>
              </a:rPr>
              <a:t>  </a:t>
            </a:r>
            <a:r>
              <a:rPr lang="nb-NO" sz="2000" smtClean="0">
                <a:solidFill>
                  <a:schemeClr val="bg1"/>
                </a:solidFill>
                <a:latin typeface="Arial Unicode MS" pitchFamily="34" charset="-128"/>
                <a:sym typeface="Wingdings" pitchFamily="2" charset="2"/>
              </a:rPr>
              <a:t>  N</a:t>
            </a:r>
            <a:r>
              <a:rPr lang="nb-NO" sz="2000" baseline="-25000" smtClean="0">
                <a:solidFill>
                  <a:schemeClr val="bg1"/>
                </a:solidFill>
                <a:latin typeface="Arial Unicode MS" pitchFamily="34" charset="-128"/>
                <a:sym typeface="Wingdings" pitchFamily="2" charset="2"/>
              </a:rPr>
              <a:t>2</a:t>
            </a:r>
            <a:r>
              <a:rPr lang="nb-NO" sz="2000" smtClean="0">
                <a:solidFill>
                  <a:schemeClr val="bg1"/>
                </a:solidFill>
                <a:latin typeface="Arial Unicode MS" pitchFamily="34" charset="-128"/>
                <a:sym typeface="Wingdings" pitchFamily="2" charset="2"/>
              </a:rPr>
              <a:t>  +  4 H</a:t>
            </a:r>
            <a:r>
              <a:rPr lang="nb-NO" sz="2000" baseline="-25000" smtClean="0">
                <a:solidFill>
                  <a:schemeClr val="bg1"/>
                </a:solidFill>
                <a:latin typeface="Arial Unicode MS" pitchFamily="34" charset="-128"/>
                <a:sym typeface="Wingdings" pitchFamily="2" charset="2"/>
              </a:rPr>
              <a:t>2</a:t>
            </a:r>
            <a:r>
              <a:rPr lang="nb-NO" sz="2000" smtClean="0">
                <a:solidFill>
                  <a:schemeClr val="bg1"/>
                </a:solidFill>
                <a:latin typeface="Arial Unicode MS" pitchFamily="34" charset="-128"/>
                <a:sym typeface="Wingdings" pitchFamily="2" charset="2"/>
              </a:rPr>
              <a:t>O  +  2 OH</a:t>
            </a:r>
            <a:r>
              <a:rPr lang="nb-NO" sz="2000" baseline="30000" smtClean="0">
                <a:solidFill>
                  <a:schemeClr val="bg1"/>
                </a:solidFill>
                <a:latin typeface="Arial Unicode MS" pitchFamily="34" charset="-128"/>
                <a:sym typeface="Wingdings" pitchFamily="2" charset="2"/>
              </a:rPr>
              <a:t>-</a:t>
            </a:r>
          </a:p>
          <a:p>
            <a:pPr marL="850900" lvl="1" eaLnBrk="1" hangingPunct="1"/>
            <a:endParaRPr lang="nb-NO" sz="1800" baseline="30000" smtClean="0">
              <a:solidFill>
                <a:schemeClr val="bg1"/>
              </a:solidFill>
              <a:latin typeface="Arial Unicode MS" pitchFamily="34" charset="-128"/>
            </a:endParaRPr>
          </a:p>
          <a:p>
            <a:pPr marL="850900" lvl="1" eaLnBrk="1" hangingPunct="1"/>
            <a:r>
              <a:rPr lang="nb-NO" sz="1800" smtClean="0">
                <a:solidFill>
                  <a:schemeClr val="bg1"/>
                </a:solidFill>
                <a:latin typeface="Arial Unicode MS" pitchFamily="34" charset="-128"/>
              </a:rPr>
              <a:t>Low biomass yield</a:t>
            </a:r>
          </a:p>
          <a:p>
            <a:pPr marL="850900" lvl="1" eaLnBrk="1" hangingPunct="1"/>
            <a:r>
              <a:rPr lang="nb-NO" sz="1800" smtClean="0">
                <a:solidFill>
                  <a:schemeClr val="bg1"/>
                </a:solidFill>
                <a:latin typeface="Arial Unicode MS" pitchFamily="34" charset="-128"/>
              </a:rPr>
              <a:t>Low residual e-donor</a:t>
            </a:r>
          </a:p>
          <a:p>
            <a:pPr marL="850900" lvl="1" eaLnBrk="1" hangingPunct="1"/>
            <a:r>
              <a:rPr lang="nb-NO" sz="1800" smtClean="0">
                <a:solidFill>
                  <a:schemeClr val="bg1"/>
                </a:solidFill>
                <a:latin typeface="Arial Unicode MS" pitchFamily="34" charset="-128"/>
              </a:rPr>
              <a:t>Low water solubility</a:t>
            </a:r>
          </a:p>
          <a:p>
            <a:pPr marL="850900" lvl="1" eaLnBrk="1" hangingPunct="1"/>
            <a:r>
              <a:rPr lang="nb-NO" sz="1800" smtClean="0">
                <a:solidFill>
                  <a:schemeClr val="bg1"/>
                </a:solidFill>
                <a:latin typeface="Arial Unicode MS" pitchFamily="34" charset="-128"/>
              </a:rPr>
              <a:t>May be produced by electrolysis</a:t>
            </a:r>
          </a:p>
          <a:p>
            <a:pPr marL="288925" indent="-288925" eaLnBrk="1" hangingPunct="1"/>
            <a:endParaRPr lang="nb-NO" sz="2000" smtClean="0">
              <a:solidFill>
                <a:schemeClr val="bg1"/>
              </a:solidFill>
              <a:latin typeface="Arial Unicode MS" pitchFamily="34" charset="-128"/>
            </a:endParaRPr>
          </a:p>
          <a:p>
            <a:pPr marL="288925" indent="-288925" eaLnBrk="1" hangingPunct="1">
              <a:spcAft>
                <a:spcPct val="20000"/>
              </a:spcAft>
            </a:pPr>
            <a:endParaRPr lang="en-GB" sz="22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65" name="Rectangle 69"/>
          <p:cNvSpPr>
            <a:spLocks noChangeArrowheads="1"/>
          </p:cNvSpPr>
          <p:nvPr/>
        </p:nvSpPr>
        <p:spPr bwMode="auto">
          <a:xfrm>
            <a:off x="203200" y="3440113"/>
            <a:ext cx="8461375" cy="31051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endParaRPr lang="nb-NO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027113"/>
          </a:xfrm>
        </p:spPr>
        <p:txBody>
          <a:bodyPr/>
          <a:lstStyle/>
          <a:p>
            <a:pPr eaLnBrk="1" hangingPunct="1"/>
            <a:r>
              <a:rPr lang="nb-NO" sz="3200" b="1" smtClean="0">
                <a:solidFill>
                  <a:srgbClr val="FFFF99"/>
                </a:solidFill>
                <a:latin typeface="Arial Unicode MS" pitchFamily="34" charset="-128"/>
              </a:rPr>
              <a:t>Indirect facilitation of biological redox reactions</a:t>
            </a:r>
            <a:endParaRPr lang="en-GB" sz="3200" b="1" smtClean="0">
              <a:solidFill>
                <a:srgbClr val="FFFF99"/>
              </a:solidFill>
              <a:latin typeface="Arial Unicode MS" pitchFamily="34" charset="-128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6875" y="2155825"/>
            <a:ext cx="8394700" cy="1370013"/>
          </a:xfrm>
        </p:spPr>
        <p:txBody>
          <a:bodyPr/>
          <a:lstStyle/>
          <a:p>
            <a:pPr eaLnBrk="1" hangingPunct="1"/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Direct migration of in situ ions to be removed (e.g. heavy metals) to electrodes for enhanced bioreduction</a:t>
            </a:r>
          </a:p>
          <a:p>
            <a:pPr eaLnBrk="1" hangingPunct="1"/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Transport of ionised nutrients to low permeability aquifers</a:t>
            </a:r>
          </a:p>
          <a:p>
            <a:pPr eaLnBrk="1" hangingPunct="1"/>
            <a:endParaRPr lang="nb-NO" sz="2400" smtClean="0">
              <a:solidFill>
                <a:schemeClr val="bg1"/>
              </a:solidFill>
              <a:latin typeface="Arial Unicode MS" pitchFamily="34" charset="-128"/>
            </a:endParaRPr>
          </a:p>
          <a:p>
            <a:pPr eaLnBrk="1" hangingPunct="1"/>
            <a:endParaRPr lang="en-GB" sz="2400" smtClean="0">
              <a:solidFill>
                <a:schemeClr val="bg1"/>
              </a:solidFill>
              <a:latin typeface="Arial Unicode MS" pitchFamily="34" charset="-128"/>
            </a:endParaRPr>
          </a:p>
        </p:txBody>
      </p:sp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334963" y="3532188"/>
            <a:ext cx="8170862" cy="2884487"/>
            <a:chOff x="357" y="2252"/>
            <a:chExt cx="5147" cy="1817"/>
          </a:xfrm>
        </p:grpSpPr>
        <p:sp>
          <p:nvSpPr>
            <p:cNvPr id="26648" name="Freeform 4"/>
            <p:cNvSpPr>
              <a:spLocks/>
            </p:cNvSpPr>
            <p:nvPr/>
          </p:nvSpPr>
          <p:spPr bwMode="auto">
            <a:xfrm>
              <a:off x="357" y="2835"/>
              <a:ext cx="5147" cy="1234"/>
            </a:xfrm>
            <a:custGeom>
              <a:avLst/>
              <a:gdLst>
                <a:gd name="T0" fmla="*/ 82 w 5147"/>
                <a:gd name="T1" fmla="*/ 36 h 1234"/>
                <a:gd name="T2" fmla="*/ 256 w 5147"/>
                <a:gd name="T3" fmla="*/ 72 h 1234"/>
                <a:gd name="T4" fmla="*/ 658 w 5147"/>
                <a:gd name="T5" fmla="*/ 82 h 1234"/>
                <a:gd name="T6" fmla="*/ 1216 w 5147"/>
                <a:gd name="T7" fmla="*/ 36 h 1234"/>
                <a:gd name="T8" fmla="*/ 1764 w 5147"/>
                <a:gd name="T9" fmla="*/ 54 h 1234"/>
                <a:gd name="T10" fmla="*/ 2358 w 5147"/>
                <a:gd name="T11" fmla="*/ 27 h 1234"/>
                <a:gd name="T12" fmla="*/ 2770 w 5147"/>
                <a:gd name="T13" fmla="*/ 45 h 1234"/>
                <a:gd name="T14" fmla="*/ 3008 w 5147"/>
                <a:gd name="T15" fmla="*/ 72 h 1234"/>
                <a:gd name="T16" fmla="*/ 3346 w 5147"/>
                <a:gd name="T17" fmla="*/ 54 h 1234"/>
                <a:gd name="T18" fmla="*/ 3401 w 5147"/>
                <a:gd name="T19" fmla="*/ 36 h 1234"/>
                <a:gd name="T20" fmla="*/ 3977 w 5147"/>
                <a:gd name="T21" fmla="*/ 18 h 1234"/>
                <a:gd name="T22" fmla="*/ 4269 w 5147"/>
                <a:gd name="T23" fmla="*/ 27 h 1234"/>
                <a:gd name="T24" fmla="*/ 4324 w 5147"/>
                <a:gd name="T25" fmla="*/ 45 h 1234"/>
                <a:gd name="T26" fmla="*/ 4452 w 5147"/>
                <a:gd name="T27" fmla="*/ 54 h 1234"/>
                <a:gd name="T28" fmla="*/ 4763 w 5147"/>
                <a:gd name="T29" fmla="*/ 36 h 1234"/>
                <a:gd name="T30" fmla="*/ 5147 w 5147"/>
                <a:gd name="T31" fmla="*/ 18 h 1234"/>
                <a:gd name="T32" fmla="*/ 5147 w 5147"/>
                <a:gd name="T33" fmla="*/ 1224 h 1234"/>
                <a:gd name="T34" fmla="*/ 100 w 5147"/>
                <a:gd name="T35" fmla="*/ 1224 h 1234"/>
                <a:gd name="T36" fmla="*/ 27 w 5147"/>
                <a:gd name="T37" fmla="*/ 1234 h 1234"/>
                <a:gd name="T38" fmla="*/ 18 w 5147"/>
                <a:gd name="T39" fmla="*/ 45 h 1234"/>
                <a:gd name="T40" fmla="*/ 82 w 5147"/>
                <a:gd name="T41" fmla="*/ 36 h 12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147"/>
                <a:gd name="T64" fmla="*/ 0 h 1234"/>
                <a:gd name="T65" fmla="*/ 5147 w 5147"/>
                <a:gd name="T66" fmla="*/ 1234 h 12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147" h="1234">
                  <a:moveTo>
                    <a:pt x="82" y="36"/>
                  </a:moveTo>
                  <a:cubicBezTo>
                    <a:pt x="235" y="48"/>
                    <a:pt x="163" y="42"/>
                    <a:pt x="256" y="72"/>
                  </a:cubicBezTo>
                  <a:cubicBezTo>
                    <a:pt x="383" y="30"/>
                    <a:pt x="658" y="82"/>
                    <a:pt x="658" y="82"/>
                  </a:cubicBezTo>
                  <a:cubicBezTo>
                    <a:pt x="852" y="73"/>
                    <a:pt x="1027" y="45"/>
                    <a:pt x="1216" y="36"/>
                  </a:cubicBezTo>
                  <a:cubicBezTo>
                    <a:pt x="1396" y="54"/>
                    <a:pt x="1581" y="43"/>
                    <a:pt x="1764" y="54"/>
                  </a:cubicBezTo>
                  <a:cubicBezTo>
                    <a:pt x="2267" y="34"/>
                    <a:pt x="2069" y="46"/>
                    <a:pt x="2358" y="27"/>
                  </a:cubicBezTo>
                  <a:cubicBezTo>
                    <a:pt x="2494" y="0"/>
                    <a:pt x="2636" y="12"/>
                    <a:pt x="2770" y="45"/>
                  </a:cubicBezTo>
                  <a:cubicBezTo>
                    <a:pt x="2875" y="97"/>
                    <a:pt x="2854" y="82"/>
                    <a:pt x="3008" y="72"/>
                  </a:cubicBezTo>
                  <a:cubicBezTo>
                    <a:pt x="3138" y="29"/>
                    <a:pt x="2970" y="82"/>
                    <a:pt x="3346" y="54"/>
                  </a:cubicBezTo>
                  <a:cubicBezTo>
                    <a:pt x="3365" y="53"/>
                    <a:pt x="3382" y="37"/>
                    <a:pt x="3401" y="36"/>
                  </a:cubicBezTo>
                  <a:cubicBezTo>
                    <a:pt x="3702" y="19"/>
                    <a:pt x="3510" y="28"/>
                    <a:pt x="3977" y="18"/>
                  </a:cubicBezTo>
                  <a:cubicBezTo>
                    <a:pt x="4074" y="21"/>
                    <a:pt x="4172" y="19"/>
                    <a:pt x="4269" y="27"/>
                  </a:cubicBezTo>
                  <a:cubicBezTo>
                    <a:pt x="4288" y="28"/>
                    <a:pt x="4305" y="44"/>
                    <a:pt x="4324" y="45"/>
                  </a:cubicBezTo>
                  <a:cubicBezTo>
                    <a:pt x="4367" y="48"/>
                    <a:pt x="4409" y="51"/>
                    <a:pt x="4452" y="54"/>
                  </a:cubicBezTo>
                  <a:cubicBezTo>
                    <a:pt x="4642" y="37"/>
                    <a:pt x="4512" y="24"/>
                    <a:pt x="4763" y="36"/>
                  </a:cubicBezTo>
                  <a:cubicBezTo>
                    <a:pt x="4914" y="27"/>
                    <a:pt x="4989" y="18"/>
                    <a:pt x="5147" y="18"/>
                  </a:cubicBezTo>
                  <a:lnTo>
                    <a:pt x="5147" y="1224"/>
                  </a:lnTo>
                  <a:lnTo>
                    <a:pt x="100" y="1224"/>
                  </a:lnTo>
                  <a:lnTo>
                    <a:pt x="27" y="1234"/>
                  </a:lnTo>
                  <a:cubicBezTo>
                    <a:pt x="24" y="838"/>
                    <a:pt x="0" y="441"/>
                    <a:pt x="18" y="45"/>
                  </a:cubicBezTo>
                  <a:cubicBezTo>
                    <a:pt x="19" y="23"/>
                    <a:pt x="82" y="36"/>
                    <a:pt x="82" y="3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6649" name="Line 5"/>
            <p:cNvSpPr>
              <a:spLocks noChangeShapeType="1"/>
            </p:cNvSpPr>
            <p:nvPr/>
          </p:nvSpPr>
          <p:spPr bwMode="auto">
            <a:xfrm>
              <a:off x="1106" y="2602"/>
              <a:ext cx="0" cy="1243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6650" name="Line 6"/>
            <p:cNvSpPr>
              <a:spLocks noChangeShapeType="1"/>
            </p:cNvSpPr>
            <p:nvPr/>
          </p:nvSpPr>
          <p:spPr bwMode="auto">
            <a:xfrm>
              <a:off x="4824" y="2602"/>
              <a:ext cx="0" cy="1243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6651" name="Freeform 7"/>
            <p:cNvSpPr>
              <a:spLocks/>
            </p:cNvSpPr>
            <p:nvPr/>
          </p:nvSpPr>
          <p:spPr bwMode="auto">
            <a:xfrm>
              <a:off x="562" y="2960"/>
              <a:ext cx="2007" cy="1104"/>
            </a:xfrm>
            <a:custGeom>
              <a:avLst/>
              <a:gdLst>
                <a:gd name="T0" fmla="*/ 41 w 2007"/>
                <a:gd name="T1" fmla="*/ 551 h 1104"/>
                <a:gd name="T2" fmla="*/ 105 w 2007"/>
                <a:gd name="T3" fmla="*/ 350 h 1104"/>
                <a:gd name="T4" fmla="*/ 169 w 2007"/>
                <a:gd name="T5" fmla="*/ 304 h 1104"/>
                <a:gd name="T6" fmla="*/ 224 w 2007"/>
                <a:gd name="T7" fmla="*/ 267 h 1104"/>
                <a:gd name="T8" fmla="*/ 288 w 2007"/>
                <a:gd name="T9" fmla="*/ 176 h 1104"/>
                <a:gd name="T10" fmla="*/ 361 w 2007"/>
                <a:gd name="T11" fmla="*/ 158 h 1104"/>
                <a:gd name="T12" fmla="*/ 517 w 2007"/>
                <a:gd name="T13" fmla="*/ 121 h 1104"/>
                <a:gd name="T14" fmla="*/ 617 w 2007"/>
                <a:gd name="T15" fmla="*/ 94 h 1104"/>
                <a:gd name="T16" fmla="*/ 800 w 2007"/>
                <a:gd name="T17" fmla="*/ 39 h 1104"/>
                <a:gd name="T18" fmla="*/ 1056 w 2007"/>
                <a:gd name="T19" fmla="*/ 30 h 1104"/>
                <a:gd name="T20" fmla="*/ 1184 w 2007"/>
                <a:gd name="T21" fmla="*/ 85 h 1104"/>
                <a:gd name="T22" fmla="*/ 1257 w 2007"/>
                <a:gd name="T23" fmla="*/ 149 h 1104"/>
                <a:gd name="T24" fmla="*/ 1733 w 2007"/>
                <a:gd name="T25" fmla="*/ 203 h 1104"/>
                <a:gd name="T26" fmla="*/ 1797 w 2007"/>
                <a:gd name="T27" fmla="*/ 213 h 1104"/>
                <a:gd name="T28" fmla="*/ 1852 w 2007"/>
                <a:gd name="T29" fmla="*/ 286 h 1104"/>
                <a:gd name="T30" fmla="*/ 1870 w 2007"/>
                <a:gd name="T31" fmla="*/ 395 h 1104"/>
                <a:gd name="T32" fmla="*/ 1897 w 2007"/>
                <a:gd name="T33" fmla="*/ 496 h 1104"/>
                <a:gd name="T34" fmla="*/ 1980 w 2007"/>
                <a:gd name="T35" fmla="*/ 825 h 1104"/>
                <a:gd name="T36" fmla="*/ 1449 w 2007"/>
                <a:gd name="T37" fmla="*/ 935 h 1104"/>
                <a:gd name="T38" fmla="*/ 1367 w 2007"/>
                <a:gd name="T39" fmla="*/ 962 h 1104"/>
                <a:gd name="T40" fmla="*/ 1340 w 2007"/>
                <a:gd name="T41" fmla="*/ 971 h 1104"/>
                <a:gd name="T42" fmla="*/ 1221 w 2007"/>
                <a:gd name="T43" fmla="*/ 999 h 1104"/>
                <a:gd name="T44" fmla="*/ 1111 w 2007"/>
                <a:gd name="T45" fmla="*/ 944 h 1104"/>
                <a:gd name="T46" fmla="*/ 1047 w 2007"/>
                <a:gd name="T47" fmla="*/ 926 h 1104"/>
                <a:gd name="T48" fmla="*/ 800 w 2007"/>
                <a:gd name="T49" fmla="*/ 981 h 1104"/>
                <a:gd name="T50" fmla="*/ 654 w 2007"/>
                <a:gd name="T51" fmla="*/ 971 h 1104"/>
                <a:gd name="T52" fmla="*/ 535 w 2007"/>
                <a:gd name="T53" fmla="*/ 944 h 1104"/>
                <a:gd name="T54" fmla="*/ 380 w 2007"/>
                <a:gd name="T55" fmla="*/ 971 h 1104"/>
                <a:gd name="T56" fmla="*/ 316 w 2007"/>
                <a:gd name="T57" fmla="*/ 999 h 1104"/>
                <a:gd name="T58" fmla="*/ 206 w 2007"/>
                <a:gd name="T59" fmla="*/ 944 h 1104"/>
                <a:gd name="T60" fmla="*/ 115 w 2007"/>
                <a:gd name="T61" fmla="*/ 834 h 1104"/>
                <a:gd name="T62" fmla="*/ 60 w 2007"/>
                <a:gd name="T63" fmla="*/ 825 h 1104"/>
                <a:gd name="T64" fmla="*/ 32 w 2007"/>
                <a:gd name="T65" fmla="*/ 779 h 1104"/>
                <a:gd name="T66" fmla="*/ 14 w 2007"/>
                <a:gd name="T67" fmla="*/ 725 h 1104"/>
                <a:gd name="T68" fmla="*/ 14 w 2007"/>
                <a:gd name="T69" fmla="*/ 615 h 1104"/>
                <a:gd name="T70" fmla="*/ 41 w 2007"/>
                <a:gd name="T71" fmla="*/ 551 h 110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007"/>
                <a:gd name="T109" fmla="*/ 0 h 1104"/>
                <a:gd name="T110" fmla="*/ 2007 w 2007"/>
                <a:gd name="T111" fmla="*/ 1104 h 110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007" h="1104">
                  <a:moveTo>
                    <a:pt x="41" y="551"/>
                  </a:moveTo>
                  <a:cubicBezTo>
                    <a:pt x="58" y="488"/>
                    <a:pt x="63" y="402"/>
                    <a:pt x="105" y="350"/>
                  </a:cubicBezTo>
                  <a:cubicBezTo>
                    <a:pt x="129" y="321"/>
                    <a:pt x="131" y="332"/>
                    <a:pt x="169" y="304"/>
                  </a:cubicBezTo>
                  <a:cubicBezTo>
                    <a:pt x="225" y="262"/>
                    <a:pt x="169" y="287"/>
                    <a:pt x="224" y="267"/>
                  </a:cubicBezTo>
                  <a:cubicBezTo>
                    <a:pt x="251" y="241"/>
                    <a:pt x="258" y="200"/>
                    <a:pt x="288" y="176"/>
                  </a:cubicBezTo>
                  <a:cubicBezTo>
                    <a:pt x="297" y="169"/>
                    <a:pt x="359" y="158"/>
                    <a:pt x="361" y="158"/>
                  </a:cubicBezTo>
                  <a:cubicBezTo>
                    <a:pt x="416" y="121"/>
                    <a:pt x="441" y="128"/>
                    <a:pt x="517" y="121"/>
                  </a:cubicBezTo>
                  <a:cubicBezTo>
                    <a:pt x="550" y="110"/>
                    <a:pt x="617" y="94"/>
                    <a:pt x="617" y="94"/>
                  </a:cubicBezTo>
                  <a:cubicBezTo>
                    <a:pt x="675" y="55"/>
                    <a:pt x="731" y="47"/>
                    <a:pt x="800" y="39"/>
                  </a:cubicBezTo>
                  <a:cubicBezTo>
                    <a:pt x="919" y="0"/>
                    <a:pt x="836" y="20"/>
                    <a:pt x="1056" y="30"/>
                  </a:cubicBezTo>
                  <a:cubicBezTo>
                    <a:pt x="1150" y="53"/>
                    <a:pt x="1108" y="34"/>
                    <a:pt x="1184" y="85"/>
                  </a:cubicBezTo>
                  <a:cubicBezTo>
                    <a:pt x="1217" y="107"/>
                    <a:pt x="1217" y="132"/>
                    <a:pt x="1257" y="149"/>
                  </a:cubicBezTo>
                  <a:cubicBezTo>
                    <a:pt x="1403" y="213"/>
                    <a:pt x="1583" y="199"/>
                    <a:pt x="1733" y="203"/>
                  </a:cubicBezTo>
                  <a:cubicBezTo>
                    <a:pt x="1754" y="206"/>
                    <a:pt x="1779" y="201"/>
                    <a:pt x="1797" y="213"/>
                  </a:cubicBezTo>
                  <a:cubicBezTo>
                    <a:pt x="1823" y="229"/>
                    <a:pt x="1830" y="264"/>
                    <a:pt x="1852" y="286"/>
                  </a:cubicBezTo>
                  <a:cubicBezTo>
                    <a:pt x="1876" y="359"/>
                    <a:pt x="1840" y="245"/>
                    <a:pt x="1870" y="395"/>
                  </a:cubicBezTo>
                  <a:cubicBezTo>
                    <a:pt x="1877" y="429"/>
                    <a:pt x="1889" y="462"/>
                    <a:pt x="1897" y="496"/>
                  </a:cubicBezTo>
                  <a:cubicBezTo>
                    <a:pt x="1922" y="607"/>
                    <a:pt x="1964" y="711"/>
                    <a:pt x="1980" y="825"/>
                  </a:cubicBezTo>
                  <a:cubicBezTo>
                    <a:pt x="1955" y="1104"/>
                    <a:pt x="2007" y="902"/>
                    <a:pt x="1449" y="935"/>
                  </a:cubicBezTo>
                  <a:cubicBezTo>
                    <a:pt x="1420" y="937"/>
                    <a:pt x="1394" y="953"/>
                    <a:pt x="1367" y="962"/>
                  </a:cubicBezTo>
                  <a:cubicBezTo>
                    <a:pt x="1358" y="965"/>
                    <a:pt x="1340" y="971"/>
                    <a:pt x="1340" y="971"/>
                  </a:cubicBezTo>
                  <a:cubicBezTo>
                    <a:pt x="1267" y="1020"/>
                    <a:pt x="1307" y="1011"/>
                    <a:pt x="1221" y="999"/>
                  </a:cubicBezTo>
                  <a:cubicBezTo>
                    <a:pt x="1181" y="986"/>
                    <a:pt x="1149" y="960"/>
                    <a:pt x="1111" y="944"/>
                  </a:cubicBezTo>
                  <a:cubicBezTo>
                    <a:pt x="1091" y="935"/>
                    <a:pt x="1068" y="933"/>
                    <a:pt x="1047" y="926"/>
                  </a:cubicBezTo>
                  <a:cubicBezTo>
                    <a:pt x="948" y="935"/>
                    <a:pt x="892" y="956"/>
                    <a:pt x="800" y="981"/>
                  </a:cubicBezTo>
                  <a:cubicBezTo>
                    <a:pt x="751" y="978"/>
                    <a:pt x="702" y="978"/>
                    <a:pt x="654" y="971"/>
                  </a:cubicBezTo>
                  <a:cubicBezTo>
                    <a:pt x="614" y="965"/>
                    <a:pt x="535" y="944"/>
                    <a:pt x="535" y="944"/>
                  </a:cubicBezTo>
                  <a:cubicBezTo>
                    <a:pt x="472" y="950"/>
                    <a:pt x="437" y="957"/>
                    <a:pt x="380" y="971"/>
                  </a:cubicBezTo>
                  <a:cubicBezTo>
                    <a:pt x="379" y="971"/>
                    <a:pt x="326" y="1001"/>
                    <a:pt x="316" y="999"/>
                  </a:cubicBezTo>
                  <a:cubicBezTo>
                    <a:pt x="277" y="990"/>
                    <a:pt x="244" y="957"/>
                    <a:pt x="206" y="944"/>
                  </a:cubicBezTo>
                  <a:cubicBezTo>
                    <a:pt x="192" y="923"/>
                    <a:pt x="135" y="837"/>
                    <a:pt x="115" y="834"/>
                  </a:cubicBezTo>
                  <a:cubicBezTo>
                    <a:pt x="97" y="831"/>
                    <a:pt x="78" y="828"/>
                    <a:pt x="60" y="825"/>
                  </a:cubicBezTo>
                  <a:cubicBezTo>
                    <a:pt x="51" y="810"/>
                    <a:pt x="40" y="795"/>
                    <a:pt x="32" y="779"/>
                  </a:cubicBezTo>
                  <a:cubicBezTo>
                    <a:pt x="24" y="762"/>
                    <a:pt x="14" y="725"/>
                    <a:pt x="14" y="725"/>
                  </a:cubicBezTo>
                  <a:cubicBezTo>
                    <a:pt x="4" y="657"/>
                    <a:pt x="0" y="674"/>
                    <a:pt x="14" y="615"/>
                  </a:cubicBezTo>
                  <a:cubicBezTo>
                    <a:pt x="25" y="569"/>
                    <a:pt x="62" y="588"/>
                    <a:pt x="41" y="55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6652" name="Freeform 8"/>
            <p:cNvSpPr>
              <a:spLocks/>
            </p:cNvSpPr>
            <p:nvPr/>
          </p:nvSpPr>
          <p:spPr bwMode="auto">
            <a:xfrm>
              <a:off x="3447" y="2999"/>
              <a:ext cx="1845" cy="987"/>
            </a:xfrm>
            <a:custGeom>
              <a:avLst/>
              <a:gdLst>
                <a:gd name="T0" fmla="*/ 238 w 1845"/>
                <a:gd name="T1" fmla="*/ 219 h 987"/>
                <a:gd name="T2" fmla="*/ 740 w 1845"/>
                <a:gd name="T3" fmla="*/ 146 h 987"/>
                <a:gd name="T4" fmla="*/ 850 w 1845"/>
                <a:gd name="T5" fmla="*/ 36 h 987"/>
                <a:gd name="T6" fmla="*/ 896 w 1845"/>
                <a:gd name="T7" fmla="*/ 73 h 987"/>
                <a:gd name="T8" fmla="*/ 978 w 1845"/>
                <a:gd name="T9" fmla="*/ 137 h 987"/>
                <a:gd name="T10" fmla="*/ 1070 w 1845"/>
                <a:gd name="T11" fmla="*/ 128 h 987"/>
                <a:gd name="T12" fmla="*/ 1097 w 1845"/>
                <a:gd name="T13" fmla="*/ 100 h 987"/>
                <a:gd name="T14" fmla="*/ 1252 w 1845"/>
                <a:gd name="T15" fmla="*/ 110 h 987"/>
                <a:gd name="T16" fmla="*/ 1472 w 1845"/>
                <a:gd name="T17" fmla="*/ 119 h 987"/>
                <a:gd name="T18" fmla="*/ 1572 w 1845"/>
                <a:gd name="T19" fmla="*/ 128 h 987"/>
                <a:gd name="T20" fmla="*/ 1673 w 1845"/>
                <a:gd name="T21" fmla="*/ 137 h 987"/>
                <a:gd name="T22" fmla="*/ 1728 w 1845"/>
                <a:gd name="T23" fmla="*/ 146 h 987"/>
                <a:gd name="T24" fmla="*/ 1755 w 1845"/>
                <a:gd name="T25" fmla="*/ 521 h 987"/>
                <a:gd name="T26" fmla="*/ 1801 w 1845"/>
                <a:gd name="T27" fmla="*/ 676 h 987"/>
                <a:gd name="T28" fmla="*/ 1819 w 1845"/>
                <a:gd name="T29" fmla="*/ 731 h 987"/>
                <a:gd name="T30" fmla="*/ 1774 w 1845"/>
                <a:gd name="T31" fmla="*/ 887 h 987"/>
                <a:gd name="T32" fmla="*/ 1554 w 1845"/>
                <a:gd name="T33" fmla="*/ 942 h 987"/>
                <a:gd name="T34" fmla="*/ 1344 w 1845"/>
                <a:gd name="T35" fmla="*/ 987 h 987"/>
                <a:gd name="T36" fmla="*/ 878 w 1845"/>
                <a:gd name="T37" fmla="*/ 932 h 987"/>
                <a:gd name="T38" fmla="*/ 622 w 1845"/>
                <a:gd name="T39" fmla="*/ 878 h 987"/>
                <a:gd name="T40" fmla="*/ 475 w 1845"/>
                <a:gd name="T41" fmla="*/ 832 h 987"/>
                <a:gd name="T42" fmla="*/ 302 w 1845"/>
                <a:gd name="T43" fmla="*/ 795 h 987"/>
                <a:gd name="T44" fmla="*/ 192 w 1845"/>
                <a:gd name="T45" fmla="*/ 905 h 987"/>
                <a:gd name="T46" fmla="*/ 128 w 1845"/>
                <a:gd name="T47" fmla="*/ 896 h 987"/>
                <a:gd name="T48" fmla="*/ 46 w 1845"/>
                <a:gd name="T49" fmla="*/ 823 h 987"/>
                <a:gd name="T50" fmla="*/ 0 w 1845"/>
                <a:gd name="T51" fmla="*/ 722 h 987"/>
                <a:gd name="T52" fmla="*/ 91 w 1845"/>
                <a:gd name="T53" fmla="*/ 311 h 987"/>
                <a:gd name="T54" fmla="*/ 119 w 1845"/>
                <a:gd name="T55" fmla="*/ 302 h 987"/>
                <a:gd name="T56" fmla="*/ 228 w 1845"/>
                <a:gd name="T57" fmla="*/ 283 h 987"/>
                <a:gd name="T58" fmla="*/ 238 w 1845"/>
                <a:gd name="T59" fmla="*/ 219 h 98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845"/>
                <a:gd name="T91" fmla="*/ 0 h 987"/>
                <a:gd name="T92" fmla="*/ 1845 w 1845"/>
                <a:gd name="T93" fmla="*/ 987 h 98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845" h="987">
                  <a:moveTo>
                    <a:pt x="238" y="219"/>
                  </a:moveTo>
                  <a:cubicBezTo>
                    <a:pt x="359" y="138"/>
                    <a:pt x="598" y="164"/>
                    <a:pt x="740" y="146"/>
                  </a:cubicBezTo>
                  <a:cubicBezTo>
                    <a:pt x="813" y="123"/>
                    <a:pt x="804" y="85"/>
                    <a:pt x="850" y="36"/>
                  </a:cubicBezTo>
                  <a:cubicBezTo>
                    <a:pt x="913" y="102"/>
                    <a:pt x="813" y="0"/>
                    <a:pt x="896" y="73"/>
                  </a:cubicBezTo>
                  <a:cubicBezTo>
                    <a:pt x="971" y="139"/>
                    <a:pt x="921" y="118"/>
                    <a:pt x="978" y="137"/>
                  </a:cubicBezTo>
                  <a:cubicBezTo>
                    <a:pt x="1009" y="134"/>
                    <a:pt x="1041" y="137"/>
                    <a:pt x="1070" y="128"/>
                  </a:cubicBezTo>
                  <a:cubicBezTo>
                    <a:pt x="1082" y="124"/>
                    <a:pt x="1084" y="101"/>
                    <a:pt x="1097" y="100"/>
                  </a:cubicBezTo>
                  <a:cubicBezTo>
                    <a:pt x="1149" y="95"/>
                    <a:pt x="1200" y="107"/>
                    <a:pt x="1252" y="110"/>
                  </a:cubicBezTo>
                  <a:cubicBezTo>
                    <a:pt x="1346" y="133"/>
                    <a:pt x="1334" y="127"/>
                    <a:pt x="1472" y="119"/>
                  </a:cubicBezTo>
                  <a:cubicBezTo>
                    <a:pt x="1529" y="100"/>
                    <a:pt x="1474" y="113"/>
                    <a:pt x="1572" y="128"/>
                  </a:cubicBezTo>
                  <a:cubicBezTo>
                    <a:pt x="1605" y="133"/>
                    <a:pt x="1639" y="133"/>
                    <a:pt x="1673" y="137"/>
                  </a:cubicBezTo>
                  <a:cubicBezTo>
                    <a:pt x="1691" y="139"/>
                    <a:pt x="1710" y="143"/>
                    <a:pt x="1728" y="146"/>
                  </a:cubicBezTo>
                  <a:cubicBezTo>
                    <a:pt x="1752" y="269"/>
                    <a:pt x="1742" y="396"/>
                    <a:pt x="1755" y="521"/>
                  </a:cubicBezTo>
                  <a:cubicBezTo>
                    <a:pt x="1760" y="574"/>
                    <a:pt x="1783" y="626"/>
                    <a:pt x="1801" y="676"/>
                  </a:cubicBezTo>
                  <a:cubicBezTo>
                    <a:pt x="1808" y="694"/>
                    <a:pt x="1819" y="731"/>
                    <a:pt x="1819" y="731"/>
                  </a:cubicBezTo>
                  <a:cubicBezTo>
                    <a:pt x="1829" y="794"/>
                    <a:pt x="1845" y="863"/>
                    <a:pt x="1774" y="887"/>
                  </a:cubicBezTo>
                  <a:cubicBezTo>
                    <a:pt x="1709" y="948"/>
                    <a:pt x="1646" y="935"/>
                    <a:pt x="1554" y="942"/>
                  </a:cubicBezTo>
                  <a:cubicBezTo>
                    <a:pt x="1484" y="965"/>
                    <a:pt x="1416" y="978"/>
                    <a:pt x="1344" y="987"/>
                  </a:cubicBezTo>
                  <a:cubicBezTo>
                    <a:pt x="1183" y="975"/>
                    <a:pt x="1036" y="954"/>
                    <a:pt x="878" y="932"/>
                  </a:cubicBezTo>
                  <a:cubicBezTo>
                    <a:pt x="797" y="900"/>
                    <a:pt x="709" y="887"/>
                    <a:pt x="622" y="878"/>
                  </a:cubicBezTo>
                  <a:cubicBezTo>
                    <a:pt x="575" y="854"/>
                    <a:pt x="527" y="842"/>
                    <a:pt x="475" y="832"/>
                  </a:cubicBezTo>
                  <a:cubicBezTo>
                    <a:pt x="419" y="804"/>
                    <a:pt x="360" y="814"/>
                    <a:pt x="302" y="795"/>
                  </a:cubicBezTo>
                  <a:cubicBezTo>
                    <a:pt x="275" y="835"/>
                    <a:pt x="237" y="890"/>
                    <a:pt x="192" y="905"/>
                  </a:cubicBezTo>
                  <a:cubicBezTo>
                    <a:pt x="171" y="902"/>
                    <a:pt x="148" y="904"/>
                    <a:pt x="128" y="896"/>
                  </a:cubicBezTo>
                  <a:cubicBezTo>
                    <a:pt x="117" y="892"/>
                    <a:pt x="56" y="833"/>
                    <a:pt x="46" y="823"/>
                  </a:cubicBezTo>
                  <a:cubicBezTo>
                    <a:pt x="33" y="787"/>
                    <a:pt x="21" y="754"/>
                    <a:pt x="0" y="722"/>
                  </a:cubicBezTo>
                  <a:cubicBezTo>
                    <a:pt x="7" y="571"/>
                    <a:pt x="8" y="438"/>
                    <a:pt x="91" y="311"/>
                  </a:cubicBezTo>
                  <a:cubicBezTo>
                    <a:pt x="96" y="303"/>
                    <a:pt x="110" y="305"/>
                    <a:pt x="119" y="302"/>
                  </a:cubicBezTo>
                  <a:cubicBezTo>
                    <a:pt x="177" y="282"/>
                    <a:pt x="120" y="295"/>
                    <a:pt x="228" y="283"/>
                  </a:cubicBezTo>
                  <a:cubicBezTo>
                    <a:pt x="282" y="266"/>
                    <a:pt x="290" y="245"/>
                    <a:pt x="238" y="21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6653" name="Freeform 9"/>
            <p:cNvSpPr>
              <a:spLocks/>
            </p:cNvSpPr>
            <p:nvPr/>
          </p:nvSpPr>
          <p:spPr bwMode="auto">
            <a:xfrm>
              <a:off x="2417" y="3063"/>
              <a:ext cx="1140" cy="923"/>
            </a:xfrm>
            <a:custGeom>
              <a:avLst/>
              <a:gdLst>
                <a:gd name="T0" fmla="*/ 6 w 1140"/>
                <a:gd name="T1" fmla="*/ 256 h 923"/>
                <a:gd name="T2" fmla="*/ 33 w 1140"/>
                <a:gd name="T3" fmla="*/ 91 h 923"/>
                <a:gd name="T4" fmla="*/ 134 w 1140"/>
                <a:gd name="T5" fmla="*/ 46 h 923"/>
                <a:gd name="T6" fmla="*/ 372 w 1140"/>
                <a:gd name="T7" fmla="*/ 36 h 923"/>
                <a:gd name="T8" fmla="*/ 472 w 1140"/>
                <a:gd name="T9" fmla="*/ 0 h 923"/>
                <a:gd name="T10" fmla="*/ 609 w 1140"/>
                <a:gd name="T11" fmla="*/ 9 h 923"/>
                <a:gd name="T12" fmla="*/ 682 w 1140"/>
                <a:gd name="T13" fmla="*/ 55 h 923"/>
                <a:gd name="T14" fmla="*/ 820 w 1140"/>
                <a:gd name="T15" fmla="*/ 110 h 923"/>
                <a:gd name="T16" fmla="*/ 975 w 1140"/>
                <a:gd name="T17" fmla="*/ 110 h 923"/>
                <a:gd name="T18" fmla="*/ 1012 w 1140"/>
                <a:gd name="T19" fmla="*/ 128 h 923"/>
                <a:gd name="T20" fmla="*/ 1066 w 1140"/>
                <a:gd name="T21" fmla="*/ 146 h 923"/>
                <a:gd name="T22" fmla="*/ 1130 w 1140"/>
                <a:gd name="T23" fmla="*/ 210 h 923"/>
                <a:gd name="T24" fmla="*/ 1057 w 1140"/>
                <a:gd name="T25" fmla="*/ 393 h 923"/>
                <a:gd name="T26" fmla="*/ 1039 w 1140"/>
                <a:gd name="T27" fmla="*/ 448 h 923"/>
                <a:gd name="T28" fmla="*/ 1030 w 1140"/>
                <a:gd name="T29" fmla="*/ 475 h 923"/>
                <a:gd name="T30" fmla="*/ 1112 w 1140"/>
                <a:gd name="T31" fmla="*/ 768 h 923"/>
                <a:gd name="T32" fmla="*/ 1140 w 1140"/>
                <a:gd name="T33" fmla="*/ 850 h 923"/>
                <a:gd name="T34" fmla="*/ 1048 w 1140"/>
                <a:gd name="T35" fmla="*/ 905 h 923"/>
                <a:gd name="T36" fmla="*/ 207 w 1140"/>
                <a:gd name="T37" fmla="*/ 923 h 923"/>
                <a:gd name="T38" fmla="*/ 106 w 1140"/>
                <a:gd name="T39" fmla="*/ 841 h 923"/>
                <a:gd name="T40" fmla="*/ 125 w 1140"/>
                <a:gd name="T41" fmla="*/ 777 h 923"/>
                <a:gd name="T42" fmla="*/ 61 w 1140"/>
                <a:gd name="T43" fmla="*/ 457 h 923"/>
                <a:gd name="T44" fmla="*/ 24 w 1140"/>
                <a:gd name="T45" fmla="*/ 311 h 923"/>
                <a:gd name="T46" fmla="*/ 6 w 1140"/>
                <a:gd name="T47" fmla="*/ 256 h 92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140"/>
                <a:gd name="T73" fmla="*/ 0 h 923"/>
                <a:gd name="T74" fmla="*/ 1140 w 1140"/>
                <a:gd name="T75" fmla="*/ 923 h 92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140" h="923">
                  <a:moveTo>
                    <a:pt x="6" y="256"/>
                  </a:moveTo>
                  <a:cubicBezTo>
                    <a:pt x="54" y="181"/>
                    <a:pt x="0" y="276"/>
                    <a:pt x="33" y="91"/>
                  </a:cubicBezTo>
                  <a:cubicBezTo>
                    <a:pt x="39" y="58"/>
                    <a:pt x="116" y="47"/>
                    <a:pt x="134" y="46"/>
                  </a:cubicBezTo>
                  <a:cubicBezTo>
                    <a:pt x="213" y="41"/>
                    <a:pt x="293" y="39"/>
                    <a:pt x="372" y="36"/>
                  </a:cubicBezTo>
                  <a:cubicBezTo>
                    <a:pt x="413" y="28"/>
                    <a:pt x="438" y="23"/>
                    <a:pt x="472" y="0"/>
                  </a:cubicBezTo>
                  <a:cubicBezTo>
                    <a:pt x="518" y="3"/>
                    <a:pt x="564" y="2"/>
                    <a:pt x="609" y="9"/>
                  </a:cubicBezTo>
                  <a:cubicBezTo>
                    <a:pt x="635" y="13"/>
                    <a:pt x="655" y="46"/>
                    <a:pt x="682" y="55"/>
                  </a:cubicBezTo>
                  <a:cubicBezTo>
                    <a:pt x="719" y="90"/>
                    <a:pt x="771" y="101"/>
                    <a:pt x="820" y="110"/>
                  </a:cubicBezTo>
                  <a:cubicBezTo>
                    <a:pt x="891" y="101"/>
                    <a:pt x="906" y="92"/>
                    <a:pt x="975" y="110"/>
                  </a:cubicBezTo>
                  <a:cubicBezTo>
                    <a:pt x="988" y="113"/>
                    <a:pt x="999" y="123"/>
                    <a:pt x="1012" y="128"/>
                  </a:cubicBezTo>
                  <a:cubicBezTo>
                    <a:pt x="1030" y="135"/>
                    <a:pt x="1066" y="146"/>
                    <a:pt x="1066" y="146"/>
                  </a:cubicBezTo>
                  <a:cubicBezTo>
                    <a:pt x="1096" y="175"/>
                    <a:pt x="1116" y="168"/>
                    <a:pt x="1130" y="210"/>
                  </a:cubicBezTo>
                  <a:cubicBezTo>
                    <a:pt x="1117" y="276"/>
                    <a:pt x="1079" y="329"/>
                    <a:pt x="1057" y="393"/>
                  </a:cubicBezTo>
                  <a:cubicBezTo>
                    <a:pt x="1047" y="423"/>
                    <a:pt x="1049" y="417"/>
                    <a:pt x="1039" y="448"/>
                  </a:cubicBezTo>
                  <a:cubicBezTo>
                    <a:pt x="1036" y="457"/>
                    <a:pt x="1030" y="475"/>
                    <a:pt x="1030" y="475"/>
                  </a:cubicBezTo>
                  <a:cubicBezTo>
                    <a:pt x="1035" y="609"/>
                    <a:pt x="984" y="725"/>
                    <a:pt x="1112" y="768"/>
                  </a:cubicBezTo>
                  <a:cubicBezTo>
                    <a:pt x="1133" y="832"/>
                    <a:pt x="1123" y="805"/>
                    <a:pt x="1140" y="850"/>
                  </a:cubicBezTo>
                  <a:cubicBezTo>
                    <a:pt x="1127" y="887"/>
                    <a:pt x="1088" y="904"/>
                    <a:pt x="1048" y="905"/>
                  </a:cubicBezTo>
                  <a:cubicBezTo>
                    <a:pt x="768" y="911"/>
                    <a:pt x="487" y="917"/>
                    <a:pt x="207" y="923"/>
                  </a:cubicBezTo>
                  <a:cubicBezTo>
                    <a:pt x="125" y="910"/>
                    <a:pt x="132" y="911"/>
                    <a:pt x="106" y="841"/>
                  </a:cubicBezTo>
                  <a:cubicBezTo>
                    <a:pt x="112" y="820"/>
                    <a:pt x="125" y="799"/>
                    <a:pt x="125" y="777"/>
                  </a:cubicBezTo>
                  <a:cubicBezTo>
                    <a:pt x="125" y="669"/>
                    <a:pt x="82" y="563"/>
                    <a:pt x="61" y="457"/>
                  </a:cubicBezTo>
                  <a:cubicBezTo>
                    <a:pt x="51" y="406"/>
                    <a:pt x="36" y="361"/>
                    <a:pt x="24" y="311"/>
                  </a:cubicBezTo>
                  <a:cubicBezTo>
                    <a:pt x="19" y="292"/>
                    <a:pt x="6" y="237"/>
                    <a:pt x="6" y="25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6654" name="Line 10"/>
            <p:cNvSpPr>
              <a:spLocks noChangeShapeType="1"/>
            </p:cNvSpPr>
            <p:nvPr/>
          </p:nvSpPr>
          <p:spPr bwMode="auto">
            <a:xfrm>
              <a:off x="1289" y="2759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6655" name="Oval 12"/>
            <p:cNvSpPr>
              <a:spLocks noChangeArrowheads="1"/>
            </p:cNvSpPr>
            <p:nvPr/>
          </p:nvSpPr>
          <p:spPr bwMode="auto">
            <a:xfrm>
              <a:off x="2843" y="2356"/>
              <a:ext cx="257" cy="22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nb-NO"/>
                <a:t>DC</a:t>
              </a:r>
              <a:endParaRPr lang="en-GB"/>
            </a:p>
          </p:txBody>
        </p:sp>
        <p:sp>
          <p:nvSpPr>
            <p:cNvPr id="26656" name="Freeform 15"/>
            <p:cNvSpPr>
              <a:spLocks/>
            </p:cNvSpPr>
            <p:nvPr/>
          </p:nvSpPr>
          <p:spPr bwMode="auto">
            <a:xfrm>
              <a:off x="1106" y="2487"/>
              <a:ext cx="1728" cy="164"/>
            </a:xfrm>
            <a:custGeom>
              <a:avLst/>
              <a:gdLst>
                <a:gd name="T0" fmla="*/ 0 w 1728"/>
                <a:gd name="T1" fmla="*/ 164 h 164"/>
                <a:gd name="T2" fmla="*/ 0 w 1728"/>
                <a:gd name="T3" fmla="*/ 0 h 164"/>
                <a:gd name="T4" fmla="*/ 1728 w 1728"/>
                <a:gd name="T5" fmla="*/ 0 h 164"/>
                <a:gd name="T6" fmla="*/ 0 60000 65536"/>
                <a:gd name="T7" fmla="*/ 0 60000 65536"/>
                <a:gd name="T8" fmla="*/ 0 60000 65536"/>
                <a:gd name="T9" fmla="*/ 0 w 1728"/>
                <a:gd name="T10" fmla="*/ 0 h 164"/>
                <a:gd name="T11" fmla="*/ 1728 w 1728"/>
                <a:gd name="T12" fmla="*/ 164 h 1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28" h="164">
                  <a:moveTo>
                    <a:pt x="0" y="164"/>
                  </a:moveTo>
                  <a:lnTo>
                    <a:pt x="0" y="0"/>
                  </a:lnTo>
                  <a:lnTo>
                    <a:pt x="1728" y="0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6657" name="Freeform 16"/>
            <p:cNvSpPr>
              <a:spLocks/>
            </p:cNvSpPr>
            <p:nvPr/>
          </p:nvSpPr>
          <p:spPr bwMode="auto">
            <a:xfrm flipH="1">
              <a:off x="3103" y="2491"/>
              <a:ext cx="1728" cy="164"/>
            </a:xfrm>
            <a:custGeom>
              <a:avLst/>
              <a:gdLst>
                <a:gd name="T0" fmla="*/ 0 w 1728"/>
                <a:gd name="T1" fmla="*/ 164 h 164"/>
                <a:gd name="T2" fmla="*/ 0 w 1728"/>
                <a:gd name="T3" fmla="*/ 0 h 164"/>
                <a:gd name="T4" fmla="*/ 1728 w 1728"/>
                <a:gd name="T5" fmla="*/ 0 h 164"/>
                <a:gd name="T6" fmla="*/ 0 60000 65536"/>
                <a:gd name="T7" fmla="*/ 0 60000 65536"/>
                <a:gd name="T8" fmla="*/ 0 60000 65536"/>
                <a:gd name="T9" fmla="*/ 0 w 1728"/>
                <a:gd name="T10" fmla="*/ 0 h 164"/>
                <a:gd name="T11" fmla="*/ 1728 w 1728"/>
                <a:gd name="T12" fmla="*/ 164 h 1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28" h="164">
                  <a:moveTo>
                    <a:pt x="0" y="164"/>
                  </a:moveTo>
                  <a:lnTo>
                    <a:pt x="0" y="0"/>
                  </a:lnTo>
                  <a:lnTo>
                    <a:pt x="1728" y="0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6658" name="Line 17"/>
            <p:cNvSpPr>
              <a:spLocks noChangeShapeType="1"/>
            </p:cNvSpPr>
            <p:nvPr/>
          </p:nvSpPr>
          <p:spPr bwMode="auto">
            <a:xfrm>
              <a:off x="4649" y="2763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6659" name="Text Box 18"/>
            <p:cNvSpPr txBox="1">
              <a:spLocks noChangeArrowheads="1"/>
            </p:cNvSpPr>
            <p:nvPr/>
          </p:nvSpPr>
          <p:spPr bwMode="auto">
            <a:xfrm>
              <a:off x="1348" y="2647"/>
              <a:ext cx="93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nb-NO"/>
                <a:t>Nutrients (anions)</a:t>
              </a:r>
              <a:endParaRPr lang="en-GB"/>
            </a:p>
          </p:txBody>
        </p:sp>
        <p:sp>
          <p:nvSpPr>
            <p:cNvPr id="26660" name="Text Box 19"/>
            <p:cNvSpPr txBox="1">
              <a:spLocks noChangeArrowheads="1"/>
            </p:cNvSpPr>
            <p:nvPr/>
          </p:nvSpPr>
          <p:spPr bwMode="auto">
            <a:xfrm>
              <a:off x="3561" y="2652"/>
              <a:ext cx="96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nb-NO"/>
                <a:t>Nutrients (cations)</a:t>
              </a:r>
              <a:endParaRPr lang="en-GB"/>
            </a:p>
          </p:txBody>
        </p:sp>
        <p:sp>
          <p:nvSpPr>
            <p:cNvPr id="26661" name="Text Box 20"/>
            <p:cNvSpPr txBox="1">
              <a:spLocks noChangeArrowheads="1"/>
            </p:cNvSpPr>
            <p:nvPr/>
          </p:nvSpPr>
          <p:spPr bwMode="auto">
            <a:xfrm>
              <a:off x="1066" y="2252"/>
              <a:ext cx="6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nb-NO" sz="2400"/>
                <a:t>-</a:t>
              </a:r>
              <a:endParaRPr lang="en-GB" sz="2400"/>
            </a:p>
          </p:txBody>
        </p:sp>
        <p:sp>
          <p:nvSpPr>
            <p:cNvPr id="26662" name="Text Box 21"/>
            <p:cNvSpPr txBox="1">
              <a:spLocks noChangeArrowheads="1"/>
            </p:cNvSpPr>
            <p:nvPr/>
          </p:nvSpPr>
          <p:spPr bwMode="auto">
            <a:xfrm>
              <a:off x="4778" y="2274"/>
              <a:ext cx="10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nb-NO" sz="2400"/>
                <a:t>+</a:t>
              </a:r>
              <a:endParaRPr lang="en-GB" sz="2400"/>
            </a:p>
          </p:txBody>
        </p:sp>
        <p:sp>
          <p:nvSpPr>
            <p:cNvPr id="26663" name="Text Box 22"/>
            <p:cNvSpPr txBox="1">
              <a:spLocks noChangeArrowheads="1"/>
            </p:cNvSpPr>
            <p:nvPr/>
          </p:nvSpPr>
          <p:spPr bwMode="auto">
            <a:xfrm>
              <a:off x="2668" y="3286"/>
              <a:ext cx="654" cy="4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nb-NO"/>
                <a:t>Low permeable zone</a:t>
              </a:r>
              <a:endParaRPr lang="en-GB"/>
            </a:p>
          </p:txBody>
        </p:sp>
        <p:sp>
          <p:nvSpPr>
            <p:cNvPr id="26664" name="Text Box 23"/>
            <p:cNvSpPr txBox="1">
              <a:spLocks noChangeArrowheads="1"/>
            </p:cNvSpPr>
            <p:nvPr/>
          </p:nvSpPr>
          <p:spPr bwMode="auto">
            <a:xfrm>
              <a:off x="1496" y="3323"/>
              <a:ext cx="681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nb-NO"/>
                <a:t>Higher permeability</a:t>
              </a:r>
              <a:endParaRPr lang="en-GB"/>
            </a:p>
          </p:txBody>
        </p:sp>
        <p:sp>
          <p:nvSpPr>
            <p:cNvPr id="26665" name="Text Box 24"/>
            <p:cNvSpPr txBox="1">
              <a:spLocks noChangeArrowheads="1"/>
            </p:cNvSpPr>
            <p:nvPr/>
          </p:nvSpPr>
          <p:spPr bwMode="auto">
            <a:xfrm>
              <a:off x="3759" y="3318"/>
              <a:ext cx="681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nb-NO"/>
                <a:t>Higher permeability</a:t>
              </a:r>
              <a:endParaRPr lang="en-GB"/>
            </a:p>
          </p:txBody>
        </p:sp>
      </p:grpSp>
      <p:grpSp>
        <p:nvGrpSpPr>
          <p:cNvPr id="3" name="Group 68"/>
          <p:cNvGrpSpPr>
            <a:grpSpLocks/>
          </p:cNvGrpSpPr>
          <p:nvPr/>
        </p:nvGrpSpPr>
        <p:grpSpPr bwMode="auto">
          <a:xfrm>
            <a:off x="325438" y="3524250"/>
            <a:ext cx="8170862" cy="2884488"/>
            <a:chOff x="205" y="2220"/>
            <a:chExt cx="5147" cy="1817"/>
          </a:xfrm>
        </p:grpSpPr>
        <p:sp>
          <p:nvSpPr>
            <p:cNvPr id="26631" name="Freeform 46"/>
            <p:cNvSpPr>
              <a:spLocks/>
            </p:cNvSpPr>
            <p:nvPr/>
          </p:nvSpPr>
          <p:spPr bwMode="auto">
            <a:xfrm>
              <a:off x="205" y="2803"/>
              <a:ext cx="5147" cy="1234"/>
            </a:xfrm>
            <a:custGeom>
              <a:avLst/>
              <a:gdLst>
                <a:gd name="T0" fmla="*/ 82 w 5147"/>
                <a:gd name="T1" fmla="*/ 36 h 1234"/>
                <a:gd name="T2" fmla="*/ 256 w 5147"/>
                <a:gd name="T3" fmla="*/ 72 h 1234"/>
                <a:gd name="T4" fmla="*/ 658 w 5147"/>
                <a:gd name="T5" fmla="*/ 82 h 1234"/>
                <a:gd name="T6" fmla="*/ 1216 w 5147"/>
                <a:gd name="T7" fmla="*/ 36 h 1234"/>
                <a:gd name="T8" fmla="*/ 1764 w 5147"/>
                <a:gd name="T9" fmla="*/ 54 h 1234"/>
                <a:gd name="T10" fmla="*/ 2358 w 5147"/>
                <a:gd name="T11" fmla="*/ 27 h 1234"/>
                <a:gd name="T12" fmla="*/ 2770 w 5147"/>
                <a:gd name="T13" fmla="*/ 45 h 1234"/>
                <a:gd name="T14" fmla="*/ 3008 w 5147"/>
                <a:gd name="T15" fmla="*/ 72 h 1234"/>
                <a:gd name="T16" fmla="*/ 3346 w 5147"/>
                <a:gd name="T17" fmla="*/ 54 h 1234"/>
                <a:gd name="T18" fmla="*/ 3401 w 5147"/>
                <a:gd name="T19" fmla="*/ 36 h 1234"/>
                <a:gd name="T20" fmla="*/ 3977 w 5147"/>
                <a:gd name="T21" fmla="*/ 18 h 1234"/>
                <a:gd name="T22" fmla="*/ 4269 w 5147"/>
                <a:gd name="T23" fmla="*/ 27 h 1234"/>
                <a:gd name="T24" fmla="*/ 4324 w 5147"/>
                <a:gd name="T25" fmla="*/ 45 h 1234"/>
                <a:gd name="T26" fmla="*/ 4452 w 5147"/>
                <a:gd name="T27" fmla="*/ 54 h 1234"/>
                <a:gd name="T28" fmla="*/ 4763 w 5147"/>
                <a:gd name="T29" fmla="*/ 36 h 1234"/>
                <a:gd name="T30" fmla="*/ 5147 w 5147"/>
                <a:gd name="T31" fmla="*/ 18 h 1234"/>
                <a:gd name="T32" fmla="*/ 5147 w 5147"/>
                <a:gd name="T33" fmla="*/ 1224 h 1234"/>
                <a:gd name="T34" fmla="*/ 100 w 5147"/>
                <a:gd name="T35" fmla="*/ 1224 h 1234"/>
                <a:gd name="T36" fmla="*/ 27 w 5147"/>
                <a:gd name="T37" fmla="*/ 1234 h 1234"/>
                <a:gd name="T38" fmla="*/ 18 w 5147"/>
                <a:gd name="T39" fmla="*/ 45 h 1234"/>
                <a:gd name="T40" fmla="*/ 82 w 5147"/>
                <a:gd name="T41" fmla="*/ 36 h 12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147"/>
                <a:gd name="T64" fmla="*/ 0 h 1234"/>
                <a:gd name="T65" fmla="*/ 5147 w 5147"/>
                <a:gd name="T66" fmla="*/ 1234 h 12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147" h="1234">
                  <a:moveTo>
                    <a:pt x="82" y="36"/>
                  </a:moveTo>
                  <a:cubicBezTo>
                    <a:pt x="235" y="48"/>
                    <a:pt x="163" y="42"/>
                    <a:pt x="256" y="72"/>
                  </a:cubicBezTo>
                  <a:cubicBezTo>
                    <a:pt x="383" y="30"/>
                    <a:pt x="658" y="82"/>
                    <a:pt x="658" y="82"/>
                  </a:cubicBezTo>
                  <a:cubicBezTo>
                    <a:pt x="852" y="73"/>
                    <a:pt x="1027" y="45"/>
                    <a:pt x="1216" y="36"/>
                  </a:cubicBezTo>
                  <a:cubicBezTo>
                    <a:pt x="1396" y="54"/>
                    <a:pt x="1581" y="43"/>
                    <a:pt x="1764" y="54"/>
                  </a:cubicBezTo>
                  <a:cubicBezTo>
                    <a:pt x="2267" y="34"/>
                    <a:pt x="2069" y="46"/>
                    <a:pt x="2358" y="27"/>
                  </a:cubicBezTo>
                  <a:cubicBezTo>
                    <a:pt x="2494" y="0"/>
                    <a:pt x="2636" y="12"/>
                    <a:pt x="2770" y="45"/>
                  </a:cubicBezTo>
                  <a:cubicBezTo>
                    <a:pt x="2875" y="97"/>
                    <a:pt x="2854" y="82"/>
                    <a:pt x="3008" y="72"/>
                  </a:cubicBezTo>
                  <a:cubicBezTo>
                    <a:pt x="3138" y="29"/>
                    <a:pt x="2970" y="82"/>
                    <a:pt x="3346" y="54"/>
                  </a:cubicBezTo>
                  <a:cubicBezTo>
                    <a:pt x="3365" y="53"/>
                    <a:pt x="3382" y="37"/>
                    <a:pt x="3401" y="36"/>
                  </a:cubicBezTo>
                  <a:cubicBezTo>
                    <a:pt x="3702" y="19"/>
                    <a:pt x="3510" y="28"/>
                    <a:pt x="3977" y="18"/>
                  </a:cubicBezTo>
                  <a:cubicBezTo>
                    <a:pt x="4074" y="21"/>
                    <a:pt x="4172" y="19"/>
                    <a:pt x="4269" y="27"/>
                  </a:cubicBezTo>
                  <a:cubicBezTo>
                    <a:pt x="4288" y="28"/>
                    <a:pt x="4305" y="44"/>
                    <a:pt x="4324" y="45"/>
                  </a:cubicBezTo>
                  <a:cubicBezTo>
                    <a:pt x="4367" y="48"/>
                    <a:pt x="4409" y="51"/>
                    <a:pt x="4452" y="54"/>
                  </a:cubicBezTo>
                  <a:cubicBezTo>
                    <a:pt x="4642" y="37"/>
                    <a:pt x="4512" y="24"/>
                    <a:pt x="4763" y="36"/>
                  </a:cubicBezTo>
                  <a:cubicBezTo>
                    <a:pt x="4914" y="27"/>
                    <a:pt x="4989" y="18"/>
                    <a:pt x="5147" y="18"/>
                  </a:cubicBezTo>
                  <a:lnTo>
                    <a:pt x="5147" y="1224"/>
                  </a:lnTo>
                  <a:lnTo>
                    <a:pt x="100" y="1224"/>
                  </a:lnTo>
                  <a:lnTo>
                    <a:pt x="27" y="1234"/>
                  </a:lnTo>
                  <a:cubicBezTo>
                    <a:pt x="24" y="838"/>
                    <a:pt x="0" y="441"/>
                    <a:pt x="18" y="45"/>
                  </a:cubicBezTo>
                  <a:cubicBezTo>
                    <a:pt x="19" y="23"/>
                    <a:pt x="82" y="36"/>
                    <a:pt x="82" y="3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6632" name="Line 47"/>
            <p:cNvSpPr>
              <a:spLocks noChangeShapeType="1"/>
            </p:cNvSpPr>
            <p:nvPr/>
          </p:nvSpPr>
          <p:spPr bwMode="auto">
            <a:xfrm>
              <a:off x="954" y="2570"/>
              <a:ext cx="0" cy="1243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6633" name="Line 48"/>
            <p:cNvSpPr>
              <a:spLocks noChangeShapeType="1"/>
            </p:cNvSpPr>
            <p:nvPr/>
          </p:nvSpPr>
          <p:spPr bwMode="auto">
            <a:xfrm>
              <a:off x="4672" y="2570"/>
              <a:ext cx="0" cy="1243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6634" name="Freeform 49"/>
            <p:cNvSpPr>
              <a:spLocks/>
            </p:cNvSpPr>
            <p:nvPr/>
          </p:nvSpPr>
          <p:spPr bwMode="auto">
            <a:xfrm>
              <a:off x="410" y="2928"/>
              <a:ext cx="4823" cy="1104"/>
            </a:xfrm>
            <a:custGeom>
              <a:avLst/>
              <a:gdLst>
                <a:gd name="T0" fmla="*/ 41 w 2007"/>
                <a:gd name="T1" fmla="*/ 551 h 1104"/>
                <a:gd name="T2" fmla="*/ 105 w 2007"/>
                <a:gd name="T3" fmla="*/ 350 h 1104"/>
                <a:gd name="T4" fmla="*/ 169 w 2007"/>
                <a:gd name="T5" fmla="*/ 304 h 1104"/>
                <a:gd name="T6" fmla="*/ 224 w 2007"/>
                <a:gd name="T7" fmla="*/ 267 h 1104"/>
                <a:gd name="T8" fmla="*/ 288 w 2007"/>
                <a:gd name="T9" fmla="*/ 176 h 1104"/>
                <a:gd name="T10" fmla="*/ 361 w 2007"/>
                <a:gd name="T11" fmla="*/ 158 h 1104"/>
                <a:gd name="T12" fmla="*/ 517 w 2007"/>
                <a:gd name="T13" fmla="*/ 121 h 1104"/>
                <a:gd name="T14" fmla="*/ 617 w 2007"/>
                <a:gd name="T15" fmla="*/ 94 h 1104"/>
                <a:gd name="T16" fmla="*/ 800 w 2007"/>
                <a:gd name="T17" fmla="*/ 39 h 1104"/>
                <a:gd name="T18" fmla="*/ 1056 w 2007"/>
                <a:gd name="T19" fmla="*/ 30 h 1104"/>
                <a:gd name="T20" fmla="*/ 1184 w 2007"/>
                <a:gd name="T21" fmla="*/ 85 h 1104"/>
                <a:gd name="T22" fmla="*/ 1257 w 2007"/>
                <a:gd name="T23" fmla="*/ 149 h 1104"/>
                <a:gd name="T24" fmla="*/ 1733 w 2007"/>
                <a:gd name="T25" fmla="*/ 203 h 1104"/>
                <a:gd name="T26" fmla="*/ 1797 w 2007"/>
                <a:gd name="T27" fmla="*/ 213 h 1104"/>
                <a:gd name="T28" fmla="*/ 1852 w 2007"/>
                <a:gd name="T29" fmla="*/ 286 h 1104"/>
                <a:gd name="T30" fmla="*/ 1870 w 2007"/>
                <a:gd name="T31" fmla="*/ 395 h 1104"/>
                <a:gd name="T32" fmla="*/ 1897 w 2007"/>
                <a:gd name="T33" fmla="*/ 496 h 1104"/>
                <a:gd name="T34" fmla="*/ 1980 w 2007"/>
                <a:gd name="T35" fmla="*/ 825 h 1104"/>
                <a:gd name="T36" fmla="*/ 1449 w 2007"/>
                <a:gd name="T37" fmla="*/ 935 h 1104"/>
                <a:gd name="T38" fmla="*/ 1367 w 2007"/>
                <a:gd name="T39" fmla="*/ 962 h 1104"/>
                <a:gd name="T40" fmla="*/ 1340 w 2007"/>
                <a:gd name="T41" fmla="*/ 971 h 1104"/>
                <a:gd name="T42" fmla="*/ 1221 w 2007"/>
                <a:gd name="T43" fmla="*/ 999 h 1104"/>
                <a:gd name="T44" fmla="*/ 1111 w 2007"/>
                <a:gd name="T45" fmla="*/ 944 h 1104"/>
                <a:gd name="T46" fmla="*/ 1047 w 2007"/>
                <a:gd name="T47" fmla="*/ 926 h 1104"/>
                <a:gd name="T48" fmla="*/ 800 w 2007"/>
                <a:gd name="T49" fmla="*/ 981 h 1104"/>
                <a:gd name="T50" fmla="*/ 654 w 2007"/>
                <a:gd name="T51" fmla="*/ 971 h 1104"/>
                <a:gd name="T52" fmla="*/ 535 w 2007"/>
                <a:gd name="T53" fmla="*/ 944 h 1104"/>
                <a:gd name="T54" fmla="*/ 380 w 2007"/>
                <a:gd name="T55" fmla="*/ 971 h 1104"/>
                <a:gd name="T56" fmla="*/ 316 w 2007"/>
                <a:gd name="T57" fmla="*/ 999 h 1104"/>
                <a:gd name="T58" fmla="*/ 206 w 2007"/>
                <a:gd name="T59" fmla="*/ 944 h 1104"/>
                <a:gd name="T60" fmla="*/ 115 w 2007"/>
                <a:gd name="T61" fmla="*/ 834 h 1104"/>
                <a:gd name="T62" fmla="*/ 60 w 2007"/>
                <a:gd name="T63" fmla="*/ 825 h 1104"/>
                <a:gd name="T64" fmla="*/ 32 w 2007"/>
                <a:gd name="T65" fmla="*/ 779 h 1104"/>
                <a:gd name="T66" fmla="*/ 14 w 2007"/>
                <a:gd name="T67" fmla="*/ 725 h 1104"/>
                <a:gd name="T68" fmla="*/ 14 w 2007"/>
                <a:gd name="T69" fmla="*/ 615 h 1104"/>
                <a:gd name="T70" fmla="*/ 41 w 2007"/>
                <a:gd name="T71" fmla="*/ 551 h 110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007"/>
                <a:gd name="T109" fmla="*/ 0 h 1104"/>
                <a:gd name="T110" fmla="*/ 2007 w 2007"/>
                <a:gd name="T111" fmla="*/ 1104 h 110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007" h="1104">
                  <a:moveTo>
                    <a:pt x="41" y="551"/>
                  </a:moveTo>
                  <a:cubicBezTo>
                    <a:pt x="58" y="488"/>
                    <a:pt x="63" y="402"/>
                    <a:pt x="105" y="350"/>
                  </a:cubicBezTo>
                  <a:cubicBezTo>
                    <a:pt x="129" y="321"/>
                    <a:pt x="131" y="332"/>
                    <a:pt x="169" y="304"/>
                  </a:cubicBezTo>
                  <a:cubicBezTo>
                    <a:pt x="225" y="262"/>
                    <a:pt x="169" y="287"/>
                    <a:pt x="224" y="267"/>
                  </a:cubicBezTo>
                  <a:cubicBezTo>
                    <a:pt x="251" y="241"/>
                    <a:pt x="258" y="200"/>
                    <a:pt x="288" y="176"/>
                  </a:cubicBezTo>
                  <a:cubicBezTo>
                    <a:pt x="297" y="169"/>
                    <a:pt x="359" y="158"/>
                    <a:pt x="361" y="158"/>
                  </a:cubicBezTo>
                  <a:cubicBezTo>
                    <a:pt x="416" y="121"/>
                    <a:pt x="441" y="128"/>
                    <a:pt x="517" y="121"/>
                  </a:cubicBezTo>
                  <a:cubicBezTo>
                    <a:pt x="550" y="110"/>
                    <a:pt x="617" y="94"/>
                    <a:pt x="617" y="94"/>
                  </a:cubicBezTo>
                  <a:cubicBezTo>
                    <a:pt x="675" y="55"/>
                    <a:pt x="731" y="47"/>
                    <a:pt x="800" y="39"/>
                  </a:cubicBezTo>
                  <a:cubicBezTo>
                    <a:pt x="919" y="0"/>
                    <a:pt x="836" y="20"/>
                    <a:pt x="1056" y="30"/>
                  </a:cubicBezTo>
                  <a:cubicBezTo>
                    <a:pt x="1150" y="53"/>
                    <a:pt x="1108" y="34"/>
                    <a:pt x="1184" y="85"/>
                  </a:cubicBezTo>
                  <a:cubicBezTo>
                    <a:pt x="1217" y="107"/>
                    <a:pt x="1217" y="132"/>
                    <a:pt x="1257" y="149"/>
                  </a:cubicBezTo>
                  <a:cubicBezTo>
                    <a:pt x="1403" y="213"/>
                    <a:pt x="1583" y="199"/>
                    <a:pt x="1733" y="203"/>
                  </a:cubicBezTo>
                  <a:cubicBezTo>
                    <a:pt x="1754" y="206"/>
                    <a:pt x="1779" y="201"/>
                    <a:pt x="1797" y="213"/>
                  </a:cubicBezTo>
                  <a:cubicBezTo>
                    <a:pt x="1823" y="229"/>
                    <a:pt x="1830" y="264"/>
                    <a:pt x="1852" y="286"/>
                  </a:cubicBezTo>
                  <a:cubicBezTo>
                    <a:pt x="1876" y="359"/>
                    <a:pt x="1840" y="245"/>
                    <a:pt x="1870" y="395"/>
                  </a:cubicBezTo>
                  <a:cubicBezTo>
                    <a:pt x="1877" y="429"/>
                    <a:pt x="1889" y="462"/>
                    <a:pt x="1897" y="496"/>
                  </a:cubicBezTo>
                  <a:cubicBezTo>
                    <a:pt x="1922" y="607"/>
                    <a:pt x="1964" y="711"/>
                    <a:pt x="1980" y="825"/>
                  </a:cubicBezTo>
                  <a:cubicBezTo>
                    <a:pt x="1955" y="1104"/>
                    <a:pt x="2007" y="902"/>
                    <a:pt x="1449" y="935"/>
                  </a:cubicBezTo>
                  <a:cubicBezTo>
                    <a:pt x="1420" y="937"/>
                    <a:pt x="1394" y="953"/>
                    <a:pt x="1367" y="962"/>
                  </a:cubicBezTo>
                  <a:cubicBezTo>
                    <a:pt x="1358" y="965"/>
                    <a:pt x="1340" y="971"/>
                    <a:pt x="1340" y="971"/>
                  </a:cubicBezTo>
                  <a:cubicBezTo>
                    <a:pt x="1267" y="1020"/>
                    <a:pt x="1307" y="1011"/>
                    <a:pt x="1221" y="999"/>
                  </a:cubicBezTo>
                  <a:cubicBezTo>
                    <a:pt x="1181" y="986"/>
                    <a:pt x="1149" y="960"/>
                    <a:pt x="1111" y="944"/>
                  </a:cubicBezTo>
                  <a:cubicBezTo>
                    <a:pt x="1091" y="935"/>
                    <a:pt x="1068" y="933"/>
                    <a:pt x="1047" y="926"/>
                  </a:cubicBezTo>
                  <a:cubicBezTo>
                    <a:pt x="948" y="935"/>
                    <a:pt x="892" y="956"/>
                    <a:pt x="800" y="981"/>
                  </a:cubicBezTo>
                  <a:cubicBezTo>
                    <a:pt x="751" y="978"/>
                    <a:pt x="702" y="978"/>
                    <a:pt x="654" y="971"/>
                  </a:cubicBezTo>
                  <a:cubicBezTo>
                    <a:pt x="614" y="965"/>
                    <a:pt x="535" y="944"/>
                    <a:pt x="535" y="944"/>
                  </a:cubicBezTo>
                  <a:cubicBezTo>
                    <a:pt x="472" y="950"/>
                    <a:pt x="437" y="957"/>
                    <a:pt x="380" y="971"/>
                  </a:cubicBezTo>
                  <a:cubicBezTo>
                    <a:pt x="379" y="971"/>
                    <a:pt x="326" y="1001"/>
                    <a:pt x="316" y="999"/>
                  </a:cubicBezTo>
                  <a:cubicBezTo>
                    <a:pt x="277" y="990"/>
                    <a:pt x="244" y="957"/>
                    <a:pt x="206" y="944"/>
                  </a:cubicBezTo>
                  <a:cubicBezTo>
                    <a:pt x="192" y="923"/>
                    <a:pt x="135" y="837"/>
                    <a:pt x="115" y="834"/>
                  </a:cubicBezTo>
                  <a:cubicBezTo>
                    <a:pt x="97" y="831"/>
                    <a:pt x="78" y="828"/>
                    <a:pt x="60" y="825"/>
                  </a:cubicBezTo>
                  <a:cubicBezTo>
                    <a:pt x="51" y="810"/>
                    <a:pt x="40" y="795"/>
                    <a:pt x="32" y="779"/>
                  </a:cubicBezTo>
                  <a:cubicBezTo>
                    <a:pt x="24" y="762"/>
                    <a:pt x="14" y="725"/>
                    <a:pt x="14" y="725"/>
                  </a:cubicBezTo>
                  <a:cubicBezTo>
                    <a:pt x="4" y="657"/>
                    <a:pt x="0" y="674"/>
                    <a:pt x="14" y="615"/>
                  </a:cubicBezTo>
                  <a:cubicBezTo>
                    <a:pt x="25" y="569"/>
                    <a:pt x="62" y="588"/>
                    <a:pt x="41" y="55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6635" name="Line 52"/>
            <p:cNvSpPr>
              <a:spLocks noChangeShapeType="1"/>
            </p:cNvSpPr>
            <p:nvPr/>
          </p:nvSpPr>
          <p:spPr bwMode="auto">
            <a:xfrm>
              <a:off x="1137" y="2727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6636" name="Oval 53"/>
            <p:cNvSpPr>
              <a:spLocks noChangeArrowheads="1"/>
            </p:cNvSpPr>
            <p:nvPr/>
          </p:nvSpPr>
          <p:spPr bwMode="auto">
            <a:xfrm>
              <a:off x="2691" y="2324"/>
              <a:ext cx="257" cy="22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nb-NO"/>
                <a:t>DC</a:t>
              </a:r>
              <a:endParaRPr lang="en-GB"/>
            </a:p>
          </p:txBody>
        </p:sp>
        <p:sp>
          <p:nvSpPr>
            <p:cNvPr id="26637" name="Freeform 54"/>
            <p:cNvSpPr>
              <a:spLocks/>
            </p:cNvSpPr>
            <p:nvPr/>
          </p:nvSpPr>
          <p:spPr bwMode="auto">
            <a:xfrm>
              <a:off x="954" y="2455"/>
              <a:ext cx="1728" cy="164"/>
            </a:xfrm>
            <a:custGeom>
              <a:avLst/>
              <a:gdLst>
                <a:gd name="T0" fmla="*/ 0 w 1728"/>
                <a:gd name="T1" fmla="*/ 164 h 164"/>
                <a:gd name="T2" fmla="*/ 0 w 1728"/>
                <a:gd name="T3" fmla="*/ 0 h 164"/>
                <a:gd name="T4" fmla="*/ 1728 w 1728"/>
                <a:gd name="T5" fmla="*/ 0 h 164"/>
                <a:gd name="T6" fmla="*/ 0 60000 65536"/>
                <a:gd name="T7" fmla="*/ 0 60000 65536"/>
                <a:gd name="T8" fmla="*/ 0 60000 65536"/>
                <a:gd name="T9" fmla="*/ 0 w 1728"/>
                <a:gd name="T10" fmla="*/ 0 h 164"/>
                <a:gd name="T11" fmla="*/ 1728 w 1728"/>
                <a:gd name="T12" fmla="*/ 164 h 1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28" h="164">
                  <a:moveTo>
                    <a:pt x="0" y="164"/>
                  </a:moveTo>
                  <a:lnTo>
                    <a:pt x="0" y="0"/>
                  </a:lnTo>
                  <a:lnTo>
                    <a:pt x="1728" y="0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6638" name="Freeform 55"/>
            <p:cNvSpPr>
              <a:spLocks/>
            </p:cNvSpPr>
            <p:nvPr/>
          </p:nvSpPr>
          <p:spPr bwMode="auto">
            <a:xfrm flipH="1">
              <a:off x="2951" y="2459"/>
              <a:ext cx="1728" cy="164"/>
            </a:xfrm>
            <a:custGeom>
              <a:avLst/>
              <a:gdLst>
                <a:gd name="T0" fmla="*/ 0 w 1728"/>
                <a:gd name="T1" fmla="*/ 164 h 164"/>
                <a:gd name="T2" fmla="*/ 0 w 1728"/>
                <a:gd name="T3" fmla="*/ 0 h 164"/>
                <a:gd name="T4" fmla="*/ 1728 w 1728"/>
                <a:gd name="T5" fmla="*/ 0 h 164"/>
                <a:gd name="T6" fmla="*/ 0 60000 65536"/>
                <a:gd name="T7" fmla="*/ 0 60000 65536"/>
                <a:gd name="T8" fmla="*/ 0 60000 65536"/>
                <a:gd name="T9" fmla="*/ 0 w 1728"/>
                <a:gd name="T10" fmla="*/ 0 h 164"/>
                <a:gd name="T11" fmla="*/ 1728 w 1728"/>
                <a:gd name="T12" fmla="*/ 164 h 1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28" h="164">
                  <a:moveTo>
                    <a:pt x="0" y="164"/>
                  </a:moveTo>
                  <a:lnTo>
                    <a:pt x="0" y="0"/>
                  </a:lnTo>
                  <a:lnTo>
                    <a:pt x="1728" y="0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6639" name="Line 56"/>
            <p:cNvSpPr>
              <a:spLocks noChangeShapeType="1"/>
            </p:cNvSpPr>
            <p:nvPr/>
          </p:nvSpPr>
          <p:spPr bwMode="auto">
            <a:xfrm>
              <a:off x="4497" y="2731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6640" name="Text Box 57"/>
            <p:cNvSpPr txBox="1">
              <a:spLocks noChangeArrowheads="1"/>
            </p:cNvSpPr>
            <p:nvPr/>
          </p:nvSpPr>
          <p:spPr bwMode="auto">
            <a:xfrm>
              <a:off x="1075" y="2588"/>
              <a:ext cx="4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nb-NO"/>
                <a:t>Nutrients</a:t>
              </a:r>
              <a:endParaRPr lang="en-GB"/>
            </a:p>
          </p:txBody>
        </p:sp>
        <p:sp>
          <p:nvSpPr>
            <p:cNvPr id="26641" name="Text Box 58"/>
            <p:cNvSpPr txBox="1">
              <a:spLocks noChangeArrowheads="1"/>
            </p:cNvSpPr>
            <p:nvPr/>
          </p:nvSpPr>
          <p:spPr bwMode="auto">
            <a:xfrm>
              <a:off x="3650" y="2620"/>
              <a:ext cx="4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nb-NO"/>
                <a:t>Nutrients</a:t>
              </a:r>
              <a:endParaRPr lang="en-GB"/>
            </a:p>
          </p:txBody>
        </p:sp>
        <p:sp>
          <p:nvSpPr>
            <p:cNvPr id="26642" name="Text Box 59"/>
            <p:cNvSpPr txBox="1">
              <a:spLocks noChangeArrowheads="1"/>
            </p:cNvSpPr>
            <p:nvPr/>
          </p:nvSpPr>
          <p:spPr bwMode="auto">
            <a:xfrm>
              <a:off x="914" y="2220"/>
              <a:ext cx="6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nb-NO" sz="2400"/>
                <a:t>-</a:t>
              </a:r>
              <a:endParaRPr lang="en-GB" sz="2400"/>
            </a:p>
          </p:txBody>
        </p:sp>
        <p:sp>
          <p:nvSpPr>
            <p:cNvPr id="26643" name="Text Box 60"/>
            <p:cNvSpPr txBox="1">
              <a:spLocks noChangeArrowheads="1"/>
            </p:cNvSpPr>
            <p:nvPr/>
          </p:nvSpPr>
          <p:spPr bwMode="auto">
            <a:xfrm>
              <a:off x="4626" y="2242"/>
              <a:ext cx="10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nb-NO" sz="2400"/>
                <a:t>+</a:t>
              </a:r>
              <a:endParaRPr lang="en-GB" sz="2400"/>
            </a:p>
          </p:txBody>
        </p:sp>
        <p:sp>
          <p:nvSpPr>
            <p:cNvPr id="26644" name="Text Box 64"/>
            <p:cNvSpPr txBox="1">
              <a:spLocks noChangeArrowheads="1"/>
            </p:cNvSpPr>
            <p:nvPr/>
          </p:nvSpPr>
          <p:spPr bwMode="auto">
            <a:xfrm>
              <a:off x="2118" y="3241"/>
              <a:ext cx="3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nb-NO"/>
                <a:t>Cations</a:t>
              </a:r>
              <a:endParaRPr lang="en-GB"/>
            </a:p>
          </p:txBody>
        </p:sp>
        <p:sp>
          <p:nvSpPr>
            <p:cNvPr id="26645" name="Line 65"/>
            <p:cNvSpPr>
              <a:spLocks noChangeShapeType="1"/>
            </p:cNvSpPr>
            <p:nvPr/>
          </p:nvSpPr>
          <p:spPr bwMode="auto">
            <a:xfrm flipH="1">
              <a:off x="1637" y="3310"/>
              <a:ext cx="4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26646" name="Text Box 66"/>
            <p:cNvSpPr txBox="1">
              <a:spLocks noChangeArrowheads="1"/>
            </p:cNvSpPr>
            <p:nvPr/>
          </p:nvSpPr>
          <p:spPr bwMode="auto">
            <a:xfrm>
              <a:off x="2463" y="3548"/>
              <a:ext cx="37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nb-NO"/>
                <a:t>Anions</a:t>
              </a:r>
              <a:endParaRPr lang="en-GB"/>
            </a:p>
          </p:txBody>
        </p:sp>
        <p:sp>
          <p:nvSpPr>
            <p:cNvPr id="26647" name="Line 67"/>
            <p:cNvSpPr>
              <a:spLocks noChangeShapeType="1"/>
            </p:cNvSpPr>
            <p:nvPr/>
          </p:nvSpPr>
          <p:spPr bwMode="auto">
            <a:xfrm>
              <a:off x="2944" y="3648"/>
              <a:ext cx="6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endParaRPr lang="nb-NO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65" grpId="0" animBg="1"/>
      <p:bldP spid="29699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71513" y="407988"/>
            <a:ext cx="7772400" cy="620712"/>
          </a:xfrm>
        </p:spPr>
        <p:txBody>
          <a:bodyPr/>
          <a:lstStyle/>
          <a:p>
            <a:pPr eaLnBrk="1" hangingPunct="1"/>
            <a:r>
              <a:rPr lang="nb-NO" sz="3200" b="1" smtClean="0">
                <a:solidFill>
                  <a:srgbClr val="FFFF99"/>
                </a:solidFill>
                <a:latin typeface="Arial Unicode MS" pitchFamily="34" charset="-128"/>
              </a:rPr>
              <a:t>Summary ...</a:t>
            </a:r>
            <a:endParaRPr lang="en-GB" sz="3200" b="1" smtClean="0">
              <a:solidFill>
                <a:srgbClr val="FFFF99"/>
              </a:solidFill>
              <a:latin typeface="Arial Unicode MS" pitchFamily="34" charset="-128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3688" y="1530350"/>
            <a:ext cx="8296275" cy="44338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The bioelectrochemical cell</a:t>
            </a:r>
          </a:p>
          <a:p>
            <a:pPr lvl="1" eaLnBrk="1" hangingPunct="1">
              <a:lnSpc>
                <a:spcPct val="90000"/>
              </a:lnSpc>
              <a:spcAft>
                <a:spcPct val="25000"/>
              </a:spcAft>
            </a:pPr>
            <a:r>
              <a:rPr lang="nb-NO" sz="2000" smtClean="0">
                <a:solidFill>
                  <a:schemeClr val="bg1"/>
                </a:solidFill>
                <a:latin typeface="Arial Unicode MS" pitchFamily="34" charset="-128"/>
              </a:rPr>
              <a:t>Remove electron donors by a spontaneous reaction</a:t>
            </a:r>
          </a:p>
          <a:p>
            <a:pPr lvl="1" eaLnBrk="1" hangingPunct="1">
              <a:lnSpc>
                <a:spcPct val="90000"/>
              </a:lnSpc>
              <a:spcAft>
                <a:spcPct val="25000"/>
              </a:spcAft>
            </a:pPr>
            <a:r>
              <a:rPr lang="nb-NO" sz="2000" smtClean="0">
                <a:solidFill>
                  <a:schemeClr val="bg1"/>
                </a:solidFill>
                <a:latin typeface="Arial Unicode MS" pitchFamily="34" charset="-128"/>
              </a:rPr>
              <a:t>Remove electron acceptors by spontaneous reaction</a:t>
            </a:r>
          </a:p>
          <a:p>
            <a:pPr lvl="1" eaLnBrk="1" hangingPunct="1">
              <a:lnSpc>
                <a:spcPct val="90000"/>
              </a:lnSpc>
              <a:spcAft>
                <a:spcPct val="25000"/>
              </a:spcAft>
              <a:buFontTx/>
              <a:buNone/>
            </a:pPr>
            <a:endParaRPr lang="nb-NO" sz="2000" smtClean="0">
              <a:solidFill>
                <a:schemeClr val="bg1"/>
              </a:solidFill>
              <a:latin typeface="Arial Unicode MS" pitchFamily="34" charset="-128"/>
            </a:endParaRPr>
          </a:p>
          <a:p>
            <a:pPr eaLnBrk="1" hangingPunct="1">
              <a:lnSpc>
                <a:spcPct val="90000"/>
              </a:lnSpc>
              <a:spcAft>
                <a:spcPct val="25000"/>
              </a:spcAft>
              <a:buFontTx/>
              <a:buNone/>
            </a:pP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The bioelectrolytic cell</a:t>
            </a:r>
          </a:p>
          <a:p>
            <a:pPr lvl="1" eaLnBrk="1" hangingPunct="1">
              <a:lnSpc>
                <a:spcPct val="90000"/>
              </a:lnSpc>
              <a:spcAft>
                <a:spcPct val="25000"/>
              </a:spcAft>
            </a:pPr>
            <a:r>
              <a:rPr lang="nb-NO" sz="2000" smtClean="0">
                <a:solidFill>
                  <a:schemeClr val="bg1"/>
                </a:solidFill>
                <a:latin typeface="Arial Unicode MS" pitchFamily="34" charset="-128"/>
              </a:rPr>
              <a:t>Remove electron donors by electrolysis</a:t>
            </a:r>
          </a:p>
          <a:p>
            <a:pPr lvl="1" eaLnBrk="1" hangingPunct="1">
              <a:lnSpc>
                <a:spcPct val="90000"/>
              </a:lnSpc>
              <a:spcAft>
                <a:spcPct val="25000"/>
              </a:spcAft>
            </a:pPr>
            <a:r>
              <a:rPr lang="nb-NO" sz="2000" smtClean="0">
                <a:solidFill>
                  <a:schemeClr val="bg1"/>
                </a:solidFill>
                <a:latin typeface="Arial Unicode MS" pitchFamily="34" charset="-128"/>
              </a:rPr>
              <a:t>Remove electron acceptors by electrolysis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nb-NO" sz="240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nb-NO" sz="2400" smtClean="0">
                <a:solidFill>
                  <a:schemeClr val="bg1"/>
                </a:solidFill>
              </a:rPr>
              <a:t>in both applications: </a:t>
            </a:r>
          </a:p>
          <a:p>
            <a:pPr eaLnBrk="1" hangingPunct="1">
              <a:lnSpc>
                <a:spcPct val="90000"/>
              </a:lnSpc>
            </a:pPr>
            <a:r>
              <a:rPr lang="nb-NO" sz="2400" smtClean="0">
                <a:solidFill>
                  <a:schemeClr val="bg1"/>
                </a:solidFill>
              </a:rPr>
              <a:t>Electrodes facilitates biological redox reactions by separation of half reactions</a:t>
            </a:r>
          </a:p>
          <a:p>
            <a:pPr eaLnBrk="1" hangingPunct="1">
              <a:lnSpc>
                <a:spcPct val="90000"/>
              </a:lnSpc>
            </a:pPr>
            <a:r>
              <a:rPr lang="nb-NO" sz="2400" smtClean="0">
                <a:solidFill>
                  <a:schemeClr val="bg1"/>
                </a:solidFill>
              </a:rPr>
              <a:t>Microorganisms facilitate the redox reactions as catalysts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b-NO" sz="3200" b="1" smtClean="0">
                <a:solidFill>
                  <a:srgbClr val="FFFF99"/>
                </a:solidFill>
                <a:latin typeface="Arial Unicode MS" pitchFamily="34" charset="-128"/>
              </a:rPr>
              <a:t>Speculations on other applications...</a:t>
            </a:r>
            <a:endParaRPr lang="en-GB" sz="3200" b="1" smtClean="0">
              <a:solidFill>
                <a:srgbClr val="FFFF99"/>
              </a:solidFill>
              <a:latin typeface="Arial Unicode MS" pitchFamily="34" charset="-128"/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Aft>
                <a:spcPct val="50000"/>
              </a:spcAft>
            </a:pP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Oxygenation without stripping</a:t>
            </a:r>
          </a:p>
          <a:p>
            <a:pPr lvl="1" eaLnBrk="1" hangingPunct="1">
              <a:spcAft>
                <a:spcPct val="50000"/>
              </a:spcAft>
            </a:pPr>
            <a:r>
              <a:rPr lang="nb-NO" sz="2000" smtClean="0">
                <a:solidFill>
                  <a:schemeClr val="bg1"/>
                </a:solidFill>
                <a:latin typeface="Arial Unicode MS" pitchFamily="34" charset="-128"/>
              </a:rPr>
              <a:t>H</a:t>
            </a:r>
            <a:r>
              <a:rPr lang="nb-NO" sz="2000" baseline="-25000" smtClean="0">
                <a:solidFill>
                  <a:schemeClr val="bg1"/>
                </a:solidFill>
                <a:latin typeface="Arial Unicode MS" pitchFamily="34" charset="-128"/>
              </a:rPr>
              <a:t>2</a:t>
            </a:r>
            <a:r>
              <a:rPr lang="nb-NO" sz="2000" smtClean="0">
                <a:solidFill>
                  <a:schemeClr val="bg1"/>
                </a:solidFill>
                <a:latin typeface="Arial Unicode MS" pitchFamily="34" charset="-128"/>
              </a:rPr>
              <a:t>S removal</a:t>
            </a:r>
          </a:p>
          <a:p>
            <a:pPr lvl="1" eaLnBrk="1" hangingPunct="1">
              <a:spcAft>
                <a:spcPct val="50000"/>
              </a:spcAft>
            </a:pPr>
            <a:r>
              <a:rPr lang="nb-NO" sz="2000" smtClean="0">
                <a:solidFill>
                  <a:schemeClr val="bg1"/>
                </a:solidFill>
                <a:latin typeface="Arial Unicode MS" pitchFamily="34" charset="-128"/>
              </a:rPr>
              <a:t>Odour removal</a:t>
            </a:r>
          </a:p>
          <a:p>
            <a:pPr eaLnBrk="1" hangingPunct="1">
              <a:spcAft>
                <a:spcPct val="50000"/>
              </a:spcAft>
            </a:pP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Microaerophilic biogas production</a:t>
            </a:r>
          </a:p>
          <a:p>
            <a:pPr eaLnBrk="1" hangingPunct="1">
              <a:spcAft>
                <a:spcPct val="50000"/>
              </a:spcAft>
            </a:pP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Simultaneous nitrification/denitrification</a:t>
            </a:r>
          </a:p>
          <a:p>
            <a:pPr eaLnBrk="1" hangingPunct="1">
              <a:spcAft>
                <a:spcPct val="50000"/>
              </a:spcAft>
            </a:pPr>
            <a:r>
              <a:rPr lang="nb-NO" sz="2400" smtClean="0">
                <a:solidFill>
                  <a:schemeClr val="bg1"/>
                </a:solidFill>
                <a:latin typeface="Arial Unicode MS" pitchFamily="34" charset="-128"/>
              </a:rPr>
              <a:t>Removal of electron acceptors from injection water combined with produced water oxidation</a:t>
            </a:r>
          </a:p>
          <a:p>
            <a:pPr eaLnBrk="1" hangingPunct="1">
              <a:spcAft>
                <a:spcPct val="50000"/>
              </a:spcAft>
            </a:pPr>
            <a:endParaRPr lang="en-GB" sz="2400" smtClean="0">
              <a:solidFill>
                <a:schemeClr val="bg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b-NO" sz="3200" b="1" smtClean="0">
                <a:solidFill>
                  <a:srgbClr val="FFFF99"/>
                </a:solidFill>
                <a:latin typeface="Arial Unicode MS" pitchFamily="34" charset="-128"/>
              </a:rPr>
              <a:t>Some last minute progressionism...</a:t>
            </a:r>
            <a:endParaRPr lang="en-GB" sz="3200" b="1" smtClean="0">
              <a:solidFill>
                <a:srgbClr val="FFFF99"/>
              </a:solidFill>
              <a:latin typeface="Arial Unicode MS" pitchFamily="34" charset="-128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9738" y="2154238"/>
            <a:ext cx="8410575" cy="3941762"/>
          </a:xfrm>
        </p:spPr>
        <p:txBody>
          <a:bodyPr/>
          <a:lstStyle/>
          <a:p>
            <a:pPr eaLnBrk="1" hangingPunct="1"/>
            <a:r>
              <a:rPr lang="nb-NO" sz="2800" smtClean="0">
                <a:solidFill>
                  <a:schemeClr val="bg1"/>
                </a:solidFill>
                <a:latin typeface="Arial Unicode MS" pitchFamily="34" charset="-128"/>
              </a:rPr>
              <a:t>May represent a significant energy source</a:t>
            </a:r>
          </a:p>
          <a:p>
            <a:pPr eaLnBrk="1" hangingPunct="1"/>
            <a:r>
              <a:rPr lang="nb-NO" sz="2800" smtClean="0">
                <a:solidFill>
                  <a:schemeClr val="bg1"/>
                </a:solidFill>
                <a:latin typeface="Arial Unicode MS" pitchFamily="34" charset="-128"/>
              </a:rPr>
              <a:t>Combined energy production and bioremediation</a:t>
            </a:r>
          </a:p>
          <a:p>
            <a:pPr eaLnBrk="1" hangingPunct="1"/>
            <a:r>
              <a:rPr lang="nb-NO" sz="2800" smtClean="0">
                <a:solidFill>
                  <a:schemeClr val="bg1"/>
                </a:solidFill>
                <a:latin typeface="Arial Unicode MS" pitchFamily="34" charset="-128"/>
              </a:rPr>
              <a:t>Easy and gentle way of introducing electron donors and acceptors</a:t>
            </a:r>
          </a:p>
          <a:p>
            <a:pPr eaLnBrk="1" hangingPunct="1"/>
            <a:r>
              <a:rPr lang="nb-NO" sz="2800" smtClean="0">
                <a:solidFill>
                  <a:schemeClr val="bg1"/>
                </a:solidFill>
                <a:latin typeface="Arial Unicode MS" pitchFamily="34" charset="-128"/>
              </a:rPr>
              <a:t>Combination of half-reactions may improve bioreactor perfomance and design</a:t>
            </a:r>
          </a:p>
          <a:p>
            <a:pPr eaLnBrk="1" hangingPunct="1"/>
            <a:r>
              <a:rPr lang="nb-NO" sz="2800" smtClean="0">
                <a:solidFill>
                  <a:schemeClr val="bg1"/>
                </a:solidFill>
                <a:latin typeface="Arial Unicode MS" pitchFamily="34" charset="-128"/>
              </a:rPr>
              <a:t>Combination of biological and chemical oxidation technologies</a:t>
            </a:r>
          </a:p>
          <a:p>
            <a:pPr eaLnBrk="1" hangingPunct="1"/>
            <a:endParaRPr lang="nb-NO" sz="2800" smtClean="0">
              <a:solidFill>
                <a:schemeClr val="bg1"/>
              </a:solidFill>
              <a:latin typeface="Arial Unicode MS" pitchFamily="34" charset="-128"/>
            </a:endParaRPr>
          </a:p>
          <a:p>
            <a:pPr eaLnBrk="1" hangingPunct="1"/>
            <a:endParaRPr lang="en-GB" sz="2800" smtClean="0">
              <a:solidFill>
                <a:schemeClr val="bg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b-NO" sz="3200" b="1" smtClean="0">
                <a:solidFill>
                  <a:srgbClr val="FFFF99"/>
                </a:solidFill>
                <a:latin typeface="Arial Unicode MS" pitchFamily="34" charset="-128"/>
              </a:rPr>
              <a:t>... and some last minute scepticism.</a:t>
            </a:r>
            <a:endParaRPr lang="en-GB" sz="3200" b="1" smtClean="0">
              <a:solidFill>
                <a:srgbClr val="FFFF99"/>
              </a:solidFill>
              <a:latin typeface="Arial Unicode MS" pitchFamily="34" charset="-128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81200"/>
            <a:ext cx="8294687" cy="4114800"/>
          </a:xfrm>
        </p:spPr>
        <p:txBody>
          <a:bodyPr/>
          <a:lstStyle/>
          <a:p>
            <a:pPr eaLnBrk="1" hangingPunct="1">
              <a:spcAft>
                <a:spcPct val="30000"/>
              </a:spcAft>
            </a:pPr>
            <a:r>
              <a:rPr lang="nb-NO" sz="2800" smtClean="0">
                <a:solidFill>
                  <a:schemeClr val="bg1"/>
                </a:solidFill>
                <a:latin typeface="Arial Unicode MS" pitchFamily="34" charset="-128"/>
              </a:rPr>
              <a:t>Electron consuming side reactions</a:t>
            </a:r>
          </a:p>
          <a:p>
            <a:pPr eaLnBrk="1" hangingPunct="1">
              <a:spcAft>
                <a:spcPct val="30000"/>
              </a:spcAft>
            </a:pPr>
            <a:r>
              <a:rPr lang="nb-NO" sz="2800" smtClean="0">
                <a:solidFill>
                  <a:schemeClr val="bg1"/>
                </a:solidFill>
                <a:latin typeface="Arial Unicode MS" pitchFamily="34" charset="-128"/>
              </a:rPr>
              <a:t>Potential of producing strong oxidants</a:t>
            </a:r>
          </a:p>
          <a:p>
            <a:pPr eaLnBrk="1" hangingPunct="1">
              <a:spcAft>
                <a:spcPct val="30000"/>
              </a:spcAft>
            </a:pPr>
            <a:r>
              <a:rPr lang="nb-NO" sz="2800" smtClean="0">
                <a:solidFill>
                  <a:schemeClr val="bg1"/>
                </a:solidFill>
                <a:latin typeface="Arial Unicode MS" pitchFamily="34" charset="-128"/>
              </a:rPr>
              <a:t>Unwanted side reaction products in complex media</a:t>
            </a:r>
          </a:p>
          <a:p>
            <a:pPr eaLnBrk="1" hangingPunct="1">
              <a:spcAft>
                <a:spcPct val="30000"/>
              </a:spcAft>
            </a:pPr>
            <a:r>
              <a:rPr lang="nb-NO" sz="2800" smtClean="0">
                <a:solidFill>
                  <a:schemeClr val="bg1"/>
                </a:solidFill>
                <a:latin typeface="Arial Unicode MS" pitchFamily="34" charset="-128"/>
              </a:rPr>
              <a:t>Difficult to control (especially in bioremediation)</a:t>
            </a:r>
          </a:p>
          <a:p>
            <a:pPr eaLnBrk="1" hangingPunct="1">
              <a:spcAft>
                <a:spcPct val="30000"/>
              </a:spcAft>
            </a:pPr>
            <a:r>
              <a:rPr lang="nb-NO" sz="2800" smtClean="0">
                <a:solidFill>
                  <a:schemeClr val="bg1"/>
                </a:solidFill>
                <a:latin typeface="Arial Unicode MS" pitchFamily="34" charset="-128"/>
              </a:rPr>
              <a:t>Need to bring this out of the lab!! 		    Pilot and full scale experience</a:t>
            </a:r>
            <a:endParaRPr lang="en-GB" sz="2800" smtClean="0">
              <a:solidFill>
                <a:schemeClr val="bg1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055688"/>
          </a:xfrm>
        </p:spPr>
        <p:txBody>
          <a:bodyPr/>
          <a:lstStyle/>
          <a:p>
            <a:pPr eaLnBrk="1" hangingPunct="1"/>
            <a:r>
              <a:rPr lang="nb-NO" sz="3200" b="1" smtClean="0">
                <a:solidFill>
                  <a:srgbClr val="FFFF99"/>
                </a:solidFill>
                <a:latin typeface="Arial Unicode MS" pitchFamily="34" charset="-128"/>
              </a:rPr>
              <a:t>Redox reactions</a:t>
            </a:r>
            <a:endParaRPr lang="en-GB" sz="3200" b="1" smtClean="0">
              <a:solidFill>
                <a:srgbClr val="FFFF99"/>
              </a:solidFill>
              <a:latin typeface="Arial Unicode MS" pitchFamily="34" charset="-128"/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498475" y="2092325"/>
            <a:ext cx="8261350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/>
            <a:r>
              <a:rPr lang="nb-NO" sz="2200">
                <a:solidFill>
                  <a:schemeClr val="bg1"/>
                </a:solidFill>
                <a:latin typeface="Arial Unicode MS" pitchFamily="34" charset="-128"/>
              </a:rPr>
              <a:t>Redox reactions (Reduction/Oxidation reactions) are chemical reactions where electron(s) are transfered from one compound (the electron donor) that’s being oxidised, to a second compound (the electron acceptor) that is being reduced. The mechanism of electron transfer may be:</a:t>
            </a:r>
            <a:endParaRPr lang="en-GB" sz="2200">
              <a:solidFill>
                <a:schemeClr val="bg1"/>
              </a:solidFill>
              <a:latin typeface="Arial Unicode MS" pitchFamily="34" charset="-128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98475" y="4335463"/>
            <a:ext cx="838835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457200" indent="-457200" algn="l">
              <a:spcAft>
                <a:spcPct val="25000"/>
              </a:spcAft>
              <a:buFontTx/>
              <a:buAutoNum type="arabicPeriod"/>
            </a:pPr>
            <a:r>
              <a:rPr lang="nb-NO" sz="2400">
                <a:solidFill>
                  <a:schemeClr val="bg1"/>
                </a:solidFill>
              </a:rPr>
              <a:t>By direct (or close) contact between the donor and the acceptor</a:t>
            </a:r>
          </a:p>
          <a:p>
            <a:pPr marL="457200" indent="-457200" algn="l">
              <a:spcAft>
                <a:spcPct val="25000"/>
              </a:spcAft>
              <a:buFontTx/>
              <a:buAutoNum type="arabicPeriod"/>
            </a:pPr>
            <a:r>
              <a:rPr lang="nb-NO" sz="2400">
                <a:solidFill>
                  <a:schemeClr val="bg1"/>
                </a:solidFill>
              </a:rPr>
              <a:t>By transfer of the electrons by conducting materials (conductors)</a:t>
            </a:r>
          </a:p>
          <a:p>
            <a:pPr marL="457200" indent="-457200" algn="l">
              <a:spcAft>
                <a:spcPct val="25000"/>
              </a:spcAft>
              <a:buFontTx/>
              <a:buAutoNum type="arabicPeriod"/>
            </a:pPr>
            <a:r>
              <a:rPr lang="nb-NO" sz="2400">
                <a:solidFill>
                  <a:schemeClr val="bg1"/>
                </a:solidFill>
              </a:rPr>
              <a:t>By chemical compounds called electron carriers</a:t>
            </a:r>
            <a:endParaRPr lang="en-GB" sz="24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Oval 4"/>
          <p:cNvSpPr>
            <a:spLocks noChangeArrowheads="1"/>
          </p:cNvSpPr>
          <p:nvPr/>
        </p:nvSpPr>
        <p:spPr bwMode="auto">
          <a:xfrm>
            <a:off x="762000" y="1820863"/>
            <a:ext cx="6248400" cy="4724400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b-NO" sz="240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61938"/>
            <a:ext cx="7772400" cy="685800"/>
          </a:xfrm>
        </p:spPr>
        <p:txBody>
          <a:bodyPr/>
          <a:lstStyle/>
          <a:p>
            <a:pPr eaLnBrk="1" hangingPunct="1"/>
            <a:r>
              <a:rPr lang="nb-NO" sz="3200" b="1" smtClean="0">
                <a:solidFill>
                  <a:srgbClr val="FFFF99"/>
                </a:solidFill>
                <a:latin typeface="Arial Unicode MS" pitchFamily="34" charset="-128"/>
              </a:rPr>
              <a:t>Biological redox reactions</a:t>
            </a:r>
            <a:endParaRPr lang="en-GB" sz="3200" b="1" smtClean="0">
              <a:solidFill>
                <a:srgbClr val="FFFF99"/>
              </a:solidFill>
              <a:latin typeface="Arial Unicode MS" pitchFamily="34" charset="-128"/>
            </a:endParaRPr>
          </a:p>
        </p:txBody>
      </p:sp>
      <p:grpSp>
        <p:nvGrpSpPr>
          <p:cNvPr id="2" name="Group 84"/>
          <p:cNvGrpSpPr>
            <a:grpSpLocks/>
          </p:cNvGrpSpPr>
          <p:nvPr/>
        </p:nvGrpSpPr>
        <p:grpSpPr bwMode="auto">
          <a:xfrm>
            <a:off x="0" y="1652588"/>
            <a:ext cx="4484688" cy="4359275"/>
            <a:chOff x="0" y="1041"/>
            <a:chExt cx="2825" cy="2746"/>
          </a:xfrm>
        </p:grpSpPr>
        <p:sp>
          <p:nvSpPr>
            <p:cNvPr id="7229" name="Text Box 36"/>
            <p:cNvSpPr txBox="1">
              <a:spLocks noChangeArrowheads="1"/>
            </p:cNvSpPr>
            <p:nvPr/>
          </p:nvSpPr>
          <p:spPr bwMode="auto">
            <a:xfrm>
              <a:off x="1152" y="2203"/>
              <a:ext cx="68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nb-NO" sz="2400">
                  <a:solidFill>
                    <a:srgbClr val="996633"/>
                  </a:solidFill>
                </a:rPr>
                <a:t>Carbon</a:t>
              </a:r>
              <a:endParaRPr lang="en-GB" sz="2400">
                <a:solidFill>
                  <a:srgbClr val="996633"/>
                </a:solidFill>
              </a:endParaRPr>
            </a:p>
          </p:txBody>
        </p:sp>
        <p:grpSp>
          <p:nvGrpSpPr>
            <p:cNvPr id="7230" name="Group 83"/>
            <p:cNvGrpSpPr>
              <a:grpSpLocks/>
            </p:cNvGrpSpPr>
            <p:nvPr/>
          </p:nvGrpSpPr>
          <p:grpSpPr bwMode="auto">
            <a:xfrm>
              <a:off x="0" y="1041"/>
              <a:ext cx="2825" cy="2746"/>
              <a:chOff x="0" y="1041"/>
              <a:chExt cx="2825" cy="2746"/>
            </a:xfrm>
          </p:grpSpPr>
          <p:sp>
            <p:nvSpPr>
              <p:cNvPr id="7231" name="Text Box 31"/>
              <p:cNvSpPr txBox="1">
                <a:spLocks noChangeArrowheads="1"/>
              </p:cNvSpPr>
              <p:nvPr/>
            </p:nvSpPr>
            <p:spPr bwMode="auto">
              <a:xfrm>
                <a:off x="34" y="1041"/>
                <a:ext cx="844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nb-NO" sz="2000">
                    <a:solidFill>
                      <a:srgbClr val="CCECFF"/>
                    </a:solidFill>
                  </a:rPr>
                  <a:t>Macro and </a:t>
                </a:r>
              </a:p>
              <a:p>
                <a:pPr algn="l"/>
                <a:r>
                  <a:rPr lang="nb-NO" sz="2000">
                    <a:solidFill>
                      <a:srgbClr val="CCECFF"/>
                    </a:solidFill>
                  </a:rPr>
                  <a:t>micro-</a:t>
                </a:r>
              </a:p>
              <a:p>
                <a:pPr algn="l"/>
                <a:r>
                  <a:rPr lang="nb-NO" sz="2000">
                    <a:solidFill>
                      <a:srgbClr val="CCECFF"/>
                    </a:solidFill>
                  </a:rPr>
                  <a:t>nutrients</a:t>
                </a:r>
                <a:endParaRPr lang="en-GB" sz="2000">
                  <a:solidFill>
                    <a:srgbClr val="CCECFF"/>
                  </a:solidFill>
                </a:endParaRPr>
              </a:p>
            </p:txBody>
          </p:sp>
          <p:sp>
            <p:nvSpPr>
              <p:cNvPr id="7232" name="Line 41"/>
              <p:cNvSpPr>
                <a:spLocks noChangeShapeType="1"/>
              </p:cNvSpPr>
              <p:nvPr/>
            </p:nvSpPr>
            <p:spPr bwMode="auto">
              <a:xfrm>
                <a:off x="624" y="1675"/>
                <a:ext cx="336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nb-NO"/>
              </a:p>
            </p:txBody>
          </p:sp>
          <p:sp>
            <p:nvSpPr>
              <p:cNvPr id="7233" name="Line 42"/>
              <p:cNvSpPr>
                <a:spLocks noChangeShapeType="1"/>
              </p:cNvSpPr>
              <p:nvPr/>
            </p:nvSpPr>
            <p:spPr bwMode="auto">
              <a:xfrm>
                <a:off x="720" y="1531"/>
                <a:ext cx="336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nb-NO"/>
              </a:p>
            </p:txBody>
          </p:sp>
          <p:grpSp>
            <p:nvGrpSpPr>
              <p:cNvPr id="7234" name="Group 61"/>
              <p:cNvGrpSpPr>
                <a:grpSpLocks/>
              </p:cNvGrpSpPr>
              <p:nvPr/>
            </p:nvGrpSpPr>
            <p:grpSpPr bwMode="auto">
              <a:xfrm>
                <a:off x="0" y="2016"/>
                <a:ext cx="2825" cy="1771"/>
                <a:chOff x="0" y="2016"/>
                <a:chExt cx="2825" cy="1771"/>
              </a:xfrm>
            </p:grpSpPr>
            <p:sp>
              <p:nvSpPr>
                <p:cNvPr id="7236" name="Arc 33"/>
                <p:cNvSpPr>
                  <a:spLocks/>
                </p:cNvSpPr>
                <p:nvPr/>
              </p:nvSpPr>
              <p:spPr bwMode="auto">
                <a:xfrm rot="5400000">
                  <a:off x="1297" y="2476"/>
                  <a:ext cx="1360" cy="1006"/>
                </a:xfrm>
                <a:custGeom>
                  <a:avLst/>
                  <a:gdLst>
                    <a:gd name="T0" fmla="*/ 1357 w 21600"/>
                    <a:gd name="T1" fmla="*/ 0 h 22964"/>
                    <a:gd name="T2" fmla="*/ 145 w 21600"/>
                    <a:gd name="T3" fmla="*/ 1006 h 22964"/>
                    <a:gd name="T4" fmla="*/ 0 w 21600"/>
                    <a:gd name="T5" fmla="*/ 65 h 22964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2964"/>
                    <a:gd name="T11" fmla="*/ 21600 w 21600"/>
                    <a:gd name="T12" fmla="*/ 22964 h 2296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2964" fill="none" extrusionOk="0">
                      <a:moveTo>
                        <a:pt x="21548" y="0"/>
                      </a:moveTo>
                      <a:cubicBezTo>
                        <a:pt x="21582" y="494"/>
                        <a:pt x="21600" y="990"/>
                        <a:pt x="21600" y="1487"/>
                      </a:cubicBezTo>
                      <a:cubicBezTo>
                        <a:pt x="21600" y="12524"/>
                        <a:pt x="13278" y="21786"/>
                        <a:pt x="2303" y="22963"/>
                      </a:cubicBezTo>
                    </a:path>
                    <a:path w="21600" h="22964" stroke="0" extrusionOk="0">
                      <a:moveTo>
                        <a:pt x="21548" y="0"/>
                      </a:moveTo>
                      <a:cubicBezTo>
                        <a:pt x="21582" y="494"/>
                        <a:pt x="21600" y="990"/>
                        <a:pt x="21600" y="1487"/>
                      </a:cubicBezTo>
                      <a:cubicBezTo>
                        <a:pt x="21600" y="12524"/>
                        <a:pt x="13278" y="21786"/>
                        <a:pt x="2303" y="22963"/>
                      </a:cubicBezTo>
                      <a:lnTo>
                        <a:pt x="0" y="1487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  <p:sp>
              <p:nvSpPr>
                <p:cNvPr id="7237" name="Arc 34"/>
                <p:cNvSpPr>
                  <a:spLocks/>
                </p:cNvSpPr>
                <p:nvPr/>
              </p:nvSpPr>
              <p:spPr bwMode="auto">
                <a:xfrm rot="5400000">
                  <a:off x="1442" y="2585"/>
                  <a:ext cx="836" cy="168"/>
                </a:xfrm>
                <a:custGeom>
                  <a:avLst/>
                  <a:gdLst>
                    <a:gd name="T0" fmla="*/ 836 w 17536"/>
                    <a:gd name="T1" fmla="*/ 100 h 21167"/>
                    <a:gd name="T2" fmla="*/ 205 w 17536"/>
                    <a:gd name="T3" fmla="*/ 168 h 21167"/>
                    <a:gd name="T4" fmla="*/ 0 w 17536"/>
                    <a:gd name="T5" fmla="*/ 0 h 21167"/>
                    <a:gd name="T6" fmla="*/ 0 60000 65536"/>
                    <a:gd name="T7" fmla="*/ 0 60000 65536"/>
                    <a:gd name="T8" fmla="*/ 0 60000 65536"/>
                    <a:gd name="T9" fmla="*/ 0 w 17536"/>
                    <a:gd name="T10" fmla="*/ 0 h 21167"/>
                    <a:gd name="T11" fmla="*/ 17536 w 17536"/>
                    <a:gd name="T12" fmla="*/ 21167 h 2116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7536" h="21167" fill="none" extrusionOk="0">
                      <a:moveTo>
                        <a:pt x="17536" y="12611"/>
                      </a:moveTo>
                      <a:cubicBezTo>
                        <a:pt x="14360" y="17027"/>
                        <a:pt x="9634" y="20082"/>
                        <a:pt x="4303" y="21166"/>
                      </a:cubicBezTo>
                    </a:path>
                    <a:path w="17536" h="21167" stroke="0" extrusionOk="0">
                      <a:moveTo>
                        <a:pt x="17536" y="12611"/>
                      </a:moveTo>
                      <a:cubicBezTo>
                        <a:pt x="14360" y="17027"/>
                        <a:pt x="9634" y="20082"/>
                        <a:pt x="4303" y="2116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  <p:sp>
              <p:nvSpPr>
                <p:cNvPr id="7238" name="Arc 35"/>
                <p:cNvSpPr>
                  <a:spLocks/>
                </p:cNvSpPr>
                <p:nvPr/>
              </p:nvSpPr>
              <p:spPr bwMode="auto">
                <a:xfrm rot="5400000">
                  <a:off x="1149" y="2110"/>
                  <a:ext cx="1728" cy="1625"/>
                </a:xfrm>
                <a:custGeom>
                  <a:avLst/>
                  <a:gdLst>
                    <a:gd name="T0" fmla="*/ 1511 w 21600"/>
                    <a:gd name="T1" fmla="*/ 0 h 31405"/>
                    <a:gd name="T2" fmla="*/ 428 w 21600"/>
                    <a:gd name="T3" fmla="*/ 1625 h 31405"/>
                    <a:gd name="T4" fmla="*/ 0 w 21600"/>
                    <a:gd name="T5" fmla="*/ 542 h 31405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31405"/>
                    <a:gd name="T11" fmla="*/ 21600 w 21600"/>
                    <a:gd name="T12" fmla="*/ 31405 h 3140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31405" fill="none" extrusionOk="0">
                      <a:moveTo>
                        <a:pt x="18888" y="0"/>
                      </a:moveTo>
                      <a:cubicBezTo>
                        <a:pt x="20667" y="3205"/>
                        <a:pt x="21600" y="6811"/>
                        <a:pt x="21600" y="10477"/>
                      </a:cubicBezTo>
                      <a:cubicBezTo>
                        <a:pt x="21600" y="20347"/>
                        <a:pt x="14909" y="28962"/>
                        <a:pt x="5345" y="31404"/>
                      </a:cubicBezTo>
                    </a:path>
                    <a:path w="21600" h="31405" stroke="0" extrusionOk="0">
                      <a:moveTo>
                        <a:pt x="18888" y="0"/>
                      </a:moveTo>
                      <a:cubicBezTo>
                        <a:pt x="20667" y="3205"/>
                        <a:pt x="21600" y="6811"/>
                        <a:pt x="21600" y="10477"/>
                      </a:cubicBezTo>
                      <a:cubicBezTo>
                        <a:pt x="21600" y="20347"/>
                        <a:pt x="14909" y="28962"/>
                        <a:pt x="5345" y="31404"/>
                      </a:cubicBezTo>
                      <a:lnTo>
                        <a:pt x="0" y="10477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  <p:sp>
              <p:nvSpPr>
                <p:cNvPr id="7239" name="Line 44"/>
                <p:cNvSpPr>
                  <a:spLocks noChangeShapeType="1"/>
                </p:cNvSpPr>
                <p:nvPr/>
              </p:nvSpPr>
              <p:spPr bwMode="auto">
                <a:xfrm>
                  <a:off x="384" y="2347"/>
                  <a:ext cx="72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nb-NO"/>
                </a:p>
              </p:txBody>
            </p:sp>
            <p:sp>
              <p:nvSpPr>
                <p:cNvPr id="7240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0" y="2016"/>
                  <a:ext cx="657" cy="6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l"/>
                  <a:r>
                    <a:rPr lang="nb-NO" sz="2000">
                      <a:solidFill>
                        <a:srgbClr val="FF9900"/>
                      </a:solidFill>
                    </a:rPr>
                    <a:t>External</a:t>
                  </a:r>
                </a:p>
                <a:p>
                  <a:pPr algn="l"/>
                  <a:r>
                    <a:rPr lang="nb-NO" sz="2000" b="1">
                      <a:solidFill>
                        <a:srgbClr val="FF9900"/>
                      </a:solidFill>
                    </a:rPr>
                    <a:t>C</a:t>
                  </a:r>
                  <a:r>
                    <a:rPr lang="nb-NO" sz="2000">
                      <a:solidFill>
                        <a:srgbClr val="FF9900"/>
                      </a:solidFill>
                    </a:rPr>
                    <a:t>-</a:t>
                  </a:r>
                </a:p>
                <a:p>
                  <a:pPr algn="l"/>
                  <a:r>
                    <a:rPr lang="nb-NO" sz="2000">
                      <a:solidFill>
                        <a:srgbClr val="FF9900"/>
                      </a:solidFill>
                    </a:rPr>
                    <a:t>source</a:t>
                  </a:r>
                  <a:endParaRPr lang="en-GB" sz="2000">
                    <a:solidFill>
                      <a:srgbClr val="FF9900"/>
                    </a:solidFill>
                  </a:endParaRPr>
                </a:p>
              </p:txBody>
            </p:sp>
            <p:sp>
              <p:nvSpPr>
                <p:cNvPr id="7241" name="Text Box 52"/>
                <p:cNvSpPr txBox="1">
                  <a:spLocks noChangeArrowheads="1"/>
                </p:cNvSpPr>
                <p:nvPr/>
              </p:nvSpPr>
              <p:spPr bwMode="auto">
                <a:xfrm>
                  <a:off x="672" y="2858"/>
                  <a:ext cx="877" cy="8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l"/>
                  <a:r>
                    <a:rPr lang="nb-NO" sz="2000"/>
                    <a:t>Internal </a:t>
                  </a:r>
                </a:p>
                <a:p>
                  <a:pPr algn="l"/>
                  <a:r>
                    <a:rPr lang="nb-NO" sz="2000"/>
                    <a:t> </a:t>
                  </a:r>
                  <a:r>
                    <a:rPr lang="nb-NO" sz="2000">
                      <a:solidFill>
                        <a:srgbClr val="996633"/>
                      </a:solidFill>
                    </a:rPr>
                    <a:t>C</a:t>
                  </a:r>
                  <a:r>
                    <a:rPr lang="nb-NO" sz="2000"/>
                    <a:t>-source</a:t>
                  </a:r>
                </a:p>
                <a:p>
                  <a:pPr algn="l"/>
                  <a:r>
                    <a:rPr lang="nb-NO" sz="2000"/>
                    <a:t>     from e</a:t>
                  </a:r>
                  <a:r>
                    <a:rPr lang="nb-NO" sz="2000" baseline="30000"/>
                    <a:t>-</a:t>
                  </a:r>
                  <a:r>
                    <a:rPr lang="nb-NO" sz="2000"/>
                    <a:t> </a:t>
                  </a:r>
                </a:p>
                <a:p>
                  <a:pPr algn="l"/>
                  <a:r>
                    <a:rPr lang="nb-NO" sz="2000"/>
                    <a:t>        donor</a:t>
                  </a:r>
                  <a:endParaRPr lang="en-GB" sz="2000"/>
                </a:p>
              </p:txBody>
            </p:sp>
          </p:grpSp>
          <p:sp>
            <p:nvSpPr>
              <p:cNvPr id="7235" name="Arc 32"/>
              <p:cNvSpPr>
                <a:spLocks/>
              </p:cNvSpPr>
              <p:nvPr/>
            </p:nvSpPr>
            <p:spPr bwMode="auto">
              <a:xfrm rot="10800000" flipH="1" flipV="1">
                <a:off x="1392" y="2059"/>
                <a:ext cx="1056" cy="288"/>
              </a:xfrm>
              <a:custGeom>
                <a:avLst/>
                <a:gdLst>
                  <a:gd name="T0" fmla="*/ 1054 w 21600"/>
                  <a:gd name="T1" fmla="*/ 0 h 21291"/>
                  <a:gd name="T2" fmla="*/ 422 w 21600"/>
                  <a:gd name="T3" fmla="*/ 288 h 21291"/>
                  <a:gd name="T4" fmla="*/ 0 w 21600"/>
                  <a:gd name="T5" fmla="*/ 20 h 2129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291"/>
                  <a:gd name="T11" fmla="*/ 21600 w 21600"/>
                  <a:gd name="T12" fmla="*/ 21291 h 2129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291" fill="none" extrusionOk="0">
                    <a:moveTo>
                      <a:pt x="21548" y="0"/>
                    </a:moveTo>
                    <a:cubicBezTo>
                      <a:pt x="21582" y="494"/>
                      <a:pt x="21600" y="990"/>
                      <a:pt x="21600" y="1487"/>
                    </a:cubicBezTo>
                    <a:cubicBezTo>
                      <a:pt x="21600" y="10082"/>
                      <a:pt x="16503" y="17859"/>
                      <a:pt x="8623" y="21291"/>
                    </a:cubicBezTo>
                  </a:path>
                  <a:path w="21600" h="21291" stroke="0" extrusionOk="0">
                    <a:moveTo>
                      <a:pt x="21548" y="0"/>
                    </a:moveTo>
                    <a:cubicBezTo>
                      <a:pt x="21582" y="494"/>
                      <a:pt x="21600" y="990"/>
                      <a:pt x="21600" y="1487"/>
                    </a:cubicBezTo>
                    <a:cubicBezTo>
                      <a:pt x="21600" y="10082"/>
                      <a:pt x="16503" y="17859"/>
                      <a:pt x="8623" y="21291"/>
                    </a:cubicBezTo>
                    <a:lnTo>
                      <a:pt x="0" y="1487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</p:grpSp>
      </p:grpSp>
      <p:grpSp>
        <p:nvGrpSpPr>
          <p:cNvPr id="5" name="Group 75"/>
          <p:cNvGrpSpPr>
            <a:grpSpLocks/>
          </p:cNvGrpSpPr>
          <p:nvPr/>
        </p:nvGrpSpPr>
        <p:grpSpPr bwMode="auto">
          <a:xfrm>
            <a:off x="2971800" y="1592263"/>
            <a:ext cx="1905000" cy="4191000"/>
            <a:chOff x="1872" y="1003"/>
            <a:chExt cx="1200" cy="2640"/>
          </a:xfrm>
        </p:grpSpPr>
        <p:sp>
          <p:nvSpPr>
            <p:cNvPr id="7215" name="Line 6"/>
            <p:cNvSpPr>
              <a:spLocks noChangeShapeType="1"/>
            </p:cNvSpPr>
            <p:nvPr/>
          </p:nvSpPr>
          <p:spPr bwMode="auto">
            <a:xfrm>
              <a:off x="2448" y="1003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b-NO"/>
            </a:p>
          </p:txBody>
        </p:sp>
        <p:sp>
          <p:nvSpPr>
            <p:cNvPr id="7216" name="Line 7"/>
            <p:cNvSpPr>
              <a:spLocks noChangeShapeType="1"/>
            </p:cNvSpPr>
            <p:nvPr/>
          </p:nvSpPr>
          <p:spPr bwMode="auto">
            <a:xfrm>
              <a:off x="2448" y="1483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b-NO"/>
            </a:p>
          </p:txBody>
        </p:sp>
        <p:sp>
          <p:nvSpPr>
            <p:cNvPr id="7217" name="Line 8"/>
            <p:cNvSpPr>
              <a:spLocks noChangeShapeType="1"/>
            </p:cNvSpPr>
            <p:nvPr/>
          </p:nvSpPr>
          <p:spPr bwMode="auto">
            <a:xfrm>
              <a:off x="2448" y="1963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b-NO"/>
            </a:p>
          </p:txBody>
        </p:sp>
        <p:sp>
          <p:nvSpPr>
            <p:cNvPr id="7218" name="Arc 9"/>
            <p:cNvSpPr>
              <a:spLocks/>
            </p:cNvSpPr>
            <p:nvPr/>
          </p:nvSpPr>
          <p:spPr bwMode="auto">
            <a:xfrm>
              <a:off x="2496" y="2492"/>
              <a:ext cx="452" cy="576"/>
            </a:xfrm>
            <a:custGeom>
              <a:avLst/>
              <a:gdLst>
                <a:gd name="T0" fmla="*/ 0 w 16961"/>
                <a:gd name="T1" fmla="*/ 0 h 21600"/>
                <a:gd name="T2" fmla="*/ 452 w 16961"/>
                <a:gd name="T3" fmla="*/ 219 h 21600"/>
                <a:gd name="T4" fmla="*/ 0 w 16961"/>
                <a:gd name="T5" fmla="*/ 576 h 21600"/>
                <a:gd name="T6" fmla="*/ 0 60000 65536"/>
                <a:gd name="T7" fmla="*/ 0 60000 65536"/>
                <a:gd name="T8" fmla="*/ 0 60000 65536"/>
                <a:gd name="T9" fmla="*/ 0 w 16961"/>
                <a:gd name="T10" fmla="*/ 0 h 21600"/>
                <a:gd name="T11" fmla="*/ 16961 w 16961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961" h="21600" fill="none" extrusionOk="0">
                  <a:moveTo>
                    <a:pt x="-1" y="0"/>
                  </a:moveTo>
                  <a:cubicBezTo>
                    <a:pt x="6614" y="0"/>
                    <a:pt x="12864" y="3030"/>
                    <a:pt x="16960" y="8225"/>
                  </a:cubicBezTo>
                </a:path>
                <a:path w="16961" h="21600" stroke="0" extrusionOk="0">
                  <a:moveTo>
                    <a:pt x="-1" y="0"/>
                  </a:moveTo>
                  <a:cubicBezTo>
                    <a:pt x="6614" y="0"/>
                    <a:pt x="12864" y="3030"/>
                    <a:pt x="16960" y="8225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7219" name="Arc 10"/>
            <p:cNvSpPr>
              <a:spLocks/>
            </p:cNvSpPr>
            <p:nvPr/>
          </p:nvSpPr>
          <p:spPr bwMode="auto">
            <a:xfrm>
              <a:off x="2496" y="2731"/>
              <a:ext cx="575" cy="325"/>
            </a:xfrm>
            <a:custGeom>
              <a:avLst/>
              <a:gdLst>
                <a:gd name="T0" fmla="*/ 476 w 21565"/>
                <a:gd name="T1" fmla="*/ 0 h 12179"/>
                <a:gd name="T2" fmla="*/ 575 w 21565"/>
                <a:gd name="T3" fmla="*/ 292 h 12179"/>
                <a:gd name="T4" fmla="*/ 0 w 21565"/>
                <a:gd name="T5" fmla="*/ 325 h 12179"/>
                <a:gd name="T6" fmla="*/ 0 60000 65536"/>
                <a:gd name="T7" fmla="*/ 0 60000 65536"/>
                <a:gd name="T8" fmla="*/ 0 60000 65536"/>
                <a:gd name="T9" fmla="*/ 0 w 21565"/>
                <a:gd name="T10" fmla="*/ 0 h 12179"/>
                <a:gd name="T11" fmla="*/ 21565 w 21565"/>
                <a:gd name="T12" fmla="*/ 12179 h 121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565" h="12179" fill="none" extrusionOk="0">
                  <a:moveTo>
                    <a:pt x="17839" y="-1"/>
                  </a:moveTo>
                  <a:cubicBezTo>
                    <a:pt x="20054" y="3245"/>
                    <a:pt x="21342" y="7033"/>
                    <a:pt x="21565" y="10955"/>
                  </a:cubicBezTo>
                </a:path>
                <a:path w="21565" h="12179" stroke="0" extrusionOk="0">
                  <a:moveTo>
                    <a:pt x="17839" y="-1"/>
                  </a:moveTo>
                  <a:cubicBezTo>
                    <a:pt x="20054" y="3245"/>
                    <a:pt x="21342" y="7033"/>
                    <a:pt x="21565" y="10955"/>
                  </a:cubicBezTo>
                  <a:lnTo>
                    <a:pt x="0" y="12179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grpSp>
          <p:nvGrpSpPr>
            <p:cNvPr id="7220" name="Group 11"/>
            <p:cNvGrpSpPr>
              <a:grpSpLocks/>
            </p:cNvGrpSpPr>
            <p:nvPr/>
          </p:nvGrpSpPr>
          <p:grpSpPr bwMode="auto">
            <a:xfrm rot="5400000">
              <a:off x="2496" y="3067"/>
              <a:ext cx="575" cy="576"/>
              <a:chOff x="2640" y="2497"/>
              <a:chExt cx="575" cy="576"/>
            </a:xfrm>
          </p:grpSpPr>
          <p:sp>
            <p:nvSpPr>
              <p:cNvPr id="7227" name="Arc 12"/>
              <p:cNvSpPr>
                <a:spLocks/>
              </p:cNvSpPr>
              <p:nvPr/>
            </p:nvSpPr>
            <p:spPr bwMode="auto">
              <a:xfrm>
                <a:off x="2640" y="2497"/>
                <a:ext cx="452" cy="576"/>
              </a:xfrm>
              <a:custGeom>
                <a:avLst/>
                <a:gdLst>
                  <a:gd name="T0" fmla="*/ 0 w 16961"/>
                  <a:gd name="T1" fmla="*/ 0 h 21600"/>
                  <a:gd name="T2" fmla="*/ 452 w 16961"/>
                  <a:gd name="T3" fmla="*/ 219 h 21600"/>
                  <a:gd name="T4" fmla="*/ 0 w 16961"/>
                  <a:gd name="T5" fmla="*/ 576 h 21600"/>
                  <a:gd name="T6" fmla="*/ 0 60000 65536"/>
                  <a:gd name="T7" fmla="*/ 0 60000 65536"/>
                  <a:gd name="T8" fmla="*/ 0 60000 65536"/>
                  <a:gd name="T9" fmla="*/ 0 w 16961"/>
                  <a:gd name="T10" fmla="*/ 0 h 21600"/>
                  <a:gd name="T11" fmla="*/ 16961 w 1696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961" h="21600" fill="none" extrusionOk="0">
                    <a:moveTo>
                      <a:pt x="-1" y="0"/>
                    </a:moveTo>
                    <a:cubicBezTo>
                      <a:pt x="6614" y="0"/>
                      <a:pt x="12864" y="3030"/>
                      <a:pt x="16960" y="8225"/>
                    </a:cubicBezTo>
                  </a:path>
                  <a:path w="16961" h="21600" stroke="0" extrusionOk="0">
                    <a:moveTo>
                      <a:pt x="-1" y="0"/>
                    </a:moveTo>
                    <a:cubicBezTo>
                      <a:pt x="6614" y="0"/>
                      <a:pt x="12864" y="3030"/>
                      <a:pt x="16960" y="8225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7228" name="Arc 13"/>
              <p:cNvSpPr>
                <a:spLocks/>
              </p:cNvSpPr>
              <p:nvPr/>
            </p:nvSpPr>
            <p:spPr bwMode="auto">
              <a:xfrm>
                <a:off x="2640" y="2736"/>
                <a:ext cx="575" cy="325"/>
              </a:xfrm>
              <a:custGeom>
                <a:avLst/>
                <a:gdLst>
                  <a:gd name="T0" fmla="*/ 476 w 21565"/>
                  <a:gd name="T1" fmla="*/ 0 h 12179"/>
                  <a:gd name="T2" fmla="*/ 575 w 21565"/>
                  <a:gd name="T3" fmla="*/ 292 h 12179"/>
                  <a:gd name="T4" fmla="*/ 0 w 21565"/>
                  <a:gd name="T5" fmla="*/ 325 h 12179"/>
                  <a:gd name="T6" fmla="*/ 0 60000 65536"/>
                  <a:gd name="T7" fmla="*/ 0 60000 65536"/>
                  <a:gd name="T8" fmla="*/ 0 60000 65536"/>
                  <a:gd name="T9" fmla="*/ 0 w 21565"/>
                  <a:gd name="T10" fmla="*/ 0 h 12179"/>
                  <a:gd name="T11" fmla="*/ 21565 w 21565"/>
                  <a:gd name="T12" fmla="*/ 12179 h 1217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65" h="12179" fill="none" extrusionOk="0">
                    <a:moveTo>
                      <a:pt x="17839" y="-1"/>
                    </a:moveTo>
                    <a:cubicBezTo>
                      <a:pt x="20054" y="3245"/>
                      <a:pt x="21342" y="7033"/>
                      <a:pt x="21565" y="10955"/>
                    </a:cubicBezTo>
                  </a:path>
                  <a:path w="21565" h="12179" stroke="0" extrusionOk="0">
                    <a:moveTo>
                      <a:pt x="17839" y="-1"/>
                    </a:moveTo>
                    <a:cubicBezTo>
                      <a:pt x="20054" y="3245"/>
                      <a:pt x="21342" y="7033"/>
                      <a:pt x="21565" y="10955"/>
                    </a:cubicBezTo>
                    <a:lnTo>
                      <a:pt x="0" y="12179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</p:grpSp>
        <p:grpSp>
          <p:nvGrpSpPr>
            <p:cNvPr id="7221" name="Group 14"/>
            <p:cNvGrpSpPr>
              <a:grpSpLocks/>
            </p:cNvGrpSpPr>
            <p:nvPr/>
          </p:nvGrpSpPr>
          <p:grpSpPr bwMode="auto">
            <a:xfrm rot="10800000">
              <a:off x="1872" y="3067"/>
              <a:ext cx="575" cy="576"/>
              <a:chOff x="2640" y="2497"/>
              <a:chExt cx="575" cy="576"/>
            </a:xfrm>
          </p:grpSpPr>
          <p:sp>
            <p:nvSpPr>
              <p:cNvPr id="7225" name="Arc 15"/>
              <p:cNvSpPr>
                <a:spLocks/>
              </p:cNvSpPr>
              <p:nvPr/>
            </p:nvSpPr>
            <p:spPr bwMode="auto">
              <a:xfrm>
                <a:off x="2640" y="2497"/>
                <a:ext cx="452" cy="576"/>
              </a:xfrm>
              <a:custGeom>
                <a:avLst/>
                <a:gdLst>
                  <a:gd name="T0" fmla="*/ 0 w 16961"/>
                  <a:gd name="T1" fmla="*/ 0 h 21600"/>
                  <a:gd name="T2" fmla="*/ 452 w 16961"/>
                  <a:gd name="T3" fmla="*/ 219 h 21600"/>
                  <a:gd name="T4" fmla="*/ 0 w 16961"/>
                  <a:gd name="T5" fmla="*/ 576 h 21600"/>
                  <a:gd name="T6" fmla="*/ 0 60000 65536"/>
                  <a:gd name="T7" fmla="*/ 0 60000 65536"/>
                  <a:gd name="T8" fmla="*/ 0 60000 65536"/>
                  <a:gd name="T9" fmla="*/ 0 w 16961"/>
                  <a:gd name="T10" fmla="*/ 0 h 21600"/>
                  <a:gd name="T11" fmla="*/ 16961 w 1696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961" h="21600" fill="none" extrusionOk="0">
                    <a:moveTo>
                      <a:pt x="-1" y="0"/>
                    </a:moveTo>
                    <a:cubicBezTo>
                      <a:pt x="6614" y="0"/>
                      <a:pt x="12864" y="3030"/>
                      <a:pt x="16960" y="8225"/>
                    </a:cubicBezTo>
                  </a:path>
                  <a:path w="16961" h="21600" stroke="0" extrusionOk="0">
                    <a:moveTo>
                      <a:pt x="-1" y="0"/>
                    </a:moveTo>
                    <a:cubicBezTo>
                      <a:pt x="6614" y="0"/>
                      <a:pt x="12864" y="3030"/>
                      <a:pt x="16960" y="8225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7226" name="Arc 16"/>
              <p:cNvSpPr>
                <a:spLocks/>
              </p:cNvSpPr>
              <p:nvPr/>
            </p:nvSpPr>
            <p:spPr bwMode="auto">
              <a:xfrm>
                <a:off x="2640" y="2736"/>
                <a:ext cx="575" cy="325"/>
              </a:xfrm>
              <a:custGeom>
                <a:avLst/>
                <a:gdLst>
                  <a:gd name="T0" fmla="*/ 476 w 21565"/>
                  <a:gd name="T1" fmla="*/ 0 h 12179"/>
                  <a:gd name="T2" fmla="*/ 575 w 21565"/>
                  <a:gd name="T3" fmla="*/ 292 h 12179"/>
                  <a:gd name="T4" fmla="*/ 0 w 21565"/>
                  <a:gd name="T5" fmla="*/ 325 h 12179"/>
                  <a:gd name="T6" fmla="*/ 0 60000 65536"/>
                  <a:gd name="T7" fmla="*/ 0 60000 65536"/>
                  <a:gd name="T8" fmla="*/ 0 60000 65536"/>
                  <a:gd name="T9" fmla="*/ 0 w 21565"/>
                  <a:gd name="T10" fmla="*/ 0 h 12179"/>
                  <a:gd name="T11" fmla="*/ 21565 w 21565"/>
                  <a:gd name="T12" fmla="*/ 12179 h 1217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65" h="12179" fill="none" extrusionOk="0">
                    <a:moveTo>
                      <a:pt x="17839" y="-1"/>
                    </a:moveTo>
                    <a:cubicBezTo>
                      <a:pt x="20054" y="3245"/>
                      <a:pt x="21342" y="7033"/>
                      <a:pt x="21565" y="10955"/>
                    </a:cubicBezTo>
                  </a:path>
                  <a:path w="21565" h="12179" stroke="0" extrusionOk="0">
                    <a:moveTo>
                      <a:pt x="17839" y="-1"/>
                    </a:moveTo>
                    <a:cubicBezTo>
                      <a:pt x="20054" y="3245"/>
                      <a:pt x="21342" y="7033"/>
                      <a:pt x="21565" y="10955"/>
                    </a:cubicBezTo>
                    <a:lnTo>
                      <a:pt x="0" y="12179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</p:grpSp>
        <p:grpSp>
          <p:nvGrpSpPr>
            <p:cNvPr id="7222" name="Group 17"/>
            <p:cNvGrpSpPr>
              <a:grpSpLocks/>
            </p:cNvGrpSpPr>
            <p:nvPr/>
          </p:nvGrpSpPr>
          <p:grpSpPr bwMode="auto">
            <a:xfrm rot="-5400000">
              <a:off x="1872" y="2491"/>
              <a:ext cx="575" cy="576"/>
              <a:chOff x="2640" y="2497"/>
              <a:chExt cx="575" cy="576"/>
            </a:xfrm>
          </p:grpSpPr>
          <p:sp>
            <p:nvSpPr>
              <p:cNvPr id="7223" name="Arc 18"/>
              <p:cNvSpPr>
                <a:spLocks/>
              </p:cNvSpPr>
              <p:nvPr/>
            </p:nvSpPr>
            <p:spPr bwMode="auto">
              <a:xfrm>
                <a:off x="2640" y="2497"/>
                <a:ext cx="452" cy="576"/>
              </a:xfrm>
              <a:custGeom>
                <a:avLst/>
                <a:gdLst>
                  <a:gd name="T0" fmla="*/ 0 w 16961"/>
                  <a:gd name="T1" fmla="*/ 0 h 21600"/>
                  <a:gd name="T2" fmla="*/ 452 w 16961"/>
                  <a:gd name="T3" fmla="*/ 219 h 21600"/>
                  <a:gd name="T4" fmla="*/ 0 w 16961"/>
                  <a:gd name="T5" fmla="*/ 576 h 21600"/>
                  <a:gd name="T6" fmla="*/ 0 60000 65536"/>
                  <a:gd name="T7" fmla="*/ 0 60000 65536"/>
                  <a:gd name="T8" fmla="*/ 0 60000 65536"/>
                  <a:gd name="T9" fmla="*/ 0 w 16961"/>
                  <a:gd name="T10" fmla="*/ 0 h 21600"/>
                  <a:gd name="T11" fmla="*/ 16961 w 1696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961" h="21600" fill="none" extrusionOk="0">
                    <a:moveTo>
                      <a:pt x="-1" y="0"/>
                    </a:moveTo>
                    <a:cubicBezTo>
                      <a:pt x="6614" y="0"/>
                      <a:pt x="12864" y="3030"/>
                      <a:pt x="16960" y="8225"/>
                    </a:cubicBezTo>
                  </a:path>
                  <a:path w="16961" h="21600" stroke="0" extrusionOk="0">
                    <a:moveTo>
                      <a:pt x="-1" y="0"/>
                    </a:moveTo>
                    <a:cubicBezTo>
                      <a:pt x="6614" y="0"/>
                      <a:pt x="12864" y="3030"/>
                      <a:pt x="16960" y="8225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  <p:sp>
            <p:nvSpPr>
              <p:cNvPr id="7224" name="Arc 19"/>
              <p:cNvSpPr>
                <a:spLocks/>
              </p:cNvSpPr>
              <p:nvPr/>
            </p:nvSpPr>
            <p:spPr bwMode="auto">
              <a:xfrm>
                <a:off x="2640" y="2736"/>
                <a:ext cx="575" cy="325"/>
              </a:xfrm>
              <a:custGeom>
                <a:avLst/>
                <a:gdLst>
                  <a:gd name="T0" fmla="*/ 476 w 21565"/>
                  <a:gd name="T1" fmla="*/ 0 h 12179"/>
                  <a:gd name="T2" fmla="*/ 575 w 21565"/>
                  <a:gd name="T3" fmla="*/ 292 h 12179"/>
                  <a:gd name="T4" fmla="*/ 0 w 21565"/>
                  <a:gd name="T5" fmla="*/ 325 h 12179"/>
                  <a:gd name="T6" fmla="*/ 0 60000 65536"/>
                  <a:gd name="T7" fmla="*/ 0 60000 65536"/>
                  <a:gd name="T8" fmla="*/ 0 60000 65536"/>
                  <a:gd name="T9" fmla="*/ 0 w 21565"/>
                  <a:gd name="T10" fmla="*/ 0 h 12179"/>
                  <a:gd name="T11" fmla="*/ 21565 w 21565"/>
                  <a:gd name="T12" fmla="*/ 12179 h 1217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65" h="12179" fill="none" extrusionOk="0">
                    <a:moveTo>
                      <a:pt x="17839" y="-1"/>
                    </a:moveTo>
                    <a:cubicBezTo>
                      <a:pt x="20054" y="3245"/>
                      <a:pt x="21342" y="7033"/>
                      <a:pt x="21565" y="10955"/>
                    </a:cubicBezTo>
                  </a:path>
                  <a:path w="21565" h="12179" stroke="0" extrusionOk="0">
                    <a:moveTo>
                      <a:pt x="17839" y="-1"/>
                    </a:moveTo>
                    <a:cubicBezTo>
                      <a:pt x="20054" y="3245"/>
                      <a:pt x="21342" y="7033"/>
                      <a:pt x="21565" y="10955"/>
                    </a:cubicBezTo>
                    <a:lnTo>
                      <a:pt x="0" y="12179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b-NO"/>
              </a:p>
            </p:txBody>
          </p:sp>
        </p:grpSp>
      </p:grpSp>
      <p:grpSp>
        <p:nvGrpSpPr>
          <p:cNvPr id="9" name="Group 76"/>
          <p:cNvGrpSpPr>
            <a:grpSpLocks/>
          </p:cNvGrpSpPr>
          <p:nvPr/>
        </p:nvGrpSpPr>
        <p:grpSpPr bwMode="auto">
          <a:xfrm>
            <a:off x="4875213" y="4487863"/>
            <a:ext cx="1906587" cy="1098550"/>
            <a:chOff x="3071" y="2827"/>
            <a:chExt cx="1201" cy="692"/>
          </a:xfrm>
        </p:grpSpPr>
        <p:sp>
          <p:nvSpPr>
            <p:cNvPr id="7211" name="Text Box 20"/>
            <p:cNvSpPr txBox="1">
              <a:spLocks noChangeArrowheads="1"/>
            </p:cNvSpPr>
            <p:nvPr/>
          </p:nvSpPr>
          <p:spPr bwMode="auto">
            <a:xfrm>
              <a:off x="3302" y="2827"/>
              <a:ext cx="53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nb-NO"/>
                <a:t>2 NAD</a:t>
              </a:r>
              <a:r>
                <a:rPr lang="nb-NO" baseline="30000"/>
                <a:t>+</a:t>
              </a:r>
              <a:endParaRPr lang="en-GB"/>
            </a:p>
          </p:txBody>
        </p:sp>
        <p:sp>
          <p:nvSpPr>
            <p:cNvPr id="7212" name="Arc 21"/>
            <p:cNvSpPr>
              <a:spLocks/>
            </p:cNvSpPr>
            <p:nvPr/>
          </p:nvSpPr>
          <p:spPr bwMode="auto">
            <a:xfrm flipH="1">
              <a:off x="3071" y="2943"/>
              <a:ext cx="352" cy="476"/>
            </a:xfrm>
            <a:custGeom>
              <a:avLst/>
              <a:gdLst>
                <a:gd name="T0" fmla="*/ 136 w 21600"/>
                <a:gd name="T1" fmla="*/ 0 h 39727"/>
                <a:gd name="T2" fmla="*/ 141 w 21600"/>
                <a:gd name="T3" fmla="*/ 476 h 39727"/>
                <a:gd name="T4" fmla="*/ 0 w 21600"/>
                <a:gd name="T5" fmla="*/ 239 h 39727"/>
                <a:gd name="T6" fmla="*/ 0 60000 65536"/>
                <a:gd name="T7" fmla="*/ 0 60000 65536"/>
                <a:gd name="T8" fmla="*/ 0 60000 65536"/>
                <a:gd name="T9" fmla="*/ 0 w 21600"/>
                <a:gd name="T10" fmla="*/ 0 h 39727"/>
                <a:gd name="T11" fmla="*/ 21600 w 21600"/>
                <a:gd name="T12" fmla="*/ 39727 h 397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9727" fill="none" extrusionOk="0">
                  <a:moveTo>
                    <a:pt x="8344" y="0"/>
                  </a:moveTo>
                  <a:cubicBezTo>
                    <a:pt x="16374" y="3363"/>
                    <a:pt x="21600" y="11217"/>
                    <a:pt x="21600" y="19923"/>
                  </a:cubicBezTo>
                  <a:cubicBezTo>
                    <a:pt x="21600" y="28518"/>
                    <a:pt x="16503" y="36295"/>
                    <a:pt x="8623" y="39727"/>
                  </a:cubicBezTo>
                </a:path>
                <a:path w="21600" h="39727" stroke="0" extrusionOk="0">
                  <a:moveTo>
                    <a:pt x="8344" y="0"/>
                  </a:moveTo>
                  <a:cubicBezTo>
                    <a:pt x="16374" y="3363"/>
                    <a:pt x="21600" y="11217"/>
                    <a:pt x="21600" y="19923"/>
                  </a:cubicBezTo>
                  <a:cubicBezTo>
                    <a:pt x="21600" y="28518"/>
                    <a:pt x="16503" y="36295"/>
                    <a:pt x="8623" y="39727"/>
                  </a:cubicBezTo>
                  <a:lnTo>
                    <a:pt x="0" y="19923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7213" name="Text Box 22"/>
            <p:cNvSpPr txBox="1">
              <a:spLocks noChangeArrowheads="1"/>
            </p:cNvSpPr>
            <p:nvPr/>
          </p:nvSpPr>
          <p:spPr bwMode="auto">
            <a:xfrm>
              <a:off x="3260" y="3307"/>
              <a:ext cx="58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nb-NO"/>
                <a:t>2 NADH</a:t>
              </a:r>
              <a:endParaRPr lang="en-GB"/>
            </a:p>
          </p:txBody>
        </p:sp>
        <p:sp>
          <p:nvSpPr>
            <p:cNvPr id="7214" name="Arc 23"/>
            <p:cNvSpPr>
              <a:spLocks/>
            </p:cNvSpPr>
            <p:nvPr/>
          </p:nvSpPr>
          <p:spPr bwMode="auto">
            <a:xfrm rot="10800000" flipH="1">
              <a:off x="3504" y="2923"/>
              <a:ext cx="768" cy="476"/>
            </a:xfrm>
            <a:custGeom>
              <a:avLst/>
              <a:gdLst>
                <a:gd name="T0" fmla="*/ 297 w 21600"/>
                <a:gd name="T1" fmla="*/ 0 h 39727"/>
                <a:gd name="T2" fmla="*/ 307 w 21600"/>
                <a:gd name="T3" fmla="*/ 476 h 39727"/>
                <a:gd name="T4" fmla="*/ 0 w 21600"/>
                <a:gd name="T5" fmla="*/ 239 h 39727"/>
                <a:gd name="T6" fmla="*/ 0 60000 65536"/>
                <a:gd name="T7" fmla="*/ 0 60000 65536"/>
                <a:gd name="T8" fmla="*/ 0 60000 65536"/>
                <a:gd name="T9" fmla="*/ 0 w 21600"/>
                <a:gd name="T10" fmla="*/ 0 h 39727"/>
                <a:gd name="T11" fmla="*/ 21600 w 21600"/>
                <a:gd name="T12" fmla="*/ 39727 h 397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9727" fill="none" extrusionOk="0">
                  <a:moveTo>
                    <a:pt x="8344" y="0"/>
                  </a:moveTo>
                  <a:cubicBezTo>
                    <a:pt x="16374" y="3363"/>
                    <a:pt x="21600" y="11217"/>
                    <a:pt x="21600" y="19923"/>
                  </a:cubicBezTo>
                  <a:cubicBezTo>
                    <a:pt x="21600" y="28518"/>
                    <a:pt x="16503" y="36295"/>
                    <a:pt x="8623" y="39727"/>
                  </a:cubicBezTo>
                </a:path>
                <a:path w="21600" h="39727" stroke="0" extrusionOk="0">
                  <a:moveTo>
                    <a:pt x="8344" y="0"/>
                  </a:moveTo>
                  <a:cubicBezTo>
                    <a:pt x="16374" y="3363"/>
                    <a:pt x="21600" y="11217"/>
                    <a:pt x="21600" y="19923"/>
                  </a:cubicBezTo>
                  <a:cubicBezTo>
                    <a:pt x="21600" y="28518"/>
                    <a:pt x="16503" y="36295"/>
                    <a:pt x="8623" y="39727"/>
                  </a:cubicBezTo>
                  <a:lnTo>
                    <a:pt x="0" y="19923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</p:grpSp>
      <p:grpSp>
        <p:nvGrpSpPr>
          <p:cNvPr id="10" name="Group 77"/>
          <p:cNvGrpSpPr>
            <a:grpSpLocks/>
          </p:cNvGrpSpPr>
          <p:nvPr/>
        </p:nvGrpSpPr>
        <p:grpSpPr bwMode="auto">
          <a:xfrm>
            <a:off x="3886200" y="2530475"/>
            <a:ext cx="2921000" cy="3619500"/>
            <a:chOff x="2448" y="1594"/>
            <a:chExt cx="1840" cy="2280"/>
          </a:xfrm>
        </p:grpSpPr>
        <p:sp>
          <p:nvSpPr>
            <p:cNvPr id="7204" name="Arc 38"/>
            <p:cNvSpPr>
              <a:spLocks/>
            </p:cNvSpPr>
            <p:nvPr/>
          </p:nvSpPr>
          <p:spPr bwMode="auto">
            <a:xfrm rot="10800000" flipV="1">
              <a:off x="2448" y="1594"/>
              <a:ext cx="1104" cy="849"/>
            </a:xfrm>
            <a:custGeom>
              <a:avLst/>
              <a:gdLst>
                <a:gd name="T0" fmla="*/ 1103 w 21600"/>
                <a:gd name="T1" fmla="*/ 0 h 22582"/>
                <a:gd name="T2" fmla="*/ 6 w 21600"/>
                <a:gd name="T3" fmla="*/ 849 h 22582"/>
                <a:gd name="T4" fmla="*/ 0 w 21600"/>
                <a:gd name="T5" fmla="*/ 37 h 22582"/>
                <a:gd name="T6" fmla="*/ 0 60000 65536"/>
                <a:gd name="T7" fmla="*/ 0 60000 65536"/>
                <a:gd name="T8" fmla="*/ 0 60000 65536"/>
                <a:gd name="T9" fmla="*/ 0 w 21600"/>
                <a:gd name="T10" fmla="*/ 0 h 22582"/>
                <a:gd name="T11" fmla="*/ 21600 w 21600"/>
                <a:gd name="T12" fmla="*/ 22582 h 225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2582" fill="none" extrusionOk="0">
                  <a:moveTo>
                    <a:pt x="21577" y="0"/>
                  </a:moveTo>
                  <a:cubicBezTo>
                    <a:pt x="21592" y="327"/>
                    <a:pt x="21600" y="654"/>
                    <a:pt x="21600" y="982"/>
                  </a:cubicBezTo>
                  <a:cubicBezTo>
                    <a:pt x="21600" y="12863"/>
                    <a:pt x="12004" y="22513"/>
                    <a:pt x="122" y="22581"/>
                  </a:cubicBezTo>
                </a:path>
                <a:path w="21600" h="22582" stroke="0" extrusionOk="0">
                  <a:moveTo>
                    <a:pt x="21577" y="0"/>
                  </a:moveTo>
                  <a:cubicBezTo>
                    <a:pt x="21592" y="327"/>
                    <a:pt x="21600" y="654"/>
                    <a:pt x="21600" y="982"/>
                  </a:cubicBezTo>
                  <a:cubicBezTo>
                    <a:pt x="21600" y="12863"/>
                    <a:pt x="12004" y="22513"/>
                    <a:pt x="122" y="22581"/>
                  </a:cubicBezTo>
                  <a:lnTo>
                    <a:pt x="0" y="982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7205" name="Arc 27"/>
            <p:cNvSpPr>
              <a:spLocks/>
            </p:cNvSpPr>
            <p:nvPr/>
          </p:nvSpPr>
          <p:spPr bwMode="auto">
            <a:xfrm rot="10800000" flipH="1">
              <a:off x="3744" y="2491"/>
              <a:ext cx="544" cy="639"/>
            </a:xfrm>
            <a:custGeom>
              <a:avLst/>
              <a:gdLst>
                <a:gd name="T0" fmla="*/ 543 w 21600"/>
                <a:gd name="T1" fmla="*/ 0 h 21291"/>
                <a:gd name="T2" fmla="*/ 217 w 21600"/>
                <a:gd name="T3" fmla="*/ 639 h 21291"/>
                <a:gd name="T4" fmla="*/ 0 w 21600"/>
                <a:gd name="T5" fmla="*/ 45 h 21291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291"/>
                <a:gd name="T11" fmla="*/ 21600 w 21600"/>
                <a:gd name="T12" fmla="*/ 21291 h 212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291" fill="none" extrusionOk="0">
                  <a:moveTo>
                    <a:pt x="21548" y="0"/>
                  </a:moveTo>
                  <a:cubicBezTo>
                    <a:pt x="21582" y="494"/>
                    <a:pt x="21600" y="990"/>
                    <a:pt x="21600" y="1487"/>
                  </a:cubicBezTo>
                  <a:cubicBezTo>
                    <a:pt x="21600" y="10082"/>
                    <a:pt x="16503" y="17859"/>
                    <a:pt x="8623" y="21291"/>
                  </a:cubicBezTo>
                </a:path>
                <a:path w="21600" h="21291" stroke="0" extrusionOk="0">
                  <a:moveTo>
                    <a:pt x="21548" y="0"/>
                  </a:moveTo>
                  <a:cubicBezTo>
                    <a:pt x="21582" y="494"/>
                    <a:pt x="21600" y="990"/>
                    <a:pt x="21600" y="1487"/>
                  </a:cubicBezTo>
                  <a:cubicBezTo>
                    <a:pt x="21600" y="10082"/>
                    <a:pt x="16503" y="17859"/>
                    <a:pt x="8623" y="21291"/>
                  </a:cubicBezTo>
                  <a:lnTo>
                    <a:pt x="0" y="1487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7206" name="Arc 28"/>
            <p:cNvSpPr>
              <a:spLocks/>
            </p:cNvSpPr>
            <p:nvPr/>
          </p:nvSpPr>
          <p:spPr bwMode="auto">
            <a:xfrm rot="16200000" flipH="1">
              <a:off x="3317" y="2754"/>
              <a:ext cx="941" cy="996"/>
            </a:xfrm>
            <a:custGeom>
              <a:avLst/>
              <a:gdLst>
                <a:gd name="T0" fmla="*/ 941 w 21182"/>
                <a:gd name="T1" fmla="*/ 213 h 19804"/>
                <a:gd name="T2" fmla="*/ 383 w 21182"/>
                <a:gd name="T3" fmla="*/ 996 h 19804"/>
                <a:gd name="T4" fmla="*/ 0 w 21182"/>
                <a:gd name="T5" fmla="*/ 0 h 19804"/>
                <a:gd name="T6" fmla="*/ 0 60000 65536"/>
                <a:gd name="T7" fmla="*/ 0 60000 65536"/>
                <a:gd name="T8" fmla="*/ 0 60000 65536"/>
                <a:gd name="T9" fmla="*/ 0 w 21182"/>
                <a:gd name="T10" fmla="*/ 0 h 19804"/>
                <a:gd name="T11" fmla="*/ 21182 w 21182"/>
                <a:gd name="T12" fmla="*/ 19804 h 1980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182" h="19804" fill="none" extrusionOk="0">
                  <a:moveTo>
                    <a:pt x="21182" y="4228"/>
                  </a:moveTo>
                  <a:cubicBezTo>
                    <a:pt x="19797" y="11162"/>
                    <a:pt x="15106" y="16980"/>
                    <a:pt x="8623" y="19804"/>
                  </a:cubicBezTo>
                </a:path>
                <a:path w="21182" h="19804" stroke="0" extrusionOk="0">
                  <a:moveTo>
                    <a:pt x="21182" y="4228"/>
                  </a:moveTo>
                  <a:cubicBezTo>
                    <a:pt x="19797" y="11162"/>
                    <a:pt x="15106" y="16980"/>
                    <a:pt x="8623" y="19804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7207" name="Text Box 29"/>
            <p:cNvSpPr txBox="1">
              <a:spLocks noChangeArrowheads="1"/>
            </p:cNvSpPr>
            <p:nvPr/>
          </p:nvSpPr>
          <p:spPr bwMode="auto">
            <a:xfrm>
              <a:off x="3072" y="3643"/>
              <a:ext cx="4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nb-NO" sz="1800"/>
                <a:t>ADP</a:t>
              </a:r>
              <a:endParaRPr lang="en-GB" sz="1800"/>
            </a:p>
          </p:txBody>
        </p:sp>
        <p:sp>
          <p:nvSpPr>
            <p:cNvPr id="7208" name="Text Box 30"/>
            <p:cNvSpPr txBox="1">
              <a:spLocks noChangeArrowheads="1"/>
            </p:cNvSpPr>
            <p:nvPr/>
          </p:nvSpPr>
          <p:spPr bwMode="auto">
            <a:xfrm>
              <a:off x="3552" y="2347"/>
              <a:ext cx="3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nb-NO" sz="1800">
                  <a:solidFill>
                    <a:srgbClr val="FF3300"/>
                  </a:solidFill>
                </a:rPr>
                <a:t>ATP</a:t>
              </a:r>
              <a:endParaRPr lang="en-GB" sz="1800">
                <a:solidFill>
                  <a:srgbClr val="FF3300"/>
                </a:solidFill>
              </a:endParaRPr>
            </a:p>
          </p:txBody>
        </p:sp>
        <p:sp>
          <p:nvSpPr>
            <p:cNvPr id="7209" name="Text Box 47"/>
            <p:cNvSpPr txBox="1">
              <a:spLocks noChangeArrowheads="1"/>
            </p:cNvSpPr>
            <p:nvPr/>
          </p:nvSpPr>
          <p:spPr bwMode="auto">
            <a:xfrm>
              <a:off x="3408" y="1819"/>
              <a:ext cx="71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nb-NO" sz="2400" b="1" u="sng">
                  <a:solidFill>
                    <a:srgbClr val="FF3300"/>
                  </a:solidFill>
                </a:rPr>
                <a:t>Energy</a:t>
              </a:r>
              <a:endParaRPr lang="en-GB" sz="2400" b="1" u="sng">
                <a:solidFill>
                  <a:srgbClr val="FF3300"/>
                </a:solidFill>
              </a:endParaRPr>
            </a:p>
          </p:txBody>
        </p:sp>
        <p:sp>
          <p:nvSpPr>
            <p:cNvPr id="7210" name="Line 48"/>
            <p:cNvSpPr>
              <a:spLocks noChangeShapeType="1"/>
            </p:cNvSpPr>
            <p:nvPr/>
          </p:nvSpPr>
          <p:spPr bwMode="auto">
            <a:xfrm flipV="1">
              <a:off x="3744" y="2059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b-NO"/>
            </a:p>
          </p:txBody>
        </p:sp>
      </p:grpSp>
      <p:grpSp>
        <p:nvGrpSpPr>
          <p:cNvPr id="11" name="Group 86"/>
          <p:cNvGrpSpPr>
            <a:grpSpLocks/>
          </p:cNvGrpSpPr>
          <p:nvPr/>
        </p:nvGrpSpPr>
        <p:grpSpPr bwMode="auto">
          <a:xfrm>
            <a:off x="6781800" y="3829050"/>
            <a:ext cx="2281238" cy="1919288"/>
            <a:chOff x="4272" y="2412"/>
            <a:chExt cx="1437" cy="1209"/>
          </a:xfrm>
        </p:grpSpPr>
        <p:sp>
          <p:nvSpPr>
            <p:cNvPr id="7200" name="Text Box 24"/>
            <p:cNvSpPr txBox="1">
              <a:spLocks noChangeArrowheads="1"/>
            </p:cNvSpPr>
            <p:nvPr/>
          </p:nvSpPr>
          <p:spPr bwMode="auto">
            <a:xfrm>
              <a:off x="4560" y="2779"/>
              <a:ext cx="51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nb-NO" sz="2400">
                  <a:solidFill>
                    <a:schemeClr val="bg1"/>
                  </a:solidFill>
                </a:rPr>
                <a:t>½ O</a:t>
              </a:r>
              <a:r>
                <a:rPr lang="nb-NO" sz="2400" baseline="-25000">
                  <a:solidFill>
                    <a:schemeClr val="bg1"/>
                  </a:solidFill>
                </a:rPr>
                <a:t>2</a:t>
              </a:r>
              <a:endParaRPr lang="en-GB" sz="2400">
                <a:solidFill>
                  <a:schemeClr val="bg1"/>
                </a:solidFill>
              </a:endParaRPr>
            </a:p>
          </p:txBody>
        </p:sp>
        <p:sp>
          <p:nvSpPr>
            <p:cNvPr id="7201" name="Arc 25"/>
            <p:cNvSpPr>
              <a:spLocks/>
            </p:cNvSpPr>
            <p:nvPr/>
          </p:nvSpPr>
          <p:spPr bwMode="auto">
            <a:xfrm flipH="1">
              <a:off x="4272" y="2975"/>
              <a:ext cx="448" cy="476"/>
            </a:xfrm>
            <a:custGeom>
              <a:avLst/>
              <a:gdLst>
                <a:gd name="T0" fmla="*/ 173 w 21600"/>
                <a:gd name="T1" fmla="*/ 0 h 39727"/>
                <a:gd name="T2" fmla="*/ 179 w 21600"/>
                <a:gd name="T3" fmla="*/ 476 h 39727"/>
                <a:gd name="T4" fmla="*/ 0 w 21600"/>
                <a:gd name="T5" fmla="*/ 239 h 39727"/>
                <a:gd name="T6" fmla="*/ 0 60000 65536"/>
                <a:gd name="T7" fmla="*/ 0 60000 65536"/>
                <a:gd name="T8" fmla="*/ 0 60000 65536"/>
                <a:gd name="T9" fmla="*/ 0 w 21600"/>
                <a:gd name="T10" fmla="*/ 0 h 39727"/>
                <a:gd name="T11" fmla="*/ 21600 w 21600"/>
                <a:gd name="T12" fmla="*/ 39727 h 397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9727" fill="none" extrusionOk="0">
                  <a:moveTo>
                    <a:pt x="8344" y="0"/>
                  </a:moveTo>
                  <a:cubicBezTo>
                    <a:pt x="16374" y="3363"/>
                    <a:pt x="21600" y="11217"/>
                    <a:pt x="21600" y="19923"/>
                  </a:cubicBezTo>
                  <a:cubicBezTo>
                    <a:pt x="21600" y="28518"/>
                    <a:pt x="16503" y="36295"/>
                    <a:pt x="8623" y="39727"/>
                  </a:cubicBezTo>
                </a:path>
                <a:path w="21600" h="39727" stroke="0" extrusionOk="0">
                  <a:moveTo>
                    <a:pt x="8344" y="0"/>
                  </a:moveTo>
                  <a:cubicBezTo>
                    <a:pt x="16374" y="3363"/>
                    <a:pt x="21600" y="11217"/>
                    <a:pt x="21600" y="19923"/>
                  </a:cubicBezTo>
                  <a:cubicBezTo>
                    <a:pt x="21600" y="28518"/>
                    <a:pt x="16503" y="36295"/>
                    <a:pt x="8623" y="39727"/>
                  </a:cubicBezTo>
                  <a:lnTo>
                    <a:pt x="0" y="19923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7202" name="Text Box 26"/>
            <p:cNvSpPr txBox="1">
              <a:spLocks noChangeArrowheads="1"/>
            </p:cNvSpPr>
            <p:nvPr/>
          </p:nvSpPr>
          <p:spPr bwMode="auto">
            <a:xfrm>
              <a:off x="4550" y="3333"/>
              <a:ext cx="45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nb-NO" sz="2400">
                  <a:solidFill>
                    <a:schemeClr val="bg1"/>
                  </a:solidFill>
                </a:rPr>
                <a:t>H</a:t>
              </a:r>
              <a:r>
                <a:rPr lang="nb-NO" sz="2400" baseline="-25000">
                  <a:solidFill>
                    <a:schemeClr val="bg1"/>
                  </a:solidFill>
                </a:rPr>
                <a:t>2</a:t>
              </a:r>
              <a:r>
                <a:rPr lang="nb-NO" sz="2400">
                  <a:solidFill>
                    <a:schemeClr val="bg1"/>
                  </a:solidFill>
                </a:rPr>
                <a:t>O</a:t>
              </a:r>
              <a:endParaRPr lang="en-GB" sz="2400">
                <a:solidFill>
                  <a:schemeClr val="bg1"/>
                </a:solidFill>
              </a:endParaRPr>
            </a:p>
          </p:txBody>
        </p:sp>
        <p:sp>
          <p:nvSpPr>
            <p:cNvPr id="7203" name="Text Box 49"/>
            <p:cNvSpPr txBox="1">
              <a:spLocks noChangeArrowheads="1"/>
            </p:cNvSpPr>
            <p:nvPr/>
          </p:nvSpPr>
          <p:spPr bwMode="auto">
            <a:xfrm>
              <a:off x="4944" y="2412"/>
              <a:ext cx="765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nb-NO" sz="2400">
                  <a:solidFill>
                    <a:schemeClr val="bg1"/>
                  </a:solidFill>
                </a:rPr>
                <a:t>Electron</a:t>
              </a:r>
            </a:p>
            <a:p>
              <a:pPr algn="l"/>
              <a:r>
                <a:rPr lang="nb-NO" sz="2400">
                  <a:solidFill>
                    <a:schemeClr val="bg1"/>
                  </a:solidFill>
                </a:rPr>
                <a:t>acceptor</a:t>
              </a:r>
              <a:endParaRPr lang="en-GB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>
            <a:off x="3305175" y="1058863"/>
            <a:ext cx="3268663" cy="465137"/>
            <a:chOff x="2082" y="667"/>
            <a:chExt cx="2059" cy="293"/>
          </a:xfrm>
        </p:grpSpPr>
        <p:sp>
          <p:nvSpPr>
            <p:cNvPr id="7198" name="Text Box 5"/>
            <p:cNvSpPr txBox="1">
              <a:spLocks noChangeArrowheads="1"/>
            </p:cNvSpPr>
            <p:nvPr/>
          </p:nvSpPr>
          <p:spPr bwMode="auto">
            <a:xfrm>
              <a:off x="2082" y="672"/>
              <a:ext cx="77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nb-NO" sz="2400">
                  <a:solidFill>
                    <a:srgbClr val="66FF33"/>
                  </a:solidFill>
                </a:rPr>
                <a:t>C</a:t>
              </a:r>
              <a:r>
                <a:rPr lang="nb-NO" sz="2400" baseline="-25000">
                  <a:solidFill>
                    <a:srgbClr val="66FF33"/>
                  </a:solidFill>
                </a:rPr>
                <a:t>6</a:t>
              </a:r>
              <a:r>
                <a:rPr lang="nb-NO" sz="2400">
                  <a:solidFill>
                    <a:srgbClr val="66FF33"/>
                  </a:solidFill>
                </a:rPr>
                <a:t>H</a:t>
              </a:r>
              <a:r>
                <a:rPr lang="nb-NO" sz="2400" baseline="-25000">
                  <a:solidFill>
                    <a:srgbClr val="66FF33"/>
                  </a:solidFill>
                </a:rPr>
                <a:t>12</a:t>
              </a:r>
              <a:r>
                <a:rPr lang="nb-NO" sz="2400">
                  <a:solidFill>
                    <a:srgbClr val="66FF33"/>
                  </a:solidFill>
                </a:rPr>
                <a:t>O</a:t>
              </a:r>
              <a:r>
                <a:rPr lang="nb-NO" sz="2400" baseline="-25000">
                  <a:solidFill>
                    <a:srgbClr val="66FF33"/>
                  </a:solidFill>
                </a:rPr>
                <a:t>6</a:t>
              </a:r>
              <a:endParaRPr lang="en-GB" sz="2400">
                <a:solidFill>
                  <a:srgbClr val="66FF33"/>
                </a:solidFill>
              </a:endParaRPr>
            </a:p>
          </p:txBody>
        </p:sp>
        <p:sp>
          <p:nvSpPr>
            <p:cNvPr id="7199" name="Text Box 50"/>
            <p:cNvSpPr txBox="1">
              <a:spLocks noChangeArrowheads="1"/>
            </p:cNvSpPr>
            <p:nvPr/>
          </p:nvSpPr>
          <p:spPr bwMode="auto">
            <a:xfrm>
              <a:off x="2880" y="667"/>
              <a:ext cx="12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nb-NO" sz="2400">
                  <a:solidFill>
                    <a:srgbClr val="66FF33"/>
                  </a:solidFill>
                </a:rPr>
                <a:t>Electron donor</a:t>
              </a:r>
              <a:endParaRPr lang="en-GB" sz="2400">
                <a:solidFill>
                  <a:srgbClr val="66FF33"/>
                </a:solidFill>
              </a:endParaRPr>
            </a:p>
          </p:txBody>
        </p:sp>
      </p:grpSp>
      <p:grpSp>
        <p:nvGrpSpPr>
          <p:cNvPr id="13" name="Group 85"/>
          <p:cNvGrpSpPr>
            <a:grpSpLocks/>
          </p:cNvGrpSpPr>
          <p:nvPr/>
        </p:nvGrpSpPr>
        <p:grpSpPr bwMode="auto">
          <a:xfrm>
            <a:off x="4572000" y="1730375"/>
            <a:ext cx="3946525" cy="5119688"/>
            <a:chOff x="2880" y="1090"/>
            <a:chExt cx="2486" cy="3225"/>
          </a:xfrm>
        </p:grpSpPr>
        <p:sp>
          <p:nvSpPr>
            <p:cNvPr id="7195" name="Oval 53"/>
            <p:cNvSpPr>
              <a:spLocks noChangeArrowheads="1"/>
            </p:cNvSpPr>
            <p:nvPr/>
          </p:nvSpPr>
          <p:spPr bwMode="auto">
            <a:xfrm>
              <a:off x="2880" y="1483"/>
              <a:ext cx="1536" cy="283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7196" name="Line 54"/>
            <p:cNvSpPr>
              <a:spLocks noChangeShapeType="1"/>
            </p:cNvSpPr>
            <p:nvPr/>
          </p:nvSpPr>
          <p:spPr bwMode="auto">
            <a:xfrm flipV="1">
              <a:off x="3936" y="1324"/>
              <a:ext cx="227" cy="24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nb-NO"/>
            </a:p>
          </p:txBody>
        </p:sp>
        <p:sp>
          <p:nvSpPr>
            <p:cNvPr id="7197" name="Text Box 55"/>
            <p:cNvSpPr txBox="1">
              <a:spLocks noChangeArrowheads="1"/>
            </p:cNvSpPr>
            <p:nvPr/>
          </p:nvSpPr>
          <p:spPr bwMode="auto">
            <a:xfrm>
              <a:off x="4032" y="1090"/>
              <a:ext cx="133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nb-NO" sz="2000">
                  <a:solidFill>
                    <a:srgbClr val="FF3300"/>
                  </a:solidFill>
                  <a:latin typeface="Arial Unicode MS" pitchFamily="34" charset="-128"/>
                </a:rPr>
                <a:t>Energy synthesis</a:t>
              </a:r>
              <a:endParaRPr lang="en-GB" sz="2000">
                <a:solidFill>
                  <a:srgbClr val="FF3300"/>
                </a:solidFill>
                <a:latin typeface="Arial Unicode MS" pitchFamily="34" charset="-128"/>
              </a:endParaRPr>
            </a:p>
          </p:txBody>
        </p:sp>
      </p:grpSp>
      <p:grpSp>
        <p:nvGrpSpPr>
          <p:cNvPr id="14" name="Group 82"/>
          <p:cNvGrpSpPr>
            <a:grpSpLocks/>
          </p:cNvGrpSpPr>
          <p:nvPr/>
        </p:nvGrpSpPr>
        <p:grpSpPr bwMode="auto">
          <a:xfrm>
            <a:off x="1371600" y="1219200"/>
            <a:ext cx="2438400" cy="3040063"/>
            <a:chOff x="864" y="768"/>
            <a:chExt cx="1536" cy="1915"/>
          </a:xfrm>
        </p:grpSpPr>
        <p:sp>
          <p:nvSpPr>
            <p:cNvPr id="7183" name="Arc 43"/>
            <p:cNvSpPr>
              <a:spLocks/>
            </p:cNvSpPr>
            <p:nvPr/>
          </p:nvSpPr>
          <p:spPr bwMode="auto">
            <a:xfrm rot="16200000" flipH="1">
              <a:off x="1056" y="1483"/>
              <a:ext cx="480" cy="480"/>
            </a:xfrm>
            <a:custGeom>
              <a:avLst/>
              <a:gdLst>
                <a:gd name="T0" fmla="*/ 384 w 21600"/>
                <a:gd name="T1" fmla="*/ 0 h 28243"/>
                <a:gd name="T2" fmla="*/ 340 w 21600"/>
                <a:gd name="T3" fmla="*/ 480 h 28243"/>
                <a:gd name="T4" fmla="*/ 0 w 21600"/>
                <a:gd name="T5" fmla="*/ 221 h 28243"/>
                <a:gd name="T6" fmla="*/ 0 60000 65536"/>
                <a:gd name="T7" fmla="*/ 0 60000 65536"/>
                <a:gd name="T8" fmla="*/ 0 60000 65536"/>
                <a:gd name="T9" fmla="*/ 0 w 21600"/>
                <a:gd name="T10" fmla="*/ 0 h 28243"/>
                <a:gd name="T11" fmla="*/ 21600 w 21600"/>
                <a:gd name="T12" fmla="*/ 28243 h 282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8243" fill="none" extrusionOk="0">
                  <a:moveTo>
                    <a:pt x="17267" y="-1"/>
                  </a:moveTo>
                  <a:cubicBezTo>
                    <a:pt x="20079" y="3741"/>
                    <a:pt x="21600" y="8296"/>
                    <a:pt x="21600" y="12977"/>
                  </a:cubicBezTo>
                  <a:cubicBezTo>
                    <a:pt x="21600" y="18702"/>
                    <a:pt x="19327" y="24192"/>
                    <a:pt x="15281" y="28243"/>
                  </a:cubicBezTo>
                </a:path>
                <a:path w="21600" h="28243" stroke="0" extrusionOk="0">
                  <a:moveTo>
                    <a:pt x="17267" y="-1"/>
                  </a:moveTo>
                  <a:cubicBezTo>
                    <a:pt x="20079" y="3741"/>
                    <a:pt x="21600" y="8296"/>
                    <a:pt x="21600" y="12977"/>
                  </a:cubicBezTo>
                  <a:cubicBezTo>
                    <a:pt x="21600" y="18702"/>
                    <a:pt x="19327" y="24192"/>
                    <a:pt x="15281" y="28243"/>
                  </a:cubicBezTo>
                  <a:lnTo>
                    <a:pt x="0" y="12977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b-NO"/>
            </a:p>
          </p:txBody>
        </p:sp>
        <p:grpSp>
          <p:nvGrpSpPr>
            <p:cNvPr id="7184" name="Group 81"/>
            <p:cNvGrpSpPr>
              <a:grpSpLocks/>
            </p:cNvGrpSpPr>
            <p:nvPr/>
          </p:nvGrpSpPr>
          <p:grpSpPr bwMode="auto">
            <a:xfrm>
              <a:off x="864" y="768"/>
              <a:ext cx="1536" cy="1915"/>
              <a:chOff x="864" y="768"/>
              <a:chExt cx="1536" cy="1915"/>
            </a:xfrm>
          </p:grpSpPr>
          <p:grpSp>
            <p:nvGrpSpPr>
              <p:cNvPr id="7185" name="Group 79"/>
              <p:cNvGrpSpPr>
                <a:grpSpLocks/>
              </p:cNvGrpSpPr>
              <p:nvPr/>
            </p:nvGrpSpPr>
            <p:grpSpPr bwMode="auto">
              <a:xfrm>
                <a:off x="864" y="768"/>
                <a:ext cx="1536" cy="1915"/>
                <a:chOff x="864" y="768"/>
                <a:chExt cx="1536" cy="1915"/>
              </a:xfrm>
            </p:grpSpPr>
            <p:grpSp>
              <p:nvGrpSpPr>
                <p:cNvPr id="7187" name="Group 64"/>
                <p:cNvGrpSpPr>
                  <a:grpSpLocks/>
                </p:cNvGrpSpPr>
                <p:nvPr/>
              </p:nvGrpSpPr>
              <p:grpSpPr bwMode="auto">
                <a:xfrm>
                  <a:off x="864" y="768"/>
                  <a:ext cx="1536" cy="1915"/>
                  <a:chOff x="864" y="768"/>
                  <a:chExt cx="1536" cy="1915"/>
                </a:xfrm>
              </p:grpSpPr>
              <p:sp>
                <p:nvSpPr>
                  <p:cNvPr id="7189" name="Text Box 3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48" y="1387"/>
                    <a:ext cx="900" cy="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algn="l"/>
                    <a:r>
                      <a:rPr lang="nb-NO" sz="2400" b="1" u="sng">
                        <a:solidFill>
                          <a:srgbClr val="FFFF00"/>
                        </a:solidFill>
                      </a:rPr>
                      <a:t>Cell mass</a:t>
                    </a:r>
                    <a:endParaRPr lang="en-GB" sz="2400" b="1" u="sng">
                      <a:solidFill>
                        <a:srgbClr val="FFFF00"/>
                      </a:solidFill>
                    </a:endParaRPr>
                  </a:p>
                </p:txBody>
              </p:sp>
              <p:sp>
                <p:nvSpPr>
                  <p:cNvPr id="7190" name="Text Box 3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776" y="2011"/>
                    <a:ext cx="394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l"/>
                    <a:r>
                      <a:rPr lang="nb-NO" sz="1800">
                        <a:solidFill>
                          <a:srgbClr val="FF3300"/>
                        </a:solidFill>
                      </a:rPr>
                      <a:t>ATP</a:t>
                    </a:r>
                    <a:endParaRPr lang="en-GB" sz="1800">
                      <a:solidFill>
                        <a:srgbClr val="FF3300"/>
                      </a:solidFill>
                    </a:endParaRPr>
                  </a:p>
                </p:txBody>
              </p:sp>
              <p:sp>
                <p:nvSpPr>
                  <p:cNvPr id="7191" name="Arc 40"/>
                  <p:cNvSpPr>
                    <a:spLocks/>
                  </p:cNvSpPr>
                  <p:nvPr/>
                </p:nvSpPr>
                <p:spPr bwMode="auto">
                  <a:xfrm rot="-5400000">
                    <a:off x="1440" y="1675"/>
                    <a:ext cx="576" cy="575"/>
                  </a:xfrm>
                  <a:custGeom>
                    <a:avLst/>
                    <a:gdLst>
                      <a:gd name="T0" fmla="*/ 44 w 16961"/>
                      <a:gd name="T1" fmla="*/ 0 h 21561"/>
                      <a:gd name="T2" fmla="*/ 576 w 16961"/>
                      <a:gd name="T3" fmla="*/ 218 h 21561"/>
                      <a:gd name="T4" fmla="*/ 0 w 16961"/>
                      <a:gd name="T5" fmla="*/ 575 h 21561"/>
                      <a:gd name="T6" fmla="*/ 0 60000 65536"/>
                      <a:gd name="T7" fmla="*/ 0 60000 65536"/>
                      <a:gd name="T8" fmla="*/ 0 60000 65536"/>
                      <a:gd name="T9" fmla="*/ 0 w 16961"/>
                      <a:gd name="T10" fmla="*/ 0 h 21561"/>
                      <a:gd name="T11" fmla="*/ 16961 w 16961"/>
                      <a:gd name="T12" fmla="*/ 21561 h 2156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6961" h="21561" fill="none" extrusionOk="0">
                        <a:moveTo>
                          <a:pt x="1290" y="-1"/>
                        </a:moveTo>
                        <a:cubicBezTo>
                          <a:pt x="7442" y="367"/>
                          <a:pt x="13144" y="3346"/>
                          <a:pt x="16960" y="8186"/>
                        </a:cubicBezTo>
                      </a:path>
                      <a:path w="16961" h="21561" stroke="0" extrusionOk="0">
                        <a:moveTo>
                          <a:pt x="1290" y="-1"/>
                        </a:moveTo>
                        <a:cubicBezTo>
                          <a:pt x="7442" y="367"/>
                          <a:pt x="13144" y="3346"/>
                          <a:pt x="16960" y="8186"/>
                        </a:cubicBezTo>
                        <a:lnTo>
                          <a:pt x="0" y="2156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 wrap="none" anchor="ctr"/>
                  <a:lstStyle/>
                  <a:p>
                    <a:endParaRPr lang="nb-NO"/>
                  </a:p>
                </p:txBody>
              </p:sp>
              <p:sp>
                <p:nvSpPr>
                  <p:cNvPr id="7192" name="Text Box 4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756" y="1723"/>
                    <a:ext cx="404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algn="l"/>
                    <a:r>
                      <a:rPr lang="nb-NO" sz="1800"/>
                      <a:t>ADP</a:t>
                    </a:r>
                    <a:endParaRPr lang="en-GB" sz="1800"/>
                  </a:p>
                </p:txBody>
              </p:sp>
              <p:sp>
                <p:nvSpPr>
                  <p:cNvPr id="7193" name="Oval 56"/>
                  <p:cNvSpPr>
                    <a:spLocks noChangeArrowheads="1"/>
                  </p:cNvSpPr>
                  <p:nvPr/>
                </p:nvSpPr>
                <p:spPr bwMode="auto">
                  <a:xfrm>
                    <a:off x="1056" y="1291"/>
                    <a:ext cx="1344" cy="1392"/>
                  </a:xfrm>
                  <a:prstGeom prst="ellipse">
                    <a:avLst/>
                  </a:prstGeom>
                  <a:noFill/>
                  <a:ln w="12700">
                    <a:solidFill>
                      <a:schemeClr val="tx1"/>
                    </a:solidFill>
                    <a:prstDash val="dash"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nb-NO"/>
                  </a:p>
                </p:txBody>
              </p:sp>
              <p:sp>
                <p:nvSpPr>
                  <p:cNvPr id="7194" name="Text Box 5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64" y="768"/>
                    <a:ext cx="728" cy="44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algn="l"/>
                    <a:r>
                      <a:rPr lang="nb-NO" sz="2000">
                        <a:solidFill>
                          <a:srgbClr val="FFFF00"/>
                        </a:solidFill>
                      </a:rPr>
                      <a:t>Cell </a:t>
                    </a:r>
                  </a:p>
                  <a:p>
                    <a:pPr algn="l"/>
                    <a:r>
                      <a:rPr lang="nb-NO" sz="2000">
                        <a:solidFill>
                          <a:srgbClr val="FFFF00"/>
                        </a:solidFill>
                      </a:rPr>
                      <a:t>Synthesis</a:t>
                    </a:r>
                    <a:endParaRPr lang="en-GB" sz="2000">
                      <a:solidFill>
                        <a:srgbClr val="FFFF00"/>
                      </a:solidFill>
                    </a:endParaRPr>
                  </a:p>
                </p:txBody>
              </p:sp>
            </p:grpSp>
            <p:sp>
              <p:nvSpPr>
                <p:cNvPr id="7188" name="Arc 45"/>
                <p:cNvSpPr>
                  <a:spLocks/>
                </p:cNvSpPr>
                <p:nvPr/>
              </p:nvSpPr>
              <p:spPr bwMode="auto">
                <a:xfrm rot="10800000">
                  <a:off x="1488" y="1819"/>
                  <a:ext cx="480" cy="284"/>
                </a:xfrm>
                <a:custGeom>
                  <a:avLst/>
                  <a:gdLst>
                    <a:gd name="T0" fmla="*/ 185 w 21600"/>
                    <a:gd name="T1" fmla="*/ 0 h 39727"/>
                    <a:gd name="T2" fmla="*/ 192 w 21600"/>
                    <a:gd name="T3" fmla="*/ 284 h 39727"/>
                    <a:gd name="T4" fmla="*/ 0 w 21600"/>
                    <a:gd name="T5" fmla="*/ 142 h 39727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39727"/>
                    <a:gd name="T11" fmla="*/ 21600 w 21600"/>
                    <a:gd name="T12" fmla="*/ 39727 h 3972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39727" fill="none" extrusionOk="0">
                      <a:moveTo>
                        <a:pt x="8344" y="0"/>
                      </a:moveTo>
                      <a:cubicBezTo>
                        <a:pt x="16374" y="3363"/>
                        <a:pt x="21600" y="11217"/>
                        <a:pt x="21600" y="19923"/>
                      </a:cubicBezTo>
                      <a:cubicBezTo>
                        <a:pt x="21600" y="28518"/>
                        <a:pt x="16503" y="36295"/>
                        <a:pt x="8623" y="39727"/>
                      </a:cubicBezTo>
                    </a:path>
                    <a:path w="21600" h="39727" stroke="0" extrusionOk="0">
                      <a:moveTo>
                        <a:pt x="8344" y="0"/>
                      </a:moveTo>
                      <a:cubicBezTo>
                        <a:pt x="16374" y="3363"/>
                        <a:pt x="21600" y="11217"/>
                        <a:pt x="21600" y="19923"/>
                      </a:cubicBezTo>
                      <a:cubicBezTo>
                        <a:pt x="21600" y="28518"/>
                        <a:pt x="16503" y="36295"/>
                        <a:pt x="8623" y="39727"/>
                      </a:cubicBezTo>
                      <a:lnTo>
                        <a:pt x="0" y="19923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 wrap="none" anchor="ctr"/>
                <a:lstStyle/>
                <a:p>
                  <a:endParaRPr lang="nb-NO"/>
                </a:p>
              </p:txBody>
            </p:sp>
          </p:grpSp>
          <p:sp>
            <p:nvSpPr>
              <p:cNvPr id="7186" name="Line 58"/>
              <p:cNvSpPr>
                <a:spLocks noChangeShapeType="1"/>
              </p:cNvSpPr>
              <p:nvPr/>
            </p:nvSpPr>
            <p:spPr bwMode="auto">
              <a:xfrm rot="-5400000">
                <a:off x="1080" y="1363"/>
                <a:ext cx="33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lg" len="lg"/>
              </a:ln>
            </p:spPr>
            <p:txBody>
              <a:bodyPr/>
              <a:lstStyle/>
              <a:p>
                <a:endParaRPr lang="nb-NO"/>
              </a:p>
            </p:txBody>
          </p:sp>
        </p:grpSp>
      </p:grpSp>
      <p:grpSp>
        <p:nvGrpSpPr>
          <p:cNvPr id="18" name="Group 80"/>
          <p:cNvGrpSpPr>
            <a:grpSpLocks/>
          </p:cNvGrpSpPr>
          <p:nvPr/>
        </p:nvGrpSpPr>
        <p:grpSpPr bwMode="auto">
          <a:xfrm>
            <a:off x="2117725" y="4943475"/>
            <a:ext cx="2438400" cy="1835150"/>
            <a:chOff x="1334" y="3114"/>
            <a:chExt cx="1536" cy="1156"/>
          </a:xfrm>
        </p:grpSpPr>
        <p:sp>
          <p:nvSpPr>
            <p:cNvPr id="7181" name="Arc 67"/>
            <p:cNvSpPr>
              <a:spLocks/>
            </p:cNvSpPr>
            <p:nvPr/>
          </p:nvSpPr>
          <p:spPr bwMode="auto">
            <a:xfrm>
              <a:off x="1530" y="3114"/>
              <a:ext cx="1340" cy="1105"/>
            </a:xfrm>
            <a:custGeom>
              <a:avLst/>
              <a:gdLst>
                <a:gd name="T0" fmla="*/ 1340 w 19924"/>
                <a:gd name="T1" fmla="*/ 429 h 21475"/>
                <a:gd name="T2" fmla="*/ 156 w 19924"/>
                <a:gd name="T3" fmla="*/ 1105 h 21475"/>
                <a:gd name="T4" fmla="*/ 0 w 19924"/>
                <a:gd name="T5" fmla="*/ 0 h 21475"/>
                <a:gd name="T6" fmla="*/ 0 60000 65536"/>
                <a:gd name="T7" fmla="*/ 0 60000 65536"/>
                <a:gd name="T8" fmla="*/ 0 60000 65536"/>
                <a:gd name="T9" fmla="*/ 0 w 19924"/>
                <a:gd name="T10" fmla="*/ 0 h 21475"/>
                <a:gd name="T11" fmla="*/ 19924 w 19924"/>
                <a:gd name="T12" fmla="*/ 21475 h 2147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924" h="21475" fill="none" extrusionOk="0">
                  <a:moveTo>
                    <a:pt x="19924" y="8342"/>
                  </a:moveTo>
                  <a:cubicBezTo>
                    <a:pt x="16885" y="15598"/>
                    <a:pt x="10142" y="20629"/>
                    <a:pt x="2320" y="21474"/>
                  </a:cubicBezTo>
                </a:path>
                <a:path w="19924" h="21475" stroke="0" extrusionOk="0">
                  <a:moveTo>
                    <a:pt x="19924" y="8342"/>
                  </a:moveTo>
                  <a:cubicBezTo>
                    <a:pt x="16885" y="15598"/>
                    <a:pt x="10142" y="20629"/>
                    <a:pt x="2320" y="21474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7182" name="Text Box 68"/>
            <p:cNvSpPr txBox="1">
              <a:spLocks noChangeArrowheads="1"/>
            </p:cNvSpPr>
            <p:nvPr/>
          </p:nvSpPr>
          <p:spPr bwMode="auto">
            <a:xfrm>
              <a:off x="1334" y="4078"/>
              <a:ext cx="27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nb-NO" sz="2000">
                  <a:solidFill>
                    <a:schemeClr val="bg1"/>
                  </a:solidFill>
                </a:rPr>
                <a:t>CO</a:t>
              </a:r>
              <a:r>
                <a:rPr lang="nb-NO" sz="2000" baseline="-25000">
                  <a:solidFill>
                    <a:schemeClr val="bg1"/>
                  </a:solidFill>
                </a:rPr>
                <a:t>2</a:t>
              </a:r>
              <a:endParaRPr lang="en-GB" sz="2000" baseline="-250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76275" y="376238"/>
            <a:ext cx="7772400" cy="446087"/>
          </a:xfrm>
        </p:spPr>
        <p:txBody>
          <a:bodyPr/>
          <a:lstStyle/>
          <a:p>
            <a:pPr eaLnBrk="1" hangingPunct="1"/>
            <a:r>
              <a:rPr lang="nb-NO" sz="3200" b="1" smtClean="0">
                <a:latin typeface="Arial Unicode MS" pitchFamily="34" charset="-128"/>
              </a:rPr>
              <a:t>Electrochemical cell</a:t>
            </a:r>
            <a:endParaRPr lang="en-GB" sz="3200" b="1" smtClean="0">
              <a:latin typeface="Arial Unicode MS" pitchFamily="34" charset="-128"/>
            </a:endParaRPr>
          </a:p>
        </p:txBody>
      </p:sp>
      <p:sp>
        <p:nvSpPr>
          <p:cNvPr id="6258" name="Text Box 114"/>
          <p:cNvSpPr txBox="1">
            <a:spLocks noChangeArrowheads="1"/>
          </p:cNvSpPr>
          <p:nvPr/>
        </p:nvSpPr>
        <p:spPr bwMode="auto">
          <a:xfrm>
            <a:off x="4795838" y="1350963"/>
            <a:ext cx="2847975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l">
              <a:spcAft>
                <a:spcPct val="30000"/>
              </a:spcAft>
            </a:pPr>
            <a:r>
              <a:rPr lang="nb-NO" sz="2400"/>
              <a:t>Oxidation at the anode:</a:t>
            </a:r>
          </a:p>
          <a:p>
            <a:pPr algn="l">
              <a:spcAft>
                <a:spcPct val="30000"/>
              </a:spcAft>
            </a:pPr>
            <a:r>
              <a:rPr lang="nb-NO" sz="2400"/>
              <a:t>H</a:t>
            </a:r>
            <a:r>
              <a:rPr lang="nb-NO" sz="2400" baseline="-25000"/>
              <a:t>2 </a:t>
            </a:r>
            <a:r>
              <a:rPr lang="nb-NO" sz="2400"/>
              <a:t>(g) </a:t>
            </a:r>
            <a:r>
              <a:rPr lang="nb-NO" sz="2400">
                <a:sym typeface="Wingdings" pitchFamily="2" charset="2"/>
              </a:rPr>
              <a:t></a:t>
            </a:r>
            <a:r>
              <a:rPr lang="nb-NO" sz="2400">
                <a:sym typeface="Symbol" pitchFamily="18" charset="2"/>
              </a:rPr>
              <a:t> 2 H</a:t>
            </a:r>
            <a:r>
              <a:rPr lang="nb-NO" sz="2400" baseline="30000">
                <a:sym typeface="Symbol" pitchFamily="18" charset="2"/>
              </a:rPr>
              <a:t>+</a:t>
            </a:r>
            <a:r>
              <a:rPr lang="nb-NO" sz="2400">
                <a:sym typeface="Symbol" pitchFamily="18" charset="2"/>
              </a:rPr>
              <a:t> + 2 e</a:t>
            </a:r>
            <a:r>
              <a:rPr lang="nb-NO" sz="2400" baseline="30000">
                <a:sym typeface="Symbol" pitchFamily="18" charset="2"/>
              </a:rPr>
              <a:t>-</a:t>
            </a:r>
            <a:endParaRPr lang="en-GB" sz="2400" baseline="30000">
              <a:sym typeface="Symbol" pitchFamily="18" charset="2"/>
            </a:endParaRPr>
          </a:p>
        </p:txBody>
      </p:sp>
      <p:sp>
        <p:nvSpPr>
          <p:cNvPr id="6259" name="Text Box 115"/>
          <p:cNvSpPr txBox="1">
            <a:spLocks noChangeArrowheads="1"/>
          </p:cNvSpPr>
          <p:nvPr/>
        </p:nvSpPr>
        <p:spPr bwMode="auto">
          <a:xfrm>
            <a:off x="4795838" y="2374900"/>
            <a:ext cx="3100387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>
              <a:spcAft>
                <a:spcPct val="30000"/>
              </a:spcAft>
            </a:pPr>
            <a:r>
              <a:rPr lang="nb-NO" sz="2400"/>
              <a:t>Reduction at the cathode:</a:t>
            </a:r>
          </a:p>
          <a:p>
            <a:pPr algn="l">
              <a:spcAft>
                <a:spcPct val="30000"/>
              </a:spcAft>
            </a:pPr>
            <a:r>
              <a:rPr lang="nb-NO" sz="2400">
                <a:sym typeface="Symbol" pitchFamily="18" charset="2"/>
              </a:rPr>
              <a:t>Cu</a:t>
            </a:r>
            <a:r>
              <a:rPr lang="nb-NO" sz="2400" baseline="30000">
                <a:sym typeface="Symbol" pitchFamily="18" charset="2"/>
              </a:rPr>
              <a:t>2+</a:t>
            </a:r>
            <a:r>
              <a:rPr lang="nb-NO" sz="2400">
                <a:sym typeface="Symbol" pitchFamily="18" charset="2"/>
              </a:rPr>
              <a:t> + 2 e</a:t>
            </a:r>
            <a:r>
              <a:rPr lang="nb-NO" sz="2400" baseline="30000">
                <a:sym typeface="Symbol" pitchFamily="18" charset="2"/>
              </a:rPr>
              <a:t>-  </a:t>
            </a:r>
            <a:r>
              <a:rPr lang="nb-NO" sz="2400">
                <a:sym typeface="Wingdings" pitchFamily="2" charset="2"/>
              </a:rPr>
              <a:t></a:t>
            </a:r>
            <a:r>
              <a:rPr lang="nb-NO" sz="2400">
                <a:sym typeface="Symbol" pitchFamily="18" charset="2"/>
              </a:rPr>
              <a:t>  Cu (s)</a:t>
            </a:r>
            <a:endParaRPr lang="en-GB" sz="2400">
              <a:sym typeface="Symbol" pitchFamily="18" charset="2"/>
            </a:endParaRPr>
          </a:p>
        </p:txBody>
      </p:sp>
      <p:grpSp>
        <p:nvGrpSpPr>
          <p:cNvPr id="2" name="Group 130"/>
          <p:cNvGrpSpPr>
            <a:grpSpLocks/>
          </p:cNvGrpSpPr>
          <p:nvPr/>
        </p:nvGrpSpPr>
        <p:grpSpPr bwMode="auto">
          <a:xfrm>
            <a:off x="4795838" y="4476750"/>
            <a:ext cx="3965575" cy="1322388"/>
            <a:chOff x="3021" y="2820"/>
            <a:chExt cx="2498" cy="833"/>
          </a:xfrm>
        </p:grpSpPr>
        <p:sp>
          <p:nvSpPr>
            <p:cNvPr id="8204" name="Text Box 6"/>
            <p:cNvSpPr txBox="1">
              <a:spLocks noChangeArrowheads="1"/>
            </p:cNvSpPr>
            <p:nvPr/>
          </p:nvSpPr>
          <p:spPr bwMode="auto">
            <a:xfrm>
              <a:off x="3101" y="3365"/>
              <a:ext cx="20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nb-NO" sz="2400">
                  <a:hlinkClick r:id="rId2" action="ppaction://hlinkpres?slideindex=1&amp;slidetitle=" tooltip="Press here you curious cat ..."/>
                </a:rPr>
                <a:t>Standard redox potentials</a:t>
              </a:r>
              <a:endParaRPr lang="en-GB" sz="2400"/>
            </a:p>
          </p:txBody>
        </p:sp>
        <p:sp>
          <p:nvSpPr>
            <p:cNvPr id="8205" name="Text Box 116"/>
            <p:cNvSpPr txBox="1">
              <a:spLocks noChangeArrowheads="1"/>
            </p:cNvSpPr>
            <p:nvPr/>
          </p:nvSpPr>
          <p:spPr bwMode="auto">
            <a:xfrm>
              <a:off x="3021" y="2820"/>
              <a:ext cx="2498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/>
              <a:r>
                <a:rPr lang="nb-NO" sz="2400"/>
                <a:t>At 0 A (i.e. no electron flow) the potential is 0.334 V </a:t>
              </a:r>
              <a:r>
                <a:rPr lang="nb-NO" sz="2400">
                  <a:sym typeface="Symbol" pitchFamily="18" charset="2"/>
                </a:rPr>
                <a:t></a:t>
              </a:r>
              <a:r>
                <a:rPr lang="nb-NO" sz="2400"/>
                <a:t> EMF</a:t>
              </a:r>
              <a:endParaRPr lang="en-GB" sz="2400" baseline="30000"/>
            </a:p>
          </p:txBody>
        </p:sp>
      </p:grpSp>
      <p:sp>
        <p:nvSpPr>
          <p:cNvPr id="6263" name="Text Box 119"/>
          <p:cNvSpPr txBox="1">
            <a:spLocks noChangeArrowheads="1"/>
          </p:cNvSpPr>
          <p:nvPr/>
        </p:nvSpPr>
        <p:spPr bwMode="auto">
          <a:xfrm>
            <a:off x="4795838" y="3398838"/>
            <a:ext cx="3970337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>
              <a:spcAft>
                <a:spcPct val="30000"/>
              </a:spcAft>
            </a:pPr>
            <a:r>
              <a:rPr lang="nb-NO" sz="2400">
                <a:sym typeface="Symbol" pitchFamily="18" charset="2"/>
              </a:rPr>
              <a:t>Overall:</a:t>
            </a:r>
          </a:p>
          <a:p>
            <a:pPr algn="l">
              <a:spcAft>
                <a:spcPct val="30000"/>
              </a:spcAft>
            </a:pPr>
            <a:r>
              <a:rPr lang="nb-NO" sz="2400">
                <a:sym typeface="Symbol" pitchFamily="18" charset="2"/>
              </a:rPr>
              <a:t>Cu</a:t>
            </a:r>
            <a:r>
              <a:rPr lang="nb-NO" sz="2400" baseline="30000">
                <a:sym typeface="Symbol" pitchFamily="18" charset="2"/>
              </a:rPr>
              <a:t>2+</a:t>
            </a:r>
            <a:r>
              <a:rPr lang="nb-NO" sz="2400">
                <a:sym typeface="Symbol" pitchFamily="18" charset="2"/>
              </a:rPr>
              <a:t> + H</a:t>
            </a:r>
            <a:r>
              <a:rPr lang="nb-NO" sz="2400" baseline="-25000">
                <a:sym typeface="Symbol" pitchFamily="18" charset="2"/>
              </a:rPr>
              <a:t>2</a:t>
            </a:r>
            <a:r>
              <a:rPr lang="nb-NO" sz="2400">
                <a:sym typeface="Symbol" pitchFamily="18" charset="2"/>
              </a:rPr>
              <a:t> (g) </a:t>
            </a:r>
            <a:r>
              <a:rPr lang="nb-NO" sz="2400">
                <a:sym typeface="Wingdings" pitchFamily="2" charset="2"/>
              </a:rPr>
              <a:t></a:t>
            </a:r>
            <a:r>
              <a:rPr lang="nb-NO" sz="2400">
                <a:sym typeface="Symbol" pitchFamily="18" charset="2"/>
              </a:rPr>
              <a:t>  Cu (s)  +  2 H</a:t>
            </a:r>
            <a:r>
              <a:rPr lang="nb-NO" sz="2400" baseline="30000">
                <a:sym typeface="Symbol" pitchFamily="18" charset="2"/>
              </a:rPr>
              <a:t>+</a:t>
            </a:r>
            <a:endParaRPr lang="en-GB" sz="2400" baseline="30000">
              <a:sym typeface="Symbol" pitchFamily="18" charset="2"/>
            </a:endParaRPr>
          </a:p>
        </p:txBody>
      </p:sp>
      <p:grpSp>
        <p:nvGrpSpPr>
          <p:cNvPr id="3" name="Group 129"/>
          <p:cNvGrpSpPr>
            <a:grpSpLocks/>
          </p:cNvGrpSpPr>
          <p:nvPr/>
        </p:nvGrpSpPr>
        <p:grpSpPr bwMode="auto">
          <a:xfrm>
            <a:off x="298450" y="5935663"/>
            <a:ext cx="8358188" cy="730250"/>
            <a:chOff x="188" y="3739"/>
            <a:chExt cx="5265" cy="460"/>
          </a:xfrm>
        </p:grpSpPr>
        <p:sp>
          <p:nvSpPr>
            <p:cNvPr id="8201" name="Text Box 118"/>
            <p:cNvSpPr txBox="1">
              <a:spLocks noChangeArrowheads="1"/>
            </p:cNvSpPr>
            <p:nvPr/>
          </p:nvSpPr>
          <p:spPr bwMode="auto">
            <a:xfrm>
              <a:off x="188" y="3739"/>
              <a:ext cx="4865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r"/>
              <a:r>
                <a:rPr lang="nb-NO" sz="2400"/>
                <a:t>If  EMF &gt; 0 </a:t>
              </a:r>
              <a:r>
                <a:rPr lang="nb-NO" sz="2400">
                  <a:sym typeface="Symbol" pitchFamily="18" charset="2"/>
                </a:rPr>
                <a:t> Forward Spontaneous</a:t>
              </a:r>
            </a:p>
            <a:p>
              <a:pPr algn="r"/>
              <a:r>
                <a:rPr lang="nb-NO" sz="2400"/>
                <a:t>    EMF &lt; 0 </a:t>
              </a:r>
              <a:r>
                <a:rPr lang="nb-NO" sz="2400">
                  <a:sym typeface="Symbol" pitchFamily="18" charset="2"/>
                </a:rPr>
                <a:t>  Reverse spontaneous</a:t>
              </a:r>
              <a:endParaRPr lang="en-GB" sz="2400"/>
            </a:p>
          </p:txBody>
        </p:sp>
        <p:sp>
          <p:nvSpPr>
            <p:cNvPr id="8202" name="Arc 121"/>
            <p:cNvSpPr>
              <a:spLocks/>
            </p:cNvSpPr>
            <p:nvPr/>
          </p:nvSpPr>
          <p:spPr bwMode="auto">
            <a:xfrm rot="-5400000">
              <a:off x="5234" y="3702"/>
              <a:ext cx="159" cy="279"/>
            </a:xfrm>
            <a:custGeom>
              <a:avLst/>
              <a:gdLst>
                <a:gd name="T0" fmla="*/ 10 w 23095"/>
                <a:gd name="T1" fmla="*/ 0 h 43200"/>
                <a:gd name="T2" fmla="*/ 0 w 23095"/>
                <a:gd name="T3" fmla="*/ 279 h 43200"/>
                <a:gd name="T4" fmla="*/ 10 w 23095"/>
                <a:gd name="T5" fmla="*/ 140 h 43200"/>
                <a:gd name="T6" fmla="*/ 0 60000 65536"/>
                <a:gd name="T7" fmla="*/ 0 60000 65536"/>
                <a:gd name="T8" fmla="*/ 0 60000 65536"/>
                <a:gd name="T9" fmla="*/ 0 w 23095"/>
                <a:gd name="T10" fmla="*/ 0 h 43200"/>
                <a:gd name="T11" fmla="*/ 23095 w 23095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095" h="43200" fill="none" extrusionOk="0">
                  <a:moveTo>
                    <a:pt x="1494" y="0"/>
                  </a:moveTo>
                  <a:cubicBezTo>
                    <a:pt x="13424" y="0"/>
                    <a:pt x="23095" y="9670"/>
                    <a:pt x="23095" y="21600"/>
                  </a:cubicBezTo>
                  <a:cubicBezTo>
                    <a:pt x="23095" y="33529"/>
                    <a:pt x="13424" y="43200"/>
                    <a:pt x="1495" y="43200"/>
                  </a:cubicBezTo>
                  <a:cubicBezTo>
                    <a:pt x="996" y="43200"/>
                    <a:pt x="497" y="43182"/>
                    <a:pt x="-1" y="43148"/>
                  </a:cubicBezTo>
                </a:path>
                <a:path w="23095" h="43200" stroke="0" extrusionOk="0">
                  <a:moveTo>
                    <a:pt x="1494" y="0"/>
                  </a:moveTo>
                  <a:cubicBezTo>
                    <a:pt x="13424" y="0"/>
                    <a:pt x="23095" y="9670"/>
                    <a:pt x="23095" y="21600"/>
                  </a:cubicBezTo>
                  <a:cubicBezTo>
                    <a:pt x="23095" y="33529"/>
                    <a:pt x="13424" y="43200"/>
                    <a:pt x="1495" y="43200"/>
                  </a:cubicBezTo>
                  <a:cubicBezTo>
                    <a:pt x="996" y="43200"/>
                    <a:pt x="497" y="43182"/>
                    <a:pt x="-1" y="43148"/>
                  </a:cubicBezTo>
                  <a:lnTo>
                    <a:pt x="1495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  <p:sp>
          <p:nvSpPr>
            <p:cNvPr id="8203" name="Arc 122"/>
            <p:cNvSpPr>
              <a:spLocks/>
            </p:cNvSpPr>
            <p:nvPr/>
          </p:nvSpPr>
          <p:spPr bwMode="auto">
            <a:xfrm rot="5400000" flipH="1">
              <a:off x="5230" y="3945"/>
              <a:ext cx="159" cy="279"/>
            </a:xfrm>
            <a:custGeom>
              <a:avLst/>
              <a:gdLst>
                <a:gd name="T0" fmla="*/ 10 w 23095"/>
                <a:gd name="T1" fmla="*/ 0 h 43200"/>
                <a:gd name="T2" fmla="*/ 0 w 23095"/>
                <a:gd name="T3" fmla="*/ 279 h 43200"/>
                <a:gd name="T4" fmla="*/ 10 w 23095"/>
                <a:gd name="T5" fmla="*/ 140 h 43200"/>
                <a:gd name="T6" fmla="*/ 0 60000 65536"/>
                <a:gd name="T7" fmla="*/ 0 60000 65536"/>
                <a:gd name="T8" fmla="*/ 0 60000 65536"/>
                <a:gd name="T9" fmla="*/ 0 w 23095"/>
                <a:gd name="T10" fmla="*/ 0 h 43200"/>
                <a:gd name="T11" fmla="*/ 23095 w 23095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095" h="43200" fill="none" extrusionOk="0">
                  <a:moveTo>
                    <a:pt x="1494" y="0"/>
                  </a:moveTo>
                  <a:cubicBezTo>
                    <a:pt x="13424" y="0"/>
                    <a:pt x="23095" y="9670"/>
                    <a:pt x="23095" y="21600"/>
                  </a:cubicBezTo>
                  <a:cubicBezTo>
                    <a:pt x="23095" y="33529"/>
                    <a:pt x="13424" y="43200"/>
                    <a:pt x="1495" y="43200"/>
                  </a:cubicBezTo>
                  <a:cubicBezTo>
                    <a:pt x="996" y="43200"/>
                    <a:pt x="497" y="43182"/>
                    <a:pt x="-1" y="43148"/>
                  </a:cubicBezTo>
                </a:path>
                <a:path w="23095" h="43200" stroke="0" extrusionOk="0">
                  <a:moveTo>
                    <a:pt x="1494" y="0"/>
                  </a:moveTo>
                  <a:cubicBezTo>
                    <a:pt x="13424" y="0"/>
                    <a:pt x="23095" y="9670"/>
                    <a:pt x="23095" y="21600"/>
                  </a:cubicBezTo>
                  <a:cubicBezTo>
                    <a:pt x="23095" y="33529"/>
                    <a:pt x="13424" y="43200"/>
                    <a:pt x="1495" y="43200"/>
                  </a:cubicBezTo>
                  <a:cubicBezTo>
                    <a:pt x="996" y="43200"/>
                    <a:pt x="497" y="43182"/>
                    <a:pt x="-1" y="43148"/>
                  </a:cubicBezTo>
                  <a:lnTo>
                    <a:pt x="1495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lIns="0" tIns="0" rIns="0" bIns="0" anchor="ctr">
              <a:spAutoFit/>
            </a:bodyPr>
            <a:lstStyle/>
            <a:p>
              <a:endParaRPr lang="nb-NO"/>
            </a:p>
          </p:txBody>
        </p:sp>
      </p:grpSp>
      <p:pic>
        <p:nvPicPr>
          <p:cNvPr id="6271" name="Picture 1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375" y="1084263"/>
            <a:ext cx="4173538" cy="4784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58" grpId="0" autoUpdateAnimBg="0"/>
      <p:bldP spid="6259" grpId="0" autoUpdateAnimBg="0"/>
      <p:bldP spid="626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/>
          <p:cNvSpPr>
            <a:spLocks noGrp="1" noChangeArrowheads="1"/>
          </p:cNvSpPr>
          <p:nvPr>
            <p:ph type="title"/>
          </p:nvPr>
        </p:nvSpPr>
        <p:spPr>
          <a:xfrm>
            <a:off x="685800" y="352425"/>
            <a:ext cx="7772400" cy="704850"/>
          </a:xfrm>
        </p:spPr>
        <p:txBody>
          <a:bodyPr/>
          <a:lstStyle/>
          <a:p>
            <a:pPr eaLnBrk="1" hangingPunct="1"/>
            <a:r>
              <a:rPr lang="nb-NO" sz="3200" b="1" smtClean="0">
                <a:latin typeface="Arial Unicode MS" pitchFamily="34" charset="-128"/>
              </a:rPr>
              <a:t>Example: The Fuel Cell</a:t>
            </a:r>
            <a:endParaRPr lang="en-GB" sz="3200" b="1" smtClean="0">
              <a:latin typeface="Arial Unicode MS" pitchFamily="34" charset="-128"/>
            </a:endParaRPr>
          </a:p>
        </p:txBody>
      </p:sp>
      <p:sp>
        <p:nvSpPr>
          <p:cNvPr id="7317" name="Text Box 149"/>
          <p:cNvSpPr txBox="1">
            <a:spLocks noChangeArrowheads="1"/>
          </p:cNvSpPr>
          <p:nvPr/>
        </p:nvSpPr>
        <p:spPr bwMode="auto">
          <a:xfrm>
            <a:off x="4314825" y="1628775"/>
            <a:ext cx="4260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>
              <a:spcAft>
                <a:spcPct val="30000"/>
              </a:spcAft>
            </a:pPr>
            <a:r>
              <a:rPr lang="nb-NO" sz="2000"/>
              <a:t>At the anode (oxidating reaction):</a:t>
            </a:r>
          </a:p>
          <a:p>
            <a:pPr algn="l">
              <a:spcAft>
                <a:spcPct val="30000"/>
              </a:spcAft>
            </a:pPr>
            <a:r>
              <a:rPr lang="nb-NO" sz="2000"/>
              <a:t>H</a:t>
            </a:r>
            <a:r>
              <a:rPr lang="nb-NO" sz="2000" baseline="-25000"/>
              <a:t>2 </a:t>
            </a:r>
            <a:r>
              <a:rPr lang="nb-NO" sz="2000"/>
              <a:t>(g) </a:t>
            </a:r>
            <a:r>
              <a:rPr lang="nb-NO" sz="2000">
                <a:sym typeface="Symbol" pitchFamily="18" charset="2"/>
              </a:rPr>
              <a:t> 2 H</a:t>
            </a:r>
            <a:r>
              <a:rPr lang="nb-NO" sz="2000" baseline="30000">
                <a:sym typeface="Symbol" pitchFamily="18" charset="2"/>
              </a:rPr>
              <a:t>+</a:t>
            </a:r>
            <a:r>
              <a:rPr lang="nb-NO" sz="2000">
                <a:sym typeface="Symbol" pitchFamily="18" charset="2"/>
              </a:rPr>
              <a:t> + 2 e</a:t>
            </a:r>
            <a:r>
              <a:rPr lang="nb-NO" sz="2000" baseline="30000">
                <a:sym typeface="Symbol" pitchFamily="18" charset="2"/>
              </a:rPr>
              <a:t>-          </a:t>
            </a:r>
            <a:r>
              <a:rPr lang="nb-NO" sz="2000">
                <a:sym typeface="Symbol" pitchFamily="18" charset="2"/>
              </a:rPr>
              <a:t>E</a:t>
            </a:r>
            <a:r>
              <a:rPr lang="nb-NO" sz="2000" baseline="30000">
                <a:sym typeface="Symbol" pitchFamily="18" charset="2"/>
              </a:rPr>
              <a:t>0</a:t>
            </a:r>
            <a:r>
              <a:rPr lang="nb-NO" sz="2000">
                <a:sym typeface="Symbol" pitchFamily="18" charset="2"/>
              </a:rPr>
              <a:t> = 0.00V (def.)</a:t>
            </a:r>
            <a:endParaRPr lang="en-GB" sz="2000" baseline="30000">
              <a:sym typeface="Symbol" pitchFamily="18" charset="2"/>
            </a:endParaRPr>
          </a:p>
        </p:txBody>
      </p:sp>
      <p:sp>
        <p:nvSpPr>
          <p:cNvPr id="7318" name="Text Box 150"/>
          <p:cNvSpPr txBox="1">
            <a:spLocks noChangeArrowheads="1"/>
          </p:cNvSpPr>
          <p:nvPr/>
        </p:nvSpPr>
        <p:spPr bwMode="auto">
          <a:xfrm>
            <a:off x="4330700" y="2767013"/>
            <a:ext cx="4622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>
              <a:spcAft>
                <a:spcPct val="30000"/>
              </a:spcAft>
            </a:pPr>
            <a:r>
              <a:rPr lang="nb-NO" sz="2000"/>
              <a:t>At the cathode (reducing reaction):</a:t>
            </a:r>
          </a:p>
          <a:p>
            <a:pPr algn="l">
              <a:spcAft>
                <a:spcPct val="30000"/>
              </a:spcAft>
            </a:pPr>
            <a:r>
              <a:rPr lang="nb-NO" sz="2000">
                <a:sym typeface="Symbol" pitchFamily="18" charset="2"/>
              </a:rPr>
              <a:t>½ O</a:t>
            </a:r>
            <a:r>
              <a:rPr lang="nb-NO" sz="2000" baseline="-25000">
                <a:sym typeface="Symbol" pitchFamily="18" charset="2"/>
              </a:rPr>
              <a:t>2</a:t>
            </a:r>
            <a:r>
              <a:rPr lang="nb-NO" sz="2000">
                <a:sym typeface="Symbol" pitchFamily="18" charset="2"/>
              </a:rPr>
              <a:t> (g) + 2 H</a:t>
            </a:r>
            <a:r>
              <a:rPr lang="nb-NO" sz="2000" baseline="30000">
                <a:sym typeface="Symbol" pitchFamily="18" charset="2"/>
              </a:rPr>
              <a:t>+</a:t>
            </a:r>
            <a:r>
              <a:rPr lang="nb-NO" sz="2000">
                <a:sym typeface="Symbol" pitchFamily="18" charset="2"/>
              </a:rPr>
              <a:t> + 2 e</a:t>
            </a:r>
            <a:r>
              <a:rPr lang="nb-NO" sz="2000" baseline="30000">
                <a:sym typeface="Symbol" pitchFamily="18" charset="2"/>
              </a:rPr>
              <a:t>-  </a:t>
            </a:r>
            <a:r>
              <a:rPr lang="nb-NO" sz="2000">
                <a:sym typeface="Symbol" pitchFamily="18" charset="2"/>
              </a:rPr>
              <a:t>  H</a:t>
            </a:r>
            <a:r>
              <a:rPr lang="nb-NO" sz="2000" baseline="-25000">
                <a:sym typeface="Symbol" pitchFamily="18" charset="2"/>
              </a:rPr>
              <a:t>2</a:t>
            </a:r>
            <a:r>
              <a:rPr lang="nb-NO" sz="2000">
                <a:sym typeface="Symbol" pitchFamily="18" charset="2"/>
              </a:rPr>
              <a:t>O</a:t>
            </a:r>
            <a:r>
              <a:rPr lang="nb-NO" sz="2000" baseline="30000">
                <a:sym typeface="Symbol" pitchFamily="18" charset="2"/>
              </a:rPr>
              <a:t>   </a:t>
            </a:r>
            <a:r>
              <a:rPr lang="nb-NO" sz="2000">
                <a:sym typeface="Symbol" pitchFamily="18" charset="2"/>
              </a:rPr>
              <a:t>E</a:t>
            </a:r>
            <a:r>
              <a:rPr lang="nb-NO" sz="2000" baseline="30000">
                <a:sym typeface="Symbol" pitchFamily="18" charset="2"/>
              </a:rPr>
              <a:t>0</a:t>
            </a:r>
            <a:r>
              <a:rPr lang="nb-NO" sz="2000">
                <a:sym typeface="Symbol" pitchFamily="18" charset="2"/>
              </a:rPr>
              <a:t> = 1.229 V</a:t>
            </a:r>
            <a:endParaRPr lang="en-GB" sz="2000">
              <a:sym typeface="Symbol" pitchFamily="18" charset="2"/>
            </a:endParaRPr>
          </a:p>
        </p:txBody>
      </p:sp>
      <p:sp>
        <p:nvSpPr>
          <p:cNvPr id="7319" name="Text Box 151"/>
          <p:cNvSpPr txBox="1">
            <a:spLocks noChangeArrowheads="1"/>
          </p:cNvSpPr>
          <p:nvPr/>
        </p:nvSpPr>
        <p:spPr bwMode="auto">
          <a:xfrm>
            <a:off x="4360863" y="3883025"/>
            <a:ext cx="4402137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>
              <a:spcAft>
                <a:spcPct val="30000"/>
              </a:spcAft>
            </a:pPr>
            <a:r>
              <a:rPr lang="nb-NO" sz="2000">
                <a:sym typeface="Symbol" pitchFamily="18" charset="2"/>
              </a:rPr>
              <a:t>Overall:</a:t>
            </a:r>
          </a:p>
          <a:p>
            <a:pPr algn="l">
              <a:spcAft>
                <a:spcPct val="30000"/>
              </a:spcAft>
            </a:pPr>
            <a:r>
              <a:rPr lang="nb-NO" sz="2000"/>
              <a:t>H</a:t>
            </a:r>
            <a:r>
              <a:rPr lang="nb-NO" sz="2000" baseline="-25000"/>
              <a:t>2 </a:t>
            </a:r>
            <a:r>
              <a:rPr lang="nb-NO" sz="2000"/>
              <a:t>(g) </a:t>
            </a:r>
            <a:r>
              <a:rPr lang="nb-NO" sz="2000">
                <a:sym typeface="Symbol" pitchFamily="18" charset="2"/>
              </a:rPr>
              <a:t>+ ½ O</a:t>
            </a:r>
            <a:r>
              <a:rPr lang="nb-NO" sz="2000" baseline="-25000">
                <a:sym typeface="Symbol" pitchFamily="18" charset="2"/>
              </a:rPr>
              <a:t>2</a:t>
            </a:r>
            <a:r>
              <a:rPr lang="nb-NO" sz="2000">
                <a:sym typeface="Symbol" pitchFamily="18" charset="2"/>
              </a:rPr>
              <a:t> (g)  H</a:t>
            </a:r>
            <a:r>
              <a:rPr lang="nb-NO" sz="2000" baseline="-25000">
                <a:sym typeface="Symbol" pitchFamily="18" charset="2"/>
              </a:rPr>
              <a:t>2</a:t>
            </a:r>
            <a:r>
              <a:rPr lang="nb-NO" sz="2000">
                <a:sym typeface="Symbol" pitchFamily="18" charset="2"/>
              </a:rPr>
              <a:t>O</a:t>
            </a:r>
          </a:p>
          <a:p>
            <a:pPr algn="l">
              <a:spcAft>
                <a:spcPct val="30000"/>
              </a:spcAft>
            </a:pPr>
            <a:r>
              <a:rPr lang="nb-NO" sz="2000">
                <a:sym typeface="Symbol" pitchFamily="18" charset="2"/>
              </a:rPr>
              <a:t>E</a:t>
            </a:r>
            <a:r>
              <a:rPr lang="nb-NO" sz="2000" baseline="30000">
                <a:sym typeface="Symbol" pitchFamily="18" charset="2"/>
              </a:rPr>
              <a:t>0</a:t>
            </a:r>
            <a:r>
              <a:rPr lang="nb-NO" sz="2000" baseline="-25000">
                <a:sym typeface="Symbol" pitchFamily="18" charset="2"/>
              </a:rPr>
              <a:t>tot</a:t>
            </a:r>
            <a:r>
              <a:rPr lang="nb-NO" sz="2000">
                <a:sym typeface="Symbol" pitchFamily="18" charset="2"/>
              </a:rPr>
              <a:t> = E</a:t>
            </a:r>
            <a:r>
              <a:rPr lang="nb-NO" sz="2000" baseline="30000">
                <a:sym typeface="Symbol" pitchFamily="18" charset="2"/>
              </a:rPr>
              <a:t>0</a:t>
            </a:r>
            <a:r>
              <a:rPr lang="nb-NO" sz="2000" baseline="-25000">
                <a:sym typeface="Symbol" pitchFamily="18" charset="2"/>
              </a:rPr>
              <a:t>cathode</a:t>
            </a:r>
            <a:r>
              <a:rPr lang="nb-NO" sz="2000">
                <a:sym typeface="Symbol" pitchFamily="18" charset="2"/>
              </a:rPr>
              <a:t> – E</a:t>
            </a:r>
            <a:r>
              <a:rPr lang="nb-NO" sz="2000" baseline="30000">
                <a:sym typeface="Symbol" pitchFamily="18" charset="2"/>
              </a:rPr>
              <a:t>0</a:t>
            </a:r>
            <a:r>
              <a:rPr lang="nb-NO" sz="2000" baseline="-25000">
                <a:sym typeface="Symbol" pitchFamily="18" charset="2"/>
              </a:rPr>
              <a:t>anode</a:t>
            </a:r>
            <a:r>
              <a:rPr lang="nb-NO" sz="2000">
                <a:sym typeface="Symbol" pitchFamily="18" charset="2"/>
              </a:rPr>
              <a:t> = 1.229 V – 0 V</a:t>
            </a:r>
          </a:p>
          <a:p>
            <a:pPr algn="l">
              <a:spcAft>
                <a:spcPct val="30000"/>
              </a:spcAft>
              <a:buFont typeface="Symbol" pitchFamily="18" charset="2"/>
              <a:buChar char="Þ"/>
            </a:pPr>
            <a:r>
              <a:rPr lang="nb-NO" sz="2000">
                <a:sym typeface="Symbol" pitchFamily="18" charset="2"/>
              </a:rPr>
              <a:t>Spontaneous (at standard conditions)</a:t>
            </a:r>
          </a:p>
          <a:p>
            <a:pPr algn="l">
              <a:spcAft>
                <a:spcPct val="30000"/>
              </a:spcAft>
              <a:buFont typeface="Symbol" pitchFamily="18" charset="2"/>
              <a:buChar char="Þ"/>
            </a:pPr>
            <a:r>
              <a:rPr lang="nb-NO" sz="2000">
                <a:sym typeface="Symbol" pitchFamily="18" charset="2"/>
              </a:rPr>
              <a:t>The reverese is non spontaneous</a:t>
            </a:r>
          </a:p>
          <a:p>
            <a:pPr algn="l">
              <a:spcAft>
                <a:spcPct val="30000"/>
              </a:spcAft>
              <a:buFont typeface="Symbol" pitchFamily="18" charset="2"/>
              <a:buNone/>
            </a:pPr>
            <a:endParaRPr lang="nb-NO" sz="2000">
              <a:sym typeface="Symbol" pitchFamily="18" charset="2"/>
            </a:endParaRPr>
          </a:p>
          <a:p>
            <a:pPr algn="l">
              <a:spcAft>
                <a:spcPct val="30000"/>
              </a:spcAft>
              <a:buFont typeface="Symbol" pitchFamily="18" charset="2"/>
              <a:buNone/>
            </a:pPr>
            <a:r>
              <a:rPr lang="nb-NO" sz="2000">
                <a:sym typeface="Symbol" pitchFamily="18" charset="2"/>
              </a:rPr>
              <a:t>Can we force the reverse reaction to occur?</a:t>
            </a:r>
            <a:endParaRPr lang="en-GB" sz="2000">
              <a:sym typeface="Symbol" pitchFamily="18" charset="2"/>
            </a:endParaRPr>
          </a:p>
        </p:txBody>
      </p:sp>
      <p:pic>
        <p:nvPicPr>
          <p:cNvPr id="7321" name="Picture 1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3" y="1716088"/>
            <a:ext cx="4116387" cy="4733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17" grpId="0" autoUpdateAnimBg="0"/>
      <p:bldP spid="7318" grpId="0" autoUpdateAnimBg="0"/>
      <p:bldP spid="7319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22275"/>
            <a:ext cx="7772400" cy="676275"/>
          </a:xfrm>
        </p:spPr>
        <p:txBody>
          <a:bodyPr/>
          <a:lstStyle/>
          <a:p>
            <a:pPr eaLnBrk="1" hangingPunct="1"/>
            <a:r>
              <a:rPr lang="nb-NO" sz="3200" b="1" smtClean="0">
                <a:latin typeface="Arial Unicode MS" pitchFamily="34" charset="-128"/>
              </a:rPr>
              <a:t>Reversability: Electrolysis</a:t>
            </a:r>
            <a:endParaRPr lang="en-GB" sz="3200" b="1" smtClean="0">
              <a:latin typeface="Arial Unicode MS" pitchFamily="34" charset="-128"/>
            </a:endParaRPr>
          </a:p>
        </p:txBody>
      </p:sp>
      <p:sp>
        <p:nvSpPr>
          <p:cNvPr id="10360" name="Text Box 120"/>
          <p:cNvSpPr txBox="1">
            <a:spLocks noChangeArrowheads="1"/>
          </p:cNvSpPr>
          <p:nvPr/>
        </p:nvSpPr>
        <p:spPr bwMode="auto">
          <a:xfrm>
            <a:off x="4240213" y="1500188"/>
            <a:ext cx="4757737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l"/>
            <a:r>
              <a:rPr lang="nb-NO" sz="2000"/>
              <a:t>By applying a potential that is higher than E</a:t>
            </a:r>
            <a:r>
              <a:rPr lang="nb-NO" sz="2000" baseline="30000"/>
              <a:t>0</a:t>
            </a:r>
            <a:r>
              <a:rPr lang="nb-NO" sz="2000" baseline="-25000"/>
              <a:t>tot</a:t>
            </a:r>
            <a:r>
              <a:rPr lang="nb-NO" sz="2000"/>
              <a:t> (same polarity) we may force electrons the other direction, so that a reduction occur at the former anode (now cathode), and an oxidation occur at the former cathode (now anode). </a:t>
            </a:r>
          </a:p>
          <a:p>
            <a:pPr algn="l"/>
            <a:r>
              <a:rPr lang="nb-NO" sz="2000"/>
              <a:t>The overall reaction has simply been reversed.</a:t>
            </a:r>
            <a:endParaRPr lang="en-GB" sz="2000"/>
          </a:p>
        </p:txBody>
      </p:sp>
      <p:sp>
        <p:nvSpPr>
          <p:cNvPr id="10478" name="Text Box 238"/>
          <p:cNvSpPr txBox="1">
            <a:spLocks noChangeArrowheads="1"/>
          </p:cNvSpPr>
          <p:nvPr/>
        </p:nvSpPr>
        <p:spPr bwMode="auto">
          <a:xfrm>
            <a:off x="4257675" y="3549650"/>
            <a:ext cx="4746625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>
              <a:spcAft>
                <a:spcPct val="30000"/>
              </a:spcAft>
            </a:pPr>
            <a:r>
              <a:rPr lang="nb-NO" sz="2000"/>
              <a:t>H</a:t>
            </a:r>
            <a:r>
              <a:rPr lang="nb-NO" sz="2000" baseline="-25000"/>
              <a:t>2</a:t>
            </a:r>
            <a:r>
              <a:rPr lang="nb-NO" sz="2000"/>
              <a:t>O </a:t>
            </a:r>
            <a:r>
              <a:rPr lang="nb-NO" sz="2000">
                <a:sym typeface="Wingdings" pitchFamily="2" charset="2"/>
              </a:rPr>
              <a:t> </a:t>
            </a:r>
            <a:r>
              <a:rPr lang="nb-NO" sz="2000">
                <a:sym typeface="Symbol" pitchFamily="18" charset="2"/>
              </a:rPr>
              <a:t>H</a:t>
            </a:r>
            <a:r>
              <a:rPr lang="nb-NO" sz="2000" baseline="-25000">
                <a:sym typeface="Symbol" pitchFamily="18" charset="2"/>
              </a:rPr>
              <a:t>2</a:t>
            </a:r>
            <a:r>
              <a:rPr lang="nb-NO" sz="2000">
                <a:sym typeface="Symbol" pitchFamily="18" charset="2"/>
              </a:rPr>
              <a:t> (g)  +  ½ O</a:t>
            </a:r>
            <a:r>
              <a:rPr lang="nb-NO" sz="2000" baseline="-25000">
                <a:sym typeface="Symbol" pitchFamily="18" charset="2"/>
              </a:rPr>
              <a:t>2</a:t>
            </a:r>
            <a:r>
              <a:rPr lang="nb-NO" sz="2000">
                <a:sym typeface="Symbol" pitchFamily="18" charset="2"/>
              </a:rPr>
              <a:t> (g) </a:t>
            </a:r>
          </a:p>
          <a:p>
            <a:pPr algn="l">
              <a:spcAft>
                <a:spcPct val="30000"/>
              </a:spcAft>
            </a:pPr>
            <a:r>
              <a:rPr lang="nb-NO" sz="2000">
                <a:sym typeface="Symbol" pitchFamily="18" charset="2"/>
              </a:rPr>
              <a:t>E</a:t>
            </a:r>
            <a:r>
              <a:rPr lang="nb-NO" sz="2000" baseline="30000">
                <a:sym typeface="Symbol" pitchFamily="18" charset="2"/>
              </a:rPr>
              <a:t>0</a:t>
            </a:r>
            <a:r>
              <a:rPr lang="nb-NO" sz="2000" baseline="-25000">
                <a:sym typeface="Symbol" pitchFamily="18" charset="2"/>
              </a:rPr>
              <a:t>tot</a:t>
            </a:r>
            <a:r>
              <a:rPr lang="nb-NO" sz="2000">
                <a:sym typeface="Symbol" pitchFamily="18" charset="2"/>
              </a:rPr>
              <a:t> = E</a:t>
            </a:r>
            <a:r>
              <a:rPr lang="nb-NO" sz="2000" baseline="30000">
                <a:sym typeface="Symbol" pitchFamily="18" charset="2"/>
              </a:rPr>
              <a:t>0</a:t>
            </a:r>
            <a:r>
              <a:rPr lang="nb-NO" sz="2000" baseline="-25000">
                <a:sym typeface="Symbol" pitchFamily="18" charset="2"/>
              </a:rPr>
              <a:t>cathode</a:t>
            </a:r>
            <a:r>
              <a:rPr lang="nb-NO" sz="2000">
                <a:sym typeface="Symbol" pitchFamily="18" charset="2"/>
              </a:rPr>
              <a:t> – E</a:t>
            </a:r>
            <a:r>
              <a:rPr lang="nb-NO" sz="2000" baseline="30000">
                <a:sym typeface="Symbol" pitchFamily="18" charset="2"/>
              </a:rPr>
              <a:t>0</a:t>
            </a:r>
            <a:r>
              <a:rPr lang="nb-NO" sz="2000" baseline="-25000">
                <a:sym typeface="Symbol" pitchFamily="18" charset="2"/>
              </a:rPr>
              <a:t>anode</a:t>
            </a:r>
            <a:r>
              <a:rPr lang="nb-NO" sz="2000">
                <a:sym typeface="Symbol" pitchFamily="18" charset="2"/>
              </a:rPr>
              <a:t> + E  = </a:t>
            </a:r>
          </a:p>
          <a:p>
            <a:pPr algn="l">
              <a:spcAft>
                <a:spcPct val="30000"/>
              </a:spcAft>
            </a:pPr>
            <a:r>
              <a:rPr lang="nb-NO" sz="2000">
                <a:sym typeface="Symbol" pitchFamily="18" charset="2"/>
              </a:rPr>
              <a:t>		          0 V – 1.229 V + 1.3 V</a:t>
            </a:r>
          </a:p>
          <a:p>
            <a:pPr algn="l">
              <a:spcAft>
                <a:spcPct val="30000"/>
              </a:spcAft>
              <a:buFont typeface="Symbol" pitchFamily="18" charset="2"/>
              <a:buChar char="Þ"/>
            </a:pPr>
            <a:r>
              <a:rPr lang="nb-NO" sz="2000">
                <a:sym typeface="Symbol" pitchFamily="18" charset="2"/>
              </a:rPr>
              <a:t>Spontaneous (at standard conditions)</a:t>
            </a:r>
          </a:p>
          <a:p>
            <a:pPr algn="l">
              <a:spcAft>
                <a:spcPct val="30000"/>
              </a:spcAft>
              <a:buFont typeface="Symbol" pitchFamily="18" charset="2"/>
              <a:buNone/>
            </a:pPr>
            <a:endParaRPr lang="nb-NO" sz="2000">
              <a:sym typeface="Symbol" pitchFamily="18" charset="2"/>
            </a:endParaRPr>
          </a:p>
        </p:txBody>
      </p:sp>
      <p:grpSp>
        <p:nvGrpSpPr>
          <p:cNvPr id="2" name="Group 244"/>
          <p:cNvGrpSpPr>
            <a:grpSpLocks/>
          </p:cNvGrpSpPr>
          <p:nvPr/>
        </p:nvGrpSpPr>
        <p:grpSpPr bwMode="auto">
          <a:xfrm>
            <a:off x="4192588" y="5205413"/>
            <a:ext cx="3638550" cy="1573212"/>
            <a:chOff x="2641" y="3279"/>
            <a:chExt cx="2292" cy="991"/>
          </a:xfrm>
        </p:grpSpPr>
        <p:sp>
          <p:nvSpPr>
            <p:cNvPr id="1033" name="Text Box 239"/>
            <p:cNvSpPr txBox="1">
              <a:spLocks noChangeArrowheads="1"/>
            </p:cNvSpPr>
            <p:nvPr/>
          </p:nvSpPr>
          <p:spPr bwMode="auto">
            <a:xfrm>
              <a:off x="2670" y="3279"/>
              <a:ext cx="226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marL="457200" indent="-457200" algn="l"/>
              <a:r>
                <a:rPr lang="nb-NO" sz="2000"/>
                <a:t>Two important relations:</a:t>
              </a:r>
              <a:endParaRPr lang="en-GB" sz="2000"/>
            </a:p>
          </p:txBody>
        </p:sp>
        <p:graphicFrame>
          <p:nvGraphicFramePr>
            <p:cNvPr id="1026" name="Object 240"/>
            <p:cNvGraphicFramePr>
              <a:graphicFrameLocks noChangeAspect="1"/>
            </p:cNvGraphicFramePr>
            <p:nvPr/>
          </p:nvGraphicFramePr>
          <p:xfrm>
            <a:off x="2641" y="3519"/>
            <a:ext cx="1649" cy="751"/>
          </p:xfrm>
          <a:graphic>
            <a:graphicData uri="http://schemas.openxmlformats.org/presentationml/2006/ole">
              <p:oleObj spid="_x0000_s1026" name="Equation" r:id="rId3" imgW="1282680" imgH="583920" progId="Equation.DSMT4">
                <p:embed/>
              </p:oleObj>
            </a:graphicData>
          </a:graphic>
        </p:graphicFrame>
      </p:grpSp>
      <p:pic>
        <p:nvPicPr>
          <p:cNvPr id="1032" name="Picture 24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71625"/>
            <a:ext cx="4116388" cy="46053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60" grpId="0" autoUpdateAnimBg="0"/>
      <p:bldP spid="1047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222250" y="174625"/>
            <a:ext cx="8701088" cy="679450"/>
          </a:xfrm>
        </p:spPr>
        <p:txBody>
          <a:bodyPr/>
          <a:lstStyle/>
          <a:p>
            <a:pPr eaLnBrk="1" hangingPunct="1"/>
            <a:r>
              <a:rPr lang="nb-NO" sz="3200" b="1" smtClean="0">
                <a:solidFill>
                  <a:srgbClr val="FFFF99"/>
                </a:solidFill>
                <a:latin typeface="Arial Unicode MS" pitchFamily="34" charset="-128"/>
              </a:rPr>
              <a:t>Bacteria growing on surfaces: Biofilms</a:t>
            </a:r>
            <a:endParaRPr lang="en-GB" sz="3200" b="1" smtClean="0">
              <a:solidFill>
                <a:srgbClr val="FFFF99"/>
              </a:solidFill>
              <a:latin typeface="Arial Unicode MS" pitchFamily="34" charset="-128"/>
            </a:endParaRPr>
          </a:p>
        </p:txBody>
      </p:sp>
      <p:pic>
        <p:nvPicPr>
          <p:cNvPr id="12294" name="Picture 6" descr="C:\Documents and Settings\Administrator\Mine Dokumenter\Mine bilder\SEM of PA on solid surfa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4538" y="3790950"/>
            <a:ext cx="4589462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355600" y="2100263"/>
            <a:ext cx="3584575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i="1">
                <a:solidFill>
                  <a:schemeClr val="bg1"/>
                </a:solidFill>
                <a:latin typeface="Arial Unicode MS" pitchFamily="34" charset="-128"/>
              </a:rPr>
              <a:t>A biofilm consists of cells immobilized at a substratum and frequently embedded in an organic matrix of microbial origin</a:t>
            </a:r>
          </a:p>
          <a:p>
            <a:pPr eaLnBrk="0" hangingPunct="0">
              <a:spcBef>
                <a:spcPct val="50000"/>
              </a:spcBef>
            </a:pPr>
            <a:r>
              <a:rPr lang="en-US" sz="2800" i="1">
                <a:solidFill>
                  <a:schemeClr val="bg1"/>
                </a:solidFill>
                <a:latin typeface="Arial Unicode MS" pitchFamily="34" charset="-128"/>
              </a:rPr>
              <a:t>    (Characklis, 1990)</a:t>
            </a:r>
          </a:p>
        </p:txBody>
      </p:sp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4575175" y="1027113"/>
          <a:ext cx="4568825" cy="2757487"/>
        </p:xfrm>
        <a:graphic>
          <a:graphicData uri="http://schemas.openxmlformats.org/presentationml/2006/ole">
            <p:oleObj spid="_x0000_s2050" name="Clip" r:id="rId4" imgW="6447619" imgH="4266667" progId="MS_ClipArt_Gallery.5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6"/>
          <p:cNvGrpSpPr>
            <a:grpSpLocks/>
          </p:cNvGrpSpPr>
          <p:nvPr/>
        </p:nvGrpSpPr>
        <p:grpSpPr bwMode="auto">
          <a:xfrm>
            <a:off x="0" y="-14288"/>
            <a:ext cx="9144000" cy="7015163"/>
            <a:chOff x="0" y="-9"/>
            <a:chExt cx="5760" cy="4419"/>
          </a:xfrm>
        </p:grpSpPr>
        <p:sp>
          <p:nvSpPr>
            <p:cNvPr id="10243" name="Rectangle 4"/>
            <p:cNvSpPr>
              <a:spLocks noChangeArrowheads="1"/>
            </p:cNvSpPr>
            <p:nvPr/>
          </p:nvSpPr>
          <p:spPr bwMode="auto">
            <a:xfrm>
              <a:off x="0" y="-9"/>
              <a:ext cx="5760" cy="68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r>
                <a:rPr lang="nb-NO" sz="3200" b="1">
                  <a:solidFill>
                    <a:srgbClr val="FFFF99"/>
                  </a:solidFill>
                  <a:latin typeface="Arial Unicode MS" pitchFamily="34" charset="-128"/>
                </a:rPr>
                <a:t>Redox zonation due to diffusive transport</a:t>
              </a:r>
              <a:endParaRPr lang="en-GB" sz="3200" b="1">
                <a:solidFill>
                  <a:srgbClr val="FFFF99"/>
                </a:solidFill>
                <a:latin typeface="Arial Unicode MS" pitchFamily="34" charset="-128"/>
              </a:endParaRPr>
            </a:p>
          </p:txBody>
        </p:sp>
        <p:pic>
          <p:nvPicPr>
            <p:cNvPr id="10244" name="Picture 3" descr="C:\Documents and Settings\Administrator\Mine Dokumenter\Mine bilder\CBE aeob anaerob biofilm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67"/>
              <a:ext cx="5760" cy="3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Standard utforming">
  <a:themeElements>
    <a:clrScheme name="Standard utforming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 utforming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0" bIns="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0" bIns="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rd utforming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 utforming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utforming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utforming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utforming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utforming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utforming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2753</TotalTime>
  <Words>2263</Words>
  <Application>Microsoft Office PowerPoint</Application>
  <PresentationFormat>Skjermfremvisning (4:3)</PresentationFormat>
  <Paragraphs>325</Paragraphs>
  <Slides>29</Slides>
  <Notes>0</Notes>
  <HiddenSlides>0</HiddenSlides>
  <MMClips>0</MMClips>
  <ScaleCrop>false</ScaleCrop>
  <HeadingPairs>
    <vt:vector size="8" baseType="variant">
      <vt:variant>
        <vt:lpstr>Brukte skrifter</vt:lpstr>
      </vt:variant>
      <vt:variant>
        <vt:i4>6</vt:i4>
      </vt:variant>
      <vt:variant>
        <vt:lpstr>Tema</vt:lpstr>
      </vt:variant>
      <vt:variant>
        <vt:i4>1</vt:i4>
      </vt:variant>
      <vt:variant>
        <vt:lpstr>Innebygde OLE-servere</vt:lpstr>
      </vt:variant>
      <vt:variant>
        <vt:i4>2</vt:i4>
      </vt:variant>
      <vt:variant>
        <vt:lpstr>Lysbildetitler</vt:lpstr>
      </vt:variant>
      <vt:variant>
        <vt:i4>29</vt:i4>
      </vt:variant>
    </vt:vector>
  </HeadingPairs>
  <TitlesOfParts>
    <vt:vector size="38" baseType="lpstr">
      <vt:lpstr>Times New Roman</vt:lpstr>
      <vt:lpstr>Arial</vt:lpstr>
      <vt:lpstr>Calibri</vt:lpstr>
      <vt:lpstr>Arial Unicode MS</vt:lpstr>
      <vt:lpstr>Wingdings</vt:lpstr>
      <vt:lpstr>Symbol</vt:lpstr>
      <vt:lpstr>Standard utforming</vt:lpstr>
      <vt:lpstr>MathType 5.0 Equation</vt:lpstr>
      <vt:lpstr>Microsoft Clip Gallery</vt:lpstr>
      <vt:lpstr>Application of electrodes to facilitate biological redox reactions in bioremediation and wastewater treatment: The novel technology of  MICROBIAL FUEL CELLS</vt:lpstr>
      <vt:lpstr>Application of electrodes to facilitate biological redox reactions in bioremediation and wastewater treatment</vt:lpstr>
      <vt:lpstr>Redox reactions</vt:lpstr>
      <vt:lpstr>Biological redox reactions</vt:lpstr>
      <vt:lpstr>Electrochemical cell</vt:lpstr>
      <vt:lpstr>Example: The Fuel Cell</vt:lpstr>
      <vt:lpstr>Reversability: Electrolysis</vt:lpstr>
      <vt:lpstr>Bacteria growing on surfaces: Biofilms</vt:lpstr>
      <vt:lpstr>Lysbilde 9</vt:lpstr>
      <vt:lpstr>The pieces have been laid....</vt:lpstr>
      <vt:lpstr>Two ways of combining electrochemical cells and microorganisms:</vt:lpstr>
      <vt:lpstr>The ”Bio-Electrochemical cell” (summerised by: Wingard Jr., L.B., Shaw, C.H. and Castner, J.F. (1982) The bioelectrochemical cell, Enz. Microb. Technol., 4, pp. 137-142)</vt:lpstr>
      <vt:lpstr>Possibilities and limitations</vt:lpstr>
      <vt:lpstr>Direct electron transfer</vt:lpstr>
      <vt:lpstr>Bond and Lovely (2003)</vt:lpstr>
      <vt:lpstr>Application: Oxidation of reduced compounds</vt:lpstr>
      <vt:lpstr>The Bio-Electrolytic cell</vt:lpstr>
      <vt:lpstr>Bio-Electrochemical Reactors</vt:lpstr>
      <vt:lpstr>Applications in:</vt:lpstr>
      <vt:lpstr>Bio-electrochemical denitrification  (Sakakibara, Y. and Kuroda, M. (1993) Biotech. Bioeng., 42, pp. 535-537)</vt:lpstr>
      <vt:lpstr>Lysbilde 21</vt:lpstr>
      <vt:lpstr>Lysbilde 22</vt:lpstr>
      <vt:lpstr>High rate bio-electrochemical denitrification  (Prosnansky, M., Sakakibara, Y. and Kuroda, M. (2002) Wat. Res., 36, pp. 4801-10</vt:lpstr>
      <vt:lpstr>Bioremediation:  Denitrification of groundwater</vt:lpstr>
      <vt:lpstr>Indirect facilitation of biological redox reactions</vt:lpstr>
      <vt:lpstr>Summary ...</vt:lpstr>
      <vt:lpstr>Speculations on other applications...</vt:lpstr>
      <vt:lpstr>Some last minute progressionism...</vt:lpstr>
      <vt:lpstr>... and some last minute scepticism.</vt:lpstr>
    </vt:vector>
  </TitlesOfParts>
  <Company>HiT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of electrodes to facilitate biological redox reactions in bioremediation and wastewater treatment</dc:title>
  <dc:creator>Roald Kommedal</dc:creator>
  <cp:lastModifiedBy>Roald Kommedal</cp:lastModifiedBy>
  <cp:revision>64</cp:revision>
  <dcterms:created xsi:type="dcterms:W3CDTF">2004-01-14T15:01:31Z</dcterms:created>
  <dcterms:modified xsi:type="dcterms:W3CDTF">2010-10-21T07:38:50Z</dcterms:modified>
</cp:coreProperties>
</file>