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4213" r:id="rId2"/>
    <p:sldId id="6219" r:id="rId3"/>
    <p:sldId id="6171" r:id="rId4"/>
    <p:sldId id="6342" r:id="rId5"/>
    <p:sldId id="6340" r:id="rId6"/>
    <p:sldId id="6341" r:id="rId7"/>
    <p:sldId id="6288" r:id="rId8"/>
    <p:sldId id="6291" r:id="rId9"/>
    <p:sldId id="6273" r:id="rId10"/>
    <p:sldId id="6300" r:id="rId11"/>
    <p:sldId id="6343" r:id="rId12"/>
    <p:sldId id="6223" r:id="rId13"/>
    <p:sldId id="6275" r:id="rId14"/>
    <p:sldId id="6276" r:id="rId15"/>
    <p:sldId id="6312" r:id="rId16"/>
    <p:sldId id="6344" r:id="rId17"/>
    <p:sldId id="6278" r:id="rId18"/>
    <p:sldId id="6314" r:id="rId19"/>
    <p:sldId id="6279" r:id="rId20"/>
    <p:sldId id="6209" r:id="rId21"/>
    <p:sldId id="6315" r:id="rId22"/>
    <p:sldId id="6316" r:id="rId23"/>
    <p:sldId id="6284" r:id="rId24"/>
    <p:sldId id="6323" r:id="rId25"/>
    <p:sldId id="6281" r:id="rId26"/>
    <p:sldId id="6283" r:id="rId27"/>
    <p:sldId id="6190" r:id="rId28"/>
    <p:sldId id="6285" r:id="rId29"/>
    <p:sldId id="6214" r:id="rId30"/>
    <p:sldId id="6286" r:id="rId31"/>
    <p:sldId id="6333" r:id="rId32"/>
    <p:sldId id="6287" r:id="rId33"/>
    <p:sldId id="6339" r:id="rId3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3300"/>
    <a:srgbClr val="000099"/>
    <a:srgbClr val="0000FF"/>
    <a:srgbClr val="FF0000"/>
    <a:srgbClr val="660066"/>
    <a:srgbClr val="FFFF00"/>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17" autoAdjust="0"/>
  </p:normalViewPr>
  <p:slideViewPr>
    <p:cSldViewPr snapToGrid="0">
      <p:cViewPr varScale="1">
        <p:scale>
          <a:sx n="107" d="100"/>
          <a:sy n="107" d="100"/>
        </p:scale>
        <p:origin x="-101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B47C800-DA27-40A4-8E5E-DFFED07462D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0ED8361-890D-4E88-A206-386A2C03851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40A0D5-CBAF-4391-8F1F-18F3B2441FBF}" type="slidenum">
              <a:rPr lang="en-US"/>
              <a:pPr/>
              <a:t>7</a:t>
            </a:fld>
            <a:endParaRPr lang="en-US"/>
          </a:p>
        </p:txBody>
      </p:sp>
      <p:sp>
        <p:nvSpPr>
          <p:cNvPr id="7327746" name="Rectangle 2"/>
          <p:cNvSpPr>
            <a:spLocks noChangeArrowheads="1" noTextEdit="1"/>
          </p:cNvSpPr>
          <p:nvPr>
            <p:ph type="sldImg"/>
          </p:nvPr>
        </p:nvSpPr>
        <p:spPr>
          <a:ln/>
        </p:spPr>
      </p:sp>
      <p:sp>
        <p:nvSpPr>
          <p:cNvPr id="732774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DD50A3-7EB7-4B27-95EB-B12945D7BC89}" type="slidenum">
              <a:rPr lang="en-US"/>
              <a:pPr/>
              <a:t>8</a:t>
            </a:fld>
            <a:endParaRPr lang="en-US"/>
          </a:p>
        </p:txBody>
      </p:sp>
      <p:sp>
        <p:nvSpPr>
          <p:cNvPr id="7333890" name="Rectangle 2"/>
          <p:cNvSpPr>
            <a:spLocks noChangeArrowheads="1" noTextEdit="1"/>
          </p:cNvSpPr>
          <p:nvPr>
            <p:ph type="sldImg"/>
          </p:nvPr>
        </p:nvSpPr>
        <p:spPr>
          <a:ln/>
        </p:spPr>
      </p:sp>
      <p:sp>
        <p:nvSpPr>
          <p:cNvPr id="73338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1D0A24-E5C6-449B-A4C9-19C409EC199B}" type="slidenum">
              <a:rPr lang="en-US"/>
              <a:pPr/>
              <a:t>10</a:t>
            </a:fld>
            <a:endParaRPr lang="en-US"/>
          </a:p>
        </p:txBody>
      </p:sp>
      <p:sp>
        <p:nvSpPr>
          <p:cNvPr id="7352322" name="Rectangle 2"/>
          <p:cNvSpPr>
            <a:spLocks noChangeArrowheads="1" noTextEdit="1"/>
          </p:cNvSpPr>
          <p:nvPr>
            <p:ph type="sldImg"/>
          </p:nvPr>
        </p:nvSpPr>
        <p:spPr>
          <a:ln/>
        </p:spPr>
      </p:sp>
      <p:sp>
        <p:nvSpPr>
          <p:cNvPr id="735232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BA8502-CAC9-48E1-ABF2-8552FA41C7DA}" type="slidenum">
              <a:rPr lang="en-US"/>
              <a:pPr/>
              <a:t>15</a:t>
            </a:fld>
            <a:endParaRPr lang="en-US"/>
          </a:p>
        </p:txBody>
      </p:sp>
      <p:sp>
        <p:nvSpPr>
          <p:cNvPr id="7376898" name="Rectangle 2"/>
          <p:cNvSpPr>
            <a:spLocks noChangeArrowheads="1" noTextEdit="1"/>
          </p:cNvSpPr>
          <p:nvPr>
            <p:ph type="sldImg"/>
          </p:nvPr>
        </p:nvSpPr>
        <p:spPr>
          <a:ln/>
        </p:spPr>
      </p:sp>
      <p:sp>
        <p:nvSpPr>
          <p:cNvPr id="737689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0D5F27-32E8-47CC-8A52-1B30AA8174DC}" type="slidenum">
              <a:rPr lang="en-US"/>
              <a:pPr/>
              <a:t>18</a:t>
            </a:fld>
            <a:endParaRPr lang="en-US"/>
          </a:p>
        </p:txBody>
      </p:sp>
      <p:sp>
        <p:nvSpPr>
          <p:cNvPr id="7380994" name="Rectangle 2"/>
          <p:cNvSpPr>
            <a:spLocks noChangeArrowheads="1" noTextEdit="1"/>
          </p:cNvSpPr>
          <p:nvPr>
            <p:ph type="sldImg"/>
          </p:nvPr>
        </p:nvSpPr>
        <p:spPr>
          <a:ln/>
        </p:spPr>
      </p:sp>
      <p:sp>
        <p:nvSpPr>
          <p:cNvPr id="73809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B65801-7099-4381-A6E3-18B29E6990AB}" type="slidenum">
              <a:rPr lang="en-US"/>
              <a:pPr/>
              <a:t>21</a:t>
            </a:fld>
            <a:endParaRPr lang="en-US"/>
          </a:p>
        </p:txBody>
      </p:sp>
      <p:sp>
        <p:nvSpPr>
          <p:cNvPr id="7383042" name="Rectangle 2"/>
          <p:cNvSpPr>
            <a:spLocks noChangeArrowheads="1" noTextEdit="1"/>
          </p:cNvSpPr>
          <p:nvPr>
            <p:ph type="sldImg"/>
          </p:nvPr>
        </p:nvSpPr>
        <p:spPr>
          <a:ln/>
        </p:spPr>
      </p:sp>
      <p:sp>
        <p:nvSpPr>
          <p:cNvPr id="73830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FDAE70-8219-41DD-A21C-A166525B9BAD}" type="slidenum">
              <a:rPr lang="en-US"/>
              <a:pPr/>
              <a:t>22</a:t>
            </a:fld>
            <a:endParaRPr lang="en-US"/>
          </a:p>
        </p:txBody>
      </p:sp>
      <p:sp>
        <p:nvSpPr>
          <p:cNvPr id="7385090" name="Rectangle 2"/>
          <p:cNvSpPr>
            <a:spLocks noChangeArrowheads="1" noTextEdit="1"/>
          </p:cNvSpPr>
          <p:nvPr>
            <p:ph type="sldImg"/>
          </p:nvPr>
        </p:nvSpPr>
        <p:spPr>
          <a:ln/>
        </p:spPr>
      </p:sp>
      <p:sp>
        <p:nvSpPr>
          <p:cNvPr id="73850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F677F8-3ECD-4EAC-BC0A-B214777C903A}" type="slidenum">
              <a:rPr lang="en-US"/>
              <a:pPr/>
              <a:t>24</a:t>
            </a:fld>
            <a:endParaRPr lang="en-US"/>
          </a:p>
        </p:txBody>
      </p:sp>
      <p:sp>
        <p:nvSpPr>
          <p:cNvPr id="7399426" name="Rectangle 2"/>
          <p:cNvSpPr>
            <a:spLocks noChangeArrowheads="1" noTextEdit="1"/>
          </p:cNvSpPr>
          <p:nvPr>
            <p:ph type="sldImg"/>
          </p:nvPr>
        </p:nvSpPr>
        <p:spPr>
          <a:ln/>
        </p:spPr>
      </p:sp>
      <p:sp>
        <p:nvSpPr>
          <p:cNvPr id="73994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3C44E2-483A-427C-91CA-1B3E2AF4B5E1}" type="slidenum">
              <a:rPr lang="en-US"/>
              <a:pPr/>
              <a:t>31</a:t>
            </a:fld>
            <a:endParaRPr lang="en-US"/>
          </a:p>
        </p:txBody>
      </p:sp>
      <p:sp>
        <p:nvSpPr>
          <p:cNvPr id="7419906" name="Rectangle 2"/>
          <p:cNvSpPr>
            <a:spLocks noChangeArrowheads="1" noTextEdit="1"/>
          </p:cNvSpPr>
          <p:nvPr>
            <p:ph type="sldImg"/>
          </p:nvPr>
        </p:nvSpPr>
        <p:spPr>
          <a:ln/>
        </p:spPr>
      </p:sp>
      <p:sp>
        <p:nvSpPr>
          <p:cNvPr id="7419907"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02DEBF39-6520-4C5E-8468-B0560950433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A0216E2B-DD62-4527-9C64-CBB2C7ED57C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515100" y="609600"/>
            <a:ext cx="1943100" cy="5486400"/>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685800" y="609600"/>
            <a:ext cx="5676900" cy="5486400"/>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B025772E-40B4-4D70-81C0-18F09D0EFD95}"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685800" y="609600"/>
            <a:ext cx="77724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685800" y="1981200"/>
            <a:ext cx="3810000" cy="41148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9812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41148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dato 5"/>
          <p:cNvSpPr>
            <a:spLocks noGrp="1"/>
          </p:cNvSpPr>
          <p:nvPr>
            <p:ph type="dt" sz="half" idx="10"/>
          </p:nvPr>
        </p:nvSpPr>
        <p:spPr>
          <a:xfrm>
            <a:off x="685800" y="6248400"/>
            <a:ext cx="1905000" cy="457200"/>
          </a:xfrm>
        </p:spPr>
        <p:txBody>
          <a:bodyPr/>
          <a:lstStyle>
            <a:lvl1pPr>
              <a:defRPr/>
            </a:lvl1pPr>
          </a:lstStyle>
          <a:p>
            <a:endParaRPr lang="en-US"/>
          </a:p>
        </p:txBody>
      </p:sp>
      <p:sp>
        <p:nvSpPr>
          <p:cNvPr id="7" name="Plassholder for bunntekst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Plassholder for lysbildenummer 7"/>
          <p:cNvSpPr>
            <a:spLocks noGrp="1"/>
          </p:cNvSpPr>
          <p:nvPr>
            <p:ph type="sldNum" sz="quarter" idx="12"/>
          </p:nvPr>
        </p:nvSpPr>
        <p:spPr>
          <a:xfrm>
            <a:off x="6553200" y="6248400"/>
            <a:ext cx="1905000" cy="457200"/>
          </a:xfrm>
        </p:spPr>
        <p:txBody>
          <a:bodyPr/>
          <a:lstStyle>
            <a:lvl1pPr>
              <a:defRPr/>
            </a:lvl1pPr>
          </a:lstStyle>
          <a:p>
            <a:fld id="{79ED1815-6FAB-465A-BD40-7825154B2DE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4AD95A2E-0DBB-40B1-AE0E-FB14478C157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9C840DC7-2C09-467A-85F6-2BEE761810C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287124DE-3766-461F-B6A5-84AB6524B7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Plassholder for dato 6"/>
          <p:cNvSpPr>
            <a:spLocks noGrp="1"/>
          </p:cNvSpPr>
          <p:nvPr>
            <p:ph type="dt" sz="half" idx="10"/>
          </p:nvPr>
        </p:nvSpPr>
        <p:spPr/>
        <p:txBody>
          <a:bodyPr/>
          <a:lstStyle>
            <a:lvl1pPr>
              <a:defRPr/>
            </a:lvl1pPr>
          </a:lstStyle>
          <a:p>
            <a:endParaRPr lang="en-US"/>
          </a:p>
        </p:txBody>
      </p:sp>
      <p:sp>
        <p:nvSpPr>
          <p:cNvPr id="8" name="Plassholder for bunntekst 7"/>
          <p:cNvSpPr>
            <a:spLocks noGrp="1"/>
          </p:cNvSpPr>
          <p:nvPr>
            <p:ph type="ftr" sz="quarter" idx="11"/>
          </p:nvPr>
        </p:nvSpPr>
        <p:spPr/>
        <p:txBody>
          <a:bodyPr/>
          <a:lstStyle>
            <a:lvl1pPr>
              <a:defRPr/>
            </a:lvl1pPr>
          </a:lstStyle>
          <a:p>
            <a:endParaRPr lang="en-US"/>
          </a:p>
        </p:txBody>
      </p:sp>
      <p:sp>
        <p:nvSpPr>
          <p:cNvPr id="9" name="Plassholder for lysbildenummer 8"/>
          <p:cNvSpPr>
            <a:spLocks noGrp="1"/>
          </p:cNvSpPr>
          <p:nvPr>
            <p:ph type="sldNum" sz="quarter" idx="12"/>
          </p:nvPr>
        </p:nvSpPr>
        <p:spPr/>
        <p:txBody>
          <a:bodyPr/>
          <a:lstStyle>
            <a:lvl1pPr>
              <a:defRPr/>
            </a:lvl1pPr>
          </a:lstStyle>
          <a:p>
            <a:fld id="{596118FB-BFA9-4654-B2D2-53E4EBB1AB7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dato 2"/>
          <p:cNvSpPr>
            <a:spLocks noGrp="1"/>
          </p:cNvSpPr>
          <p:nvPr>
            <p:ph type="dt" sz="half" idx="10"/>
          </p:nvPr>
        </p:nvSpPr>
        <p:spPr/>
        <p:txBody>
          <a:bodyPr/>
          <a:lstStyle>
            <a:lvl1pPr>
              <a:defRPr/>
            </a:lvl1pPr>
          </a:lstStyle>
          <a:p>
            <a:endParaRPr lang="en-US"/>
          </a:p>
        </p:txBody>
      </p:sp>
      <p:sp>
        <p:nvSpPr>
          <p:cNvPr id="4" name="Plassholder for bunntekst 3"/>
          <p:cNvSpPr>
            <a:spLocks noGrp="1"/>
          </p:cNvSpPr>
          <p:nvPr>
            <p:ph type="ftr" sz="quarter" idx="11"/>
          </p:nvPr>
        </p:nvSpPr>
        <p:spPr/>
        <p:txBody>
          <a:bodyPr/>
          <a:lstStyle>
            <a:lvl1pPr>
              <a:defRPr/>
            </a:lvl1pPr>
          </a:lstStyle>
          <a:p>
            <a:endParaRPr lang="en-US"/>
          </a:p>
        </p:txBody>
      </p:sp>
      <p:sp>
        <p:nvSpPr>
          <p:cNvPr id="5" name="Plassholder for lysbildenummer 4"/>
          <p:cNvSpPr>
            <a:spLocks noGrp="1"/>
          </p:cNvSpPr>
          <p:nvPr>
            <p:ph type="sldNum" sz="quarter" idx="12"/>
          </p:nvPr>
        </p:nvSpPr>
        <p:spPr/>
        <p:txBody>
          <a:bodyPr/>
          <a:lstStyle>
            <a:lvl1pPr>
              <a:defRPr/>
            </a:lvl1pPr>
          </a:lstStyle>
          <a:p>
            <a:fld id="{F04E070E-203A-4D0B-95C0-CB34C2467AC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lvl1pPr>
              <a:defRPr/>
            </a:lvl1pPr>
          </a:lstStyle>
          <a:p>
            <a:endParaRPr lang="en-US"/>
          </a:p>
        </p:txBody>
      </p:sp>
      <p:sp>
        <p:nvSpPr>
          <p:cNvPr id="3" name="Plassholder for bunntekst 2"/>
          <p:cNvSpPr>
            <a:spLocks noGrp="1"/>
          </p:cNvSpPr>
          <p:nvPr>
            <p:ph type="ftr" sz="quarter" idx="11"/>
          </p:nvPr>
        </p:nvSpPr>
        <p:spPr/>
        <p:txBody>
          <a:bodyPr/>
          <a:lstStyle>
            <a:lvl1pPr>
              <a:defRPr/>
            </a:lvl1pPr>
          </a:lstStyle>
          <a:p>
            <a:endParaRPr lang="en-US"/>
          </a:p>
        </p:txBody>
      </p:sp>
      <p:sp>
        <p:nvSpPr>
          <p:cNvPr id="4" name="Plassholder for lysbildenummer 3"/>
          <p:cNvSpPr>
            <a:spLocks noGrp="1"/>
          </p:cNvSpPr>
          <p:nvPr>
            <p:ph type="sldNum" sz="quarter" idx="12"/>
          </p:nvPr>
        </p:nvSpPr>
        <p:spPr/>
        <p:txBody>
          <a:bodyPr/>
          <a:lstStyle>
            <a:lvl1pPr>
              <a:defRPr/>
            </a:lvl1pPr>
          </a:lstStyle>
          <a:p>
            <a:fld id="{5772DB9B-B287-4F27-B8E1-BD3B6564A77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287375CE-765F-4CCC-A0E6-DC28B05D3D9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29D8D662-DCE6-4969-9A9C-FE1D739CFFE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442DE08-10F2-41BA-BACB-785D9F04E1D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file:///\\GARMAN\VOL0\ANS0\KOMMEDAL\BRock%20Chapter%205%20animations%20RK.ppt" TargetMode="Externa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0674" name="Rectangle 2"/>
          <p:cNvSpPr>
            <a:spLocks noGrp="1" noChangeArrowheads="1"/>
          </p:cNvSpPr>
          <p:nvPr>
            <p:ph type="body" sz="half" idx="1"/>
          </p:nvPr>
        </p:nvSpPr>
        <p:spPr>
          <a:xfrm>
            <a:off x="250825" y="304800"/>
            <a:ext cx="8713788" cy="6553200"/>
          </a:xfrm>
        </p:spPr>
        <p:txBody>
          <a:bodyPr/>
          <a:lstStyle/>
          <a:p>
            <a:pPr marL="457200" indent="-457200" algn="ctr" eaLnBrk="0" hangingPunct="0">
              <a:lnSpc>
                <a:spcPct val="90000"/>
              </a:lnSpc>
              <a:spcBef>
                <a:spcPct val="0"/>
              </a:spcBef>
              <a:spcAft>
                <a:spcPct val="30000"/>
              </a:spcAft>
              <a:buFontTx/>
              <a:buNone/>
            </a:pPr>
            <a:r>
              <a:rPr lang="en-US" sz="3600" i="1">
                <a:cs typeface="Times New Roman" pitchFamily="18" charset="0"/>
              </a:rPr>
              <a:t>Nutrition, Laboratory Culture, and Metabolism of Microorganisms</a:t>
            </a:r>
          </a:p>
          <a:p>
            <a:pPr marL="457200" indent="-457200" eaLnBrk="0" hangingPunct="0">
              <a:lnSpc>
                <a:spcPct val="90000"/>
              </a:lnSpc>
              <a:spcBef>
                <a:spcPct val="0"/>
              </a:spcBef>
              <a:spcAft>
                <a:spcPct val="30000"/>
              </a:spcAft>
            </a:pPr>
            <a:r>
              <a:rPr lang="en-US" sz="2400" b="1">
                <a:solidFill>
                  <a:srgbClr val="000000"/>
                </a:solidFill>
                <a:cs typeface="Times New Roman" pitchFamily="18" charset="0"/>
              </a:rPr>
              <a:t>PART I Nutrition and Culture of Microorganisms</a:t>
            </a:r>
            <a:endParaRPr lang="en-US" sz="2400" b="1">
              <a:latin typeface="Verdana" pitchFamily="34" charset="0"/>
              <a:cs typeface="Times New Roman" pitchFamily="18" charset="0"/>
            </a:endParaRPr>
          </a:p>
          <a:p>
            <a:pPr marL="838200" lvl="1" indent="-381000">
              <a:lnSpc>
                <a:spcPct val="90000"/>
              </a:lnSpc>
              <a:spcAft>
                <a:spcPct val="30000"/>
              </a:spcAft>
            </a:pPr>
            <a:r>
              <a:rPr lang="en-US" sz="2000">
                <a:cs typeface="Times New Roman" pitchFamily="18" charset="0"/>
              </a:rPr>
              <a:t>Microbial Nutrition</a:t>
            </a:r>
          </a:p>
          <a:p>
            <a:pPr marL="838200" lvl="1" indent="-381000">
              <a:lnSpc>
                <a:spcPct val="90000"/>
              </a:lnSpc>
              <a:spcAft>
                <a:spcPct val="30000"/>
              </a:spcAft>
            </a:pPr>
            <a:r>
              <a:rPr lang="en-US" sz="2000">
                <a:cs typeface="Times New Roman" pitchFamily="18" charset="0"/>
              </a:rPr>
              <a:t>Culture Media</a:t>
            </a:r>
          </a:p>
          <a:p>
            <a:pPr marL="838200" lvl="1" indent="-381000">
              <a:lnSpc>
                <a:spcPct val="90000"/>
              </a:lnSpc>
              <a:spcAft>
                <a:spcPct val="30000"/>
              </a:spcAft>
            </a:pPr>
            <a:r>
              <a:rPr lang="en-US" sz="2000">
                <a:cs typeface="Times New Roman" pitchFamily="18" charset="0"/>
              </a:rPr>
              <a:t>Laboratory Culture of Microorganisms</a:t>
            </a:r>
          </a:p>
          <a:p>
            <a:pPr marL="457200" indent="-457200">
              <a:lnSpc>
                <a:spcPct val="90000"/>
              </a:lnSpc>
              <a:spcAft>
                <a:spcPct val="30000"/>
              </a:spcAft>
            </a:pPr>
            <a:r>
              <a:rPr lang="en-US" sz="2400" b="1">
                <a:cs typeface="Times New Roman" pitchFamily="18" charset="0"/>
              </a:rPr>
              <a:t>PART II Energetics and Enzymes</a:t>
            </a:r>
          </a:p>
          <a:p>
            <a:pPr marL="838200" lvl="1" indent="-381000">
              <a:lnSpc>
                <a:spcPct val="90000"/>
              </a:lnSpc>
              <a:spcAft>
                <a:spcPct val="30000"/>
              </a:spcAft>
            </a:pPr>
            <a:r>
              <a:rPr lang="en-US" sz="2000">
                <a:cs typeface="Times New Roman" pitchFamily="18" charset="0"/>
              </a:rPr>
              <a:t>Bioenergetics</a:t>
            </a:r>
          </a:p>
          <a:p>
            <a:pPr marL="838200" lvl="1" indent="-381000">
              <a:lnSpc>
                <a:spcPct val="90000"/>
              </a:lnSpc>
              <a:spcAft>
                <a:spcPct val="30000"/>
              </a:spcAft>
            </a:pPr>
            <a:r>
              <a:rPr lang="en-US" sz="2000">
                <a:cs typeface="Times New Roman" pitchFamily="18" charset="0"/>
              </a:rPr>
              <a:t>Catalysis and Enzymes</a:t>
            </a:r>
          </a:p>
          <a:p>
            <a:pPr marL="457200" indent="-457200">
              <a:lnSpc>
                <a:spcPct val="90000"/>
              </a:lnSpc>
              <a:spcAft>
                <a:spcPct val="30000"/>
              </a:spcAft>
            </a:pPr>
            <a:r>
              <a:rPr lang="en-US" sz="2400" b="1">
                <a:cs typeface="Times New Roman" pitchFamily="18" charset="0"/>
              </a:rPr>
              <a:t>PART III Oxidation-Reduction and Energy-Rich Compounds</a:t>
            </a:r>
          </a:p>
          <a:p>
            <a:pPr marL="838200" lvl="1" indent="-381000">
              <a:lnSpc>
                <a:spcPct val="90000"/>
              </a:lnSpc>
              <a:spcAft>
                <a:spcPct val="30000"/>
              </a:spcAft>
            </a:pPr>
            <a:r>
              <a:rPr lang="en-US" sz="2000">
                <a:cs typeface="Times New Roman" pitchFamily="18" charset="0"/>
              </a:rPr>
              <a:t>Oxidation-Reduction</a:t>
            </a:r>
          </a:p>
          <a:p>
            <a:pPr marL="838200" lvl="1" indent="-381000">
              <a:lnSpc>
                <a:spcPct val="90000"/>
              </a:lnSpc>
              <a:spcAft>
                <a:spcPct val="30000"/>
              </a:spcAft>
            </a:pPr>
            <a:r>
              <a:rPr lang="en-US" sz="2000">
                <a:cs typeface="Times New Roman" pitchFamily="18" charset="0"/>
              </a:rPr>
              <a:t>NAD as a Redox Electron Carrier</a:t>
            </a:r>
          </a:p>
          <a:p>
            <a:pPr marL="838200" lvl="1" indent="-381000">
              <a:lnSpc>
                <a:spcPct val="90000"/>
              </a:lnSpc>
              <a:spcAft>
                <a:spcPct val="30000"/>
              </a:spcAft>
            </a:pPr>
            <a:r>
              <a:rPr lang="en-US" sz="2000">
                <a:cs typeface="Times New Roman" pitchFamily="18" charset="0"/>
              </a:rPr>
              <a:t>Membrane Transport Systems</a:t>
            </a:r>
          </a:p>
          <a:p>
            <a:pPr marL="838200" lvl="1" indent="-381000">
              <a:lnSpc>
                <a:spcPct val="90000"/>
              </a:lnSpc>
              <a:spcAft>
                <a:spcPct val="30000"/>
              </a:spcAft>
            </a:pPr>
            <a:r>
              <a:rPr lang="en-US" sz="2000">
                <a:cs typeface="Times New Roman" pitchFamily="18" charset="0"/>
              </a:rPr>
              <a:t>Energy-Rich Compounds and Energy Storage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51298" name="Picture 2" descr="05_T04"/>
          <p:cNvPicPr>
            <a:picLocks noChangeAspect="1" noChangeArrowheads="1"/>
          </p:cNvPicPr>
          <p:nvPr/>
        </p:nvPicPr>
        <p:blipFill>
          <a:blip r:embed="rId3" cstate="print"/>
          <a:srcRect/>
          <a:stretch>
            <a:fillRect/>
          </a:stretch>
        </p:blipFill>
        <p:spPr bwMode="auto">
          <a:xfrm>
            <a:off x="0" y="407988"/>
            <a:ext cx="9144000" cy="5667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4722" name="Rectangle 2"/>
          <p:cNvSpPr>
            <a:spLocks noGrp="1" noChangeArrowheads="1"/>
          </p:cNvSpPr>
          <p:nvPr>
            <p:ph type="title"/>
          </p:nvPr>
        </p:nvSpPr>
        <p:spPr/>
        <p:txBody>
          <a:bodyPr/>
          <a:lstStyle/>
          <a:p>
            <a:r>
              <a:rPr lang="nb-NO"/>
              <a:t>Getting the energy: Catabolism</a:t>
            </a:r>
          </a:p>
        </p:txBody>
      </p:sp>
      <p:sp>
        <p:nvSpPr>
          <p:cNvPr id="7454723" name="Rectangle 3"/>
          <p:cNvSpPr>
            <a:spLocks noGrp="1" noChangeArrowheads="1"/>
          </p:cNvSpPr>
          <p:nvPr>
            <p:ph type="body" idx="1"/>
          </p:nvPr>
        </p:nvSpPr>
        <p:spPr>
          <a:xfrm>
            <a:off x="200025" y="1981200"/>
            <a:ext cx="3965575" cy="4641850"/>
          </a:xfrm>
        </p:spPr>
        <p:txBody>
          <a:bodyPr/>
          <a:lstStyle/>
          <a:p>
            <a:pPr>
              <a:lnSpc>
                <a:spcPct val="80000"/>
              </a:lnSpc>
              <a:spcAft>
                <a:spcPct val="25000"/>
              </a:spcAft>
            </a:pPr>
            <a:r>
              <a:rPr lang="nb-NO" sz="1800"/>
              <a:t>In order to build cell mass, energy is required to drive biosynthetic reactions (often endothermic).</a:t>
            </a:r>
          </a:p>
          <a:p>
            <a:pPr>
              <a:lnSpc>
                <a:spcPct val="80000"/>
              </a:lnSpc>
              <a:spcAft>
                <a:spcPct val="25000"/>
              </a:spcAft>
            </a:pPr>
            <a:r>
              <a:rPr lang="nb-NO" sz="1800"/>
              <a:t>Cells generate energy tghrough redox reactions whereby a compound (the SUBSTRATE) is converted by exothermic reactions to metabolic PRODUCTS that are excreted.</a:t>
            </a:r>
          </a:p>
          <a:p>
            <a:pPr>
              <a:lnSpc>
                <a:spcPct val="80000"/>
              </a:lnSpc>
              <a:spcAft>
                <a:spcPct val="25000"/>
              </a:spcAft>
            </a:pPr>
            <a:r>
              <a:rPr lang="nb-NO" sz="1800"/>
              <a:t>Redox reactions are driven by the release of electrons from electron donors (the SUBSTRATE) and subsequent dumping on electrons on electron acceptors.</a:t>
            </a:r>
          </a:p>
          <a:p>
            <a:pPr>
              <a:lnSpc>
                <a:spcPct val="80000"/>
              </a:lnSpc>
              <a:spcAft>
                <a:spcPct val="25000"/>
              </a:spcAft>
            </a:pPr>
            <a:r>
              <a:rPr lang="nb-NO" sz="1800"/>
              <a:t>The energy is made available to the cell by chemical energy carriers (ADP and ATP).</a:t>
            </a:r>
          </a:p>
        </p:txBody>
      </p:sp>
      <p:pic>
        <p:nvPicPr>
          <p:cNvPr id="7454724" name="Picture 4" descr="05_F24"/>
          <p:cNvPicPr>
            <a:picLocks noChangeAspect="1" noChangeArrowheads="1"/>
          </p:cNvPicPr>
          <p:nvPr/>
        </p:nvPicPr>
        <p:blipFill>
          <a:blip r:embed="rId2" cstate="print"/>
          <a:srcRect/>
          <a:stretch>
            <a:fillRect/>
          </a:stretch>
        </p:blipFill>
        <p:spPr bwMode="auto">
          <a:xfrm>
            <a:off x="4308475" y="1857375"/>
            <a:ext cx="4722813" cy="3948113"/>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9138" name="Rectangle 2"/>
          <p:cNvSpPr>
            <a:spLocks noGrp="1" noChangeArrowheads="1"/>
          </p:cNvSpPr>
          <p:nvPr>
            <p:ph type="ctrTitle"/>
          </p:nvPr>
        </p:nvSpPr>
        <p:spPr>
          <a:xfrm>
            <a:off x="241300" y="292100"/>
            <a:ext cx="7772400" cy="444500"/>
          </a:xfrm>
        </p:spPr>
        <p:txBody>
          <a:bodyPr/>
          <a:lstStyle/>
          <a:p>
            <a:r>
              <a:rPr lang="en-US" sz="3600" b="1">
                <a:cs typeface="Times New Roman" pitchFamily="18" charset="0"/>
              </a:rPr>
              <a:t>Bioenergetics - Thermodynamics</a:t>
            </a:r>
          </a:p>
        </p:txBody>
      </p:sp>
      <p:sp>
        <p:nvSpPr>
          <p:cNvPr id="7259140" name="Rectangle 4"/>
          <p:cNvSpPr>
            <a:spLocks noGrp="1" noChangeArrowheads="1"/>
          </p:cNvSpPr>
          <p:nvPr>
            <p:ph type="subTitle" idx="1"/>
          </p:nvPr>
        </p:nvSpPr>
        <p:spPr>
          <a:xfrm>
            <a:off x="241300" y="1193800"/>
            <a:ext cx="3530600" cy="5664200"/>
          </a:xfrm>
          <a:noFill/>
          <a:ln/>
        </p:spPr>
        <p:txBody>
          <a:bodyPr/>
          <a:lstStyle/>
          <a:p>
            <a:pPr algn="l">
              <a:lnSpc>
                <a:spcPct val="80000"/>
              </a:lnSpc>
              <a:spcAft>
                <a:spcPct val="30000"/>
              </a:spcAft>
              <a:buFontTx/>
              <a:buChar char="•"/>
            </a:pPr>
            <a:r>
              <a:rPr lang="en-US" sz="2000"/>
              <a:t> </a:t>
            </a:r>
            <a:r>
              <a:rPr lang="en-US" sz="2000" b="1"/>
              <a:t>Free energy (</a:t>
            </a:r>
            <a:r>
              <a:rPr lang="en-US" sz="2000" b="1">
                <a:sym typeface="Symbol" pitchFamily="18" charset="2"/>
              </a:rPr>
              <a:t></a:t>
            </a:r>
            <a:r>
              <a:rPr lang="en-US" sz="2000" b="1" i="1"/>
              <a:t>G</a:t>
            </a:r>
            <a:r>
              <a:rPr lang="en-US" sz="2000" b="1"/>
              <a:t>)</a:t>
            </a:r>
            <a:r>
              <a:rPr lang="en-US" sz="2000"/>
              <a:t> is the energy in a chemical reaction that is available to do useful work. The change in free energy during a reaction at standard conditions is </a:t>
            </a:r>
            <a:r>
              <a:rPr lang="en-US" sz="2000">
                <a:sym typeface="Symbol" pitchFamily="18" charset="2"/>
              </a:rPr>
              <a:t></a:t>
            </a:r>
            <a:r>
              <a:rPr lang="en-US" sz="2000" i="1"/>
              <a:t>G</a:t>
            </a:r>
            <a:r>
              <a:rPr lang="en-US" sz="2000" baseline="30000"/>
              <a:t>0'</a:t>
            </a:r>
            <a:r>
              <a:rPr lang="en-US" sz="2000"/>
              <a:t> (pH 7, 25</a:t>
            </a:r>
            <a:r>
              <a:rPr lang="en-US" sz="2000">
                <a:sym typeface="Symbol" pitchFamily="18" charset="2"/>
              </a:rPr>
              <a:t>C, 1 atm., 1 M)</a:t>
            </a:r>
            <a:r>
              <a:rPr lang="en-US" sz="2000"/>
              <a:t>.</a:t>
            </a:r>
          </a:p>
          <a:p>
            <a:pPr algn="l">
              <a:lnSpc>
                <a:spcPct val="80000"/>
              </a:lnSpc>
              <a:spcAft>
                <a:spcPct val="30000"/>
              </a:spcAft>
              <a:buFontTx/>
              <a:buChar char="•"/>
            </a:pPr>
            <a:r>
              <a:rPr lang="en-US" sz="2000"/>
              <a:t> The chemical reactions of the cell are accompanied by changes in energy, expressed in kilojoules. A chemical reaction can occur with the release of free energy (</a:t>
            </a:r>
            <a:r>
              <a:rPr lang="en-US" sz="2000" b="1"/>
              <a:t>exergonic</a:t>
            </a:r>
            <a:r>
              <a:rPr lang="en-US" sz="2000"/>
              <a:t> reactions, or </a:t>
            </a:r>
            <a:r>
              <a:rPr lang="en-US" sz="2000" b="1"/>
              <a:t>catabolism</a:t>
            </a:r>
            <a:r>
              <a:rPr lang="en-US" sz="2000"/>
              <a:t>) or with the consumption of free energy (</a:t>
            </a:r>
            <a:r>
              <a:rPr lang="en-US" sz="2000" b="1"/>
              <a:t>endergonic</a:t>
            </a:r>
            <a:r>
              <a:rPr lang="en-US" sz="2000"/>
              <a:t> reactions, or </a:t>
            </a:r>
            <a:r>
              <a:rPr lang="en-US" sz="2000" b="1"/>
              <a:t>anabolism</a:t>
            </a:r>
            <a:r>
              <a:rPr lang="en-US" sz="2000"/>
              <a:t>).</a:t>
            </a:r>
          </a:p>
          <a:p>
            <a:pPr algn="l">
              <a:lnSpc>
                <a:spcPct val="80000"/>
              </a:lnSpc>
              <a:spcAft>
                <a:spcPct val="30000"/>
              </a:spcAft>
              <a:buFontTx/>
              <a:buChar char="•"/>
            </a:pPr>
            <a:r>
              <a:rPr lang="en-US" sz="2000"/>
              <a:t>The free energy under actual conditions (</a:t>
            </a:r>
            <a:r>
              <a:rPr lang="en-US" sz="2000">
                <a:sym typeface="Symbol" pitchFamily="18" charset="2"/>
              </a:rPr>
              <a:t></a:t>
            </a:r>
            <a:r>
              <a:rPr lang="en-US" sz="2000" i="1">
                <a:sym typeface="Symbol" pitchFamily="18" charset="2"/>
              </a:rPr>
              <a:t>G</a:t>
            </a:r>
            <a:r>
              <a:rPr lang="en-US" sz="2000"/>
              <a:t>) determine the energy yield from a reaction.</a:t>
            </a:r>
          </a:p>
          <a:p>
            <a:pPr algn="l">
              <a:lnSpc>
                <a:spcPct val="80000"/>
              </a:lnSpc>
              <a:spcAft>
                <a:spcPct val="30000"/>
              </a:spcAft>
              <a:buFontTx/>
              <a:buChar char="•"/>
            </a:pPr>
            <a:endParaRPr lang="en-US" sz="2000">
              <a:cs typeface="Times New Roman" pitchFamily="18" charset="0"/>
            </a:endParaRPr>
          </a:p>
        </p:txBody>
      </p:sp>
      <p:pic>
        <p:nvPicPr>
          <p:cNvPr id="7259141" name="Picture 5" descr="05_T05"/>
          <p:cNvPicPr>
            <a:picLocks noChangeAspect="1" noChangeArrowheads="1"/>
          </p:cNvPicPr>
          <p:nvPr/>
        </p:nvPicPr>
        <p:blipFill>
          <a:blip r:embed="rId3" cstate="print"/>
          <a:srcRect/>
          <a:stretch>
            <a:fillRect/>
          </a:stretch>
        </p:blipFill>
        <p:spPr bwMode="auto">
          <a:xfrm>
            <a:off x="3789363" y="2817813"/>
            <a:ext cx="5354637" cy="4040187"/>
          </a:xfrm>
          <a:prstGeom prst="rect">
            <a:avLst/>
          </a:prstGeom>
          <a:noFill/>
          <a:ln w="9525">
            <a:noFill/>
            <a:miter lim="800000"/>
            <a:headEnd/>
            <a:tailEnd/>
          </a:ln>
          <a:effectLst/>
        </p:spPr>
      </p:pic>
      <p:graphicFrame>
        <p:nvGraphicFramePr>
          <p:cNvPr id="7259142" name="Object 6"/>
          <p:cNvGraphicFramePr>
            <a:graphicFrameLocks noChangeAspect="1"/>
          </p:cNvGraphicFramePr>
          <p:nvPr/>
        </p:nvGraphicFramePr>
        <p:xfrm>
          <a:off x="3892550" y="1193800"/>
          <a:ext cx="4840288" cy="469900"/>
        </p:xfrm>
        <a:graphic>
          <a:graphicData uri="http://schemas.openxmlformats.org/presentationml/2006/ole">
            <p:oleObj spid="_x0000_s7259142" name="Equation" r:id="rId4" imgW="2616120" imgH="253800" progId="Equation.3">
              <p:embed/>
            </p:oleObj>
          </a:graphicData>
        </a:graphic>
      </p:graphicFrame>
      <p:graphicFrame>
        <p:nvGraphicFramePr>
          <p:cNvPr id="7259143" name="Object 7"/>
          <p:cNvGraphicFramePr>
            <a:graphicFrameLocks noChangeAspect="1"/>
          </p:cNvGraphicFramePr>
          <p:nvPr/>
        </p:nvGraphicFramePr>
        <p:xfrm>
          <a:off x="5003800" y="1968500"/>
          <a:ext cx="2654300" cy="371475"/>
        </p:xfrm>
        <a:graphic>
          <a:graphicData uri="http://schemas.openxmlformats.org/presentationml/2006/ole">
            <p:oleObj spid="_x0000_s7259143" name="Equation" r:id="rId5" imgW="1447560" imgH="203040" progId="Equation.3">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3410" name="Rectangle 2"/>
          <p:cNvSpPr>
            <a:spLocks noGrp="1" noChangeArrowheads="1"/>
          </p:cNvSpPr>
          <p:nvPr>
            <p:ph type="ctrTitle"/>
          </p:nvPr>
        </p:nvSpPr>
        <p:spPr>
          <a:xfrm>
            <a:off x="355600" y="165100"/>
            <a:ext cx="8305800" cy="406400"/>
          </a:xfrm>
        </p:spPr>
        <p:txBody>
          <a:bodyPr/>
          <a:lstStyle/>
          <a:p>
            <a:r>
              <a:rPr lang="en-US" sz="3200" b="1">
                <a:cs typeface="Times New Roman" pitchFamily="18" charset="0"/>
              </a:rPr>
              <a:t>Bioenergetics – Kinetics:</a:t>
            </a:r>
            <a:r>
              <a:rPr lang="en-US" sz="4000" b="1">
                <a:cs typeface="Times New Roman" pitchFamily="18" charset="0"/>
              </a:rPr>
              <a:t> </a:t>
            </a:r>
            <a:r>
              <a:rPr lang="en-US" sz="2800" b="1">
                <a:cs typeface="Times New Roman" pitchFamily="18" charset="0"/>
              </a:rPr>
              <a:t>Catalysis and Enzymes</a:t>
            </a:r>
            <a:endParaRPr lang="en-US" sz="4000" b="1">
              <a:cs typeface="Times New Roman" pitchFamily="18" charset="0"/>
            </a:endParaRPr>
          </a:p>
        </p:txBody>
      </p:sp>
      <p:sp>
        <p:nvSpPr>
          <p:cNvPr id="7313411" name="Rectangle 3"/>
          <p:cNvSpPr>
            <a:spLocks noGrp="1" noChangeArrowheads="1"/>
          </p:cNvSpPr>
          <p:nvPr>
            <p:ph type="subTitle" idx="1"/>
          </p:nvPr>
        </p:nvSpPr>
        <p:spPr>
          <a:xfrm>
            <a:off x="203200" y="1028700"/>
            <a:ext cx="3606800" cy="5829300"/>
          </a:xfrm>
        </p:spPr>
        <p:txBody>
          <a:bodyPr/>
          <a:lstStyle/>
          <a:p>
            <a:pPr marL="177800" indent="-177800" algn="l">
              <a:lnSpc>
                <a:spcPct val="80000"/>
              </a:lnSpc>
              <a:spcAft>
                <a:spcPct val="30000"/>
              </a:spcAft>
              <a:buFontTx/>
              <a:buChar char="•"/>
            </a:pPr>
            <a:r>
              <a:rPr lang="en-US" sz="2000">
                <a:solidFill>
                  <a:srgbClr val="000000"/>
                </a:solidFill>
                <a:cs typeface="Times New Roman" pitchFamily="18" charset="0"/>
              </a:rPr>
              <a:t> </a:t>
            </a:r>
            <a:r>
              <a:rPr lang="en-US" sz="2000" b="1">
                <a:cs typeface="Times New Roman" pitchFamily="18" charset="0"/>
              </a:rPr>
              <a:t>Activation energy</a:t>
            </a:r>
            <a:r>
              <a:rPr lang="en-US" sz="2000">
                <a:cs typeface="Times New Roman" pitchFamily="18" charset="0"/>
              </a:rPr>
              <a:t> is the energy required to bring all molecules in a chemical reaction into the reactive state.</a:t>
            </a:r>
          </a:p>
          <a:p>
            <a:pPr marL="177800" indent="-177800" algn="l">
              <a:lnSpc>
                <a:spcPct val="80000"/>
              </a:lnSpc>
              <a:spcAft>
                <a:spcPct val="30000"/>
              </a:spcAft>
              <a:buFontTx/>
              <a:buChar char="•"/>
            </a:pPr>
            <a:r>
              <a:rPr lang="en-US" sz="2000">
                <a:cs typeface="Times New Roman" pitchFamily="18" charset="0"/>
              </a:rPr>
              <a:t>The reactants in a chemical reaction must first be activated before the reaction can take place, and this requires a </a:t>
            </a:r>
            <a:r>
              <a:rPr lang="en-US" sz="2000" b="1">
                <a:cs typeface="Times New Roman" pitchFamily="18" charset="0"/>
              </a:rPr>
              <a:t>catalyst</a:t>
            </a:r>
            <a:r>
              <a:rPr lang="en-US" sz="2000">
                <a:cs typeface="Times New Roman" pitchFamily="18" charset="0"/>
              </a:rPr>
              <a:t>.</a:t>
            </a:r>
          </a:p>
          <a:p>
            <a:pPr marL="177800" indent="-177800" algn="l">
              <a:lnSpc>
                <a:spcPct val="80000"/>
              </a:lnSpc>
              <a:spcAft>
                <a:spcPct val="30000"/>
              </a:spcAft>
              <a:buFontTx/>
              <a:buChar char="•"/>
            </a:pPr>
            <a:r>
              <a:rPr lang="en-US" sz="2000">
                <a:cs typeface="Times New Roman" pitchFamily="18" charset="0"/>
              </a:rPr>
              <a:t> </a:t>
            </a:r>
            <a:r>
              <a:rPr lang="en-US" sz="2000" b="1">
                <a:cs typeface="Times New Roman" pitchFamily="18" charset="0"/>
              </a:rPr>
              <a:t>Enzymes</a:t>
            </a:r>
            <a:r>
              <a:rPr lang="en-US" sz="2000">
                <a:cs typeface="Times New Roman" pitchFamily="18" charset="0"/>
              </a:rPr>
              <a:t> are catalytic proteins that speed up the rate of biochemical reactions by raising the activation energy. Enzymes are highly specific in the reactions they catalyze, and this specificity is found in the three-dimensional structure of the polypeptide(s) in the protein.</a:t>
            </a:r>
          </a:p>
          <a:p>
            <a:pPr marL="177800" indent="-177800" algn="l">
              <a:lnSpc>
                <a:spcPct val="80000"/>
              </a:lnSpc>
              <a:spcAft>
                <a:spcPct val="30000"/>
              </a:spcAft>
              <a:buFontTx/>
              <a:buChar char="•"/>
            </a:pPr>
            <a:r>
              <a:rPr lang="en-US" sz="2000">
                <a:cs typeface="Times New Roman" pitchFamily="18" charset="0"/>
              </a:rPr>
              <a:t>Typical rate increase is 10</a:t>
            </a:r>
            <a:r>
              <a:rPr lang="en-US" sz="2000" baseline="30000">
                <a:cs typeface="Times New Roman" pitchFamily="18" charset="0"/>
              </a:rPr>
              <a:t>8</a:t>
            </a:r>
            <a:r>
              <a:rPr lang="en-US" sz="2000">
                <a:cs typeface="Times New Roman" pitchFamily="18" charset="0"/>
              </a:rPr>
              <a:t> to 10</a:t>
            </a:r>
            <a:r>
              <a:rPr lang="en-US" sz="2000" baseline="30000">
                <a:cs typeface="Times New Roman" pitchFamily="18" charset="0"/>
              </a:rPr>
              <a:t>20</a:t>
            </a:r>
            <a:r>
              <a:rPr lang="en-US" sz="2000">
                <a:cs typeface="Times New Roman" pitchFamily="18" charset="0"/>
              </a:rPr>
              <a:t> times the original kinetics!</a:t>
            </a:r>
          </a:p>
          <a:p>
            <a:pPr marL="177800" indent="-177800" algn="l">
              <a:lnSpc>
                <a:spcPct val="80000"/>
              </a:lnSpc>
              <a:spcAft>
                <a:spcPct val="30000"/>
              </a:spcAft>
              <a:buFontTx/>
              <a:buChar char="•"/>
            </a:pPr>
            <a:endParaRPr lang="en-US" sz="2000">
              <a:cs typeface="Times New Roman" pitchFamily="18" charset="0"/>
            </a:endParaRPr>
          </a:p>
          <a:p>
            <a:pPr marL="177800" indent="-177800" algn="l">
              <a:lnSpc>
                <a:spcPct val="80000"/>
              </a:lnSpc>
              <a:spcAft>
                <a:spcPct val="30000"/>
              </a:spcAft>
              <a:buFontTx/>
              <a:buChar char="•"/>
            </a:pPr>
            <a:endParaRPr lang="en-US" sz="2000">
              <a:cs typeface="Times New Roman" pitchFamily="18" charset="0"/>
            </a:endParaRPr>
          </a:p>
        </p:txBody>
      </p:sp>
      <p:pic>
        <p:nvPicPr>
          <p:cNvPr id="7313412" name="Picture 4" descr="05_F05"/>
          <p:cNvPicPr>
            <a:picLocks noChangeAspect="1" noChangeArrowheads="1"/>
          </p:cNvPicPr>
          <p:nvPr/>
        </p:nvPicPr>
        <p:blipFill>
          <a:blip r:embed="rId2" cstate="print"/>
          <a:srcRect t="10480" b="4764"/>
          <a:stretch>
            <a:fillRect/>
          </a:stretch>
        </p:blipFill>
        <p:spPr bwMode="auto">
          <a:xfrm>
            <a:off x="4506913" y="850900"/>
            <a:ext cx="3595687" cy="3109913"/>
          </a:xfrm>
          <a:prstGeom prst="rect">
            <a:avLst/>
          </a:prstGeom>
          <a:noFill/>
          <a:ln w="9525">
            <a:noFill/>
            <a:miter lim="800000"/>
            <a:headEnd/>
            <a:tailEnd/>
          </a:ln>
          <a:effectLst/>
        </p:spPr>
      </p:pic>
      <p:pic>
        <p:nvPicPr>
          <p:cNvPr id="7313414" name="Picture 6" descr="05_F06"/>
          <p:cNvPicPr>
            <a:picLocks noChangeAspect="1" noChangeArrowheads="1"/>
          </p:cNvPicPr>
          <p:nvPr/>
        </p:nvPicPr>
        <p:blipFill>
          <a:blip r:embed="rId3" cstate="print"/>
          <a:srcRect/>
          <a:stretch>
            <a:fillRect/>
          </a:stretch>
        </p:blipFill>
        <p:spPr bwMode="auto">
          <a:xfrm>
            <a:off x="3886200" y="4159250"/>
            <a:ext cx="5257800" cy="269875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4434" name="Rectangle 2"/>
          <p:cNvSpPr>
            <a:spLocks noGrp="1" noChangeArrowheads="1"/>
          </p:cNvSpPr>
          <p:nvPr>
            <p:ph type="ctrTitle"/>
          </p:nvPr>
        </p:nvSpPr>
        <p:spPr>
          <a:xfrm>
            <a:off x="0" y="292100"/>
            <a:ext cx="9144000" cy="254000"/>
          </a:xfrm>
        </p:spPr>
        <p:txBody>
          <a:bodyPr/>
          <a:lstStyle/>
          <a:p>
            <a:r>
              <a:rPr lang="en-US" sz="3200" b="1">
                <a:solidFill>
                  <a:srgbClr val="000000"/>
                </a:solidFill>
                <a:cs typeface="Times New Roman" pitchFamily="18" charset="0"/>
              </a:rPr>
              <a:t>Oxidation-Reduction reactions in biochemistry</a:t>
            </a:r>
            <a:endParaRPr lang="en-US" sz="3200" b="1">
              <a:cs typeface="Times New Roman" pitchFamily="18" charset="0"/>
            </a:endParaRPr>
          </a:p>
        </p:txBody>
      </p:sp>
      <p:sp>
        <p:nvSpPr>
          <p:cNvPr id="7314436" name="Rectangle 4"/>
          <p:cNvSpPr>
            <a:spLocks noGrp="1" noChangeArrowheads="1"/>
          </p:cNvSpPr>
          <p:nvPr>
            <p:ph type="subTitle" idx="1"/>
          </p:nvPr>
        </p:nvSpPr>
        <p:spPr>
          <a:xfrm>
            <a:off x="304800" y="1003300"/>
            <a:ext cx="3594100" cy="5689600"/>
          </a:xfrm>
          <a:noFill/>
          <a:ln/>
        </p:spPr>
        <p:txBody>
          <a:bodyPr/>
          <a:lstStyle/>
          <a:p>
            <a:pPr algn="l">
              <a:lnSpc>
                <a:spcPct val="80000"/>
              </a:lnSpc>
              <a:spcAft>
                <a:spcPct val="30000"/>
              </a:spcAft>
              <a:buFontTx/>
              <a:buChar char="•"/>
            </a:pPr>
            <a:r>
              <a:rPr lang="en-US" sz="2400"/>
              <a:t> Oxidation-reduction (redox) reactions involve the transfer of electrons from </a:t>
            </a:r>
            <a:r>
              <a:rPr lang="en-US" sz="2400" b="1"/>
              <a:t>electron donor</a:t>
            </a:r>
            <a:r>
              <a:rPr lang="en-US" sz="2400"/>
              <a:t> to </a:t>
            </a:r>
            <a:r>
              <a:rPr lang="en-US" sz="2400" b="1"/>
              <a:t>electron acceptor</a:t>
            </a:r>
            <a:r>
              <a:rPr lang="en-US" sz="2400"/>
              <a:t>.</a:t>
            </a:r>
          </a:p>
          <a:p>
            <a:pPr algn="l">
              <a:lnSpc>
                <a:spcPct val="80000"/>
              </a:lnSpc>
              <a:spcAft>
                <a:spcPct val="30000"/>
              </a:spcAft>
              <a:buFontTx/>
              <a:buChar char="•"/>
            </a:pPr>
            <a:r>
              <a:rPr lang="en-US" sz="2400">
                <a:cs typeface="Times New Roman" pitchFamily="18" charset="0"/>
              </a:rPr>
              <a:t> In a redox reaction, the substance oxidized is the </a:t>
            </a:r>
            <a:r>
              <a:rPr lang="en-US" sz="2400" b="1">
                <a:cs typeface="Times New Roman" pitchFamily="18" charset="0"/>
              </a:rPr>
              <a:t>electron donor</a:t>
            </a:r>
            <a:r>
              <a:rPr lang="en-US" sz="2400">
                <a:cs typeface="Times New Roman" pitchFamily="18" charset="0"/>
              </a:rPr>
              <a:t>. The substance reduced is the </a:t>
            </a:r>
            <a:r>
              <a:rPr lang="en-US" sz="2400" b="1">
                <a:cs typeface="Times New Roman" pitchFamily="18" charset="0"/>
              </a:rPr>
              <a:t>electron acceptor</a:t>
            </a:r>
            <a:r>
              <a:rPr lang="en-US" sz="2400">
                <a:cs typeface="Times New Roman" pitchFamily="18" charset="0"/>
              </a:rPr>
              <a:t>.</a:t>
            </a:r>
          </a:p>
          <a:p>
            <a:pPr algn="l">
              <a:lnSpc>
                <a:spcPct val="80000"/>
              </a:lnSpc>
              <a:spcAft>
                <a:spcPct val="30000"/>
              </a:spcAft>
              <a:buFontTx/>
              <a:buChar char="•"/>
            </a:pPr>
            <a:r>
              <a:rPr lang="en-US" sz="2400">
                <a:cs typeface="Times New Roman" pitchFamily="18" charset="0"/>
              </a:rPr>
              <a:t> The tendency of a compound to accept or release electrons is expressed quantitatively by its </a:t>
            </a:r>
            <a:r>
              <a:rPr lang="en-US" sz="2400" b="1">
                <a:cs typeface="Times New Roman" pitchFamily="18" charset="0"/>
              </a:rPr>
              <a:t>reduction potential</a:t>
            </a:r>
            <a:r>
              <a:rPr lang="en-US" sz="2400">
                <a:cs typeface="Times New Roman" pitchFamily="18" charset="0"/>
              </a:rPr>
              <a:t>, </a:t>
            </a:r>
            <a:r>
              <a:rPr lang="en-US" sz="2400" i="1">
                <a:cs typeface="Times New Roman" pitchFamily="18" charset="0"/>
              </a:rPr>
              <a:t>E</a:t>
            </a:r>
            <a:r>
              <a:rPr lang="en-US" sz="2400" baseline="-30000">
                <a:cs typeface="Times New Roman" pitchFamily="18" charset="0"/>
              </a:rPr>
              <a:t>0</a:t>
            </a:r>
            <a:r>
              <a:rPr lang="en-US" sz="2400">
                <a:cs typeface="Times New Roman" pitchFamily="18" charset="0"/>
              </a:rPr>
              <a:t>'.</a:t>
            </a:r>
            <a:endParaRPr lang="en-US" sz="2400"/>
          </a:p>
        </p:txBody>
      </p:sp>
      <p:pic>
        <p:nvPicPr>
          <p:cNvPr id="7314437" name="Picture 5" descr="05_F08"/>
          <p:cNvPicPr>
            <a:picLocks noChangeAspect="1" noChangeArrowheads="1"/>
          </p:cNvPicPr>
          <p:nvPr/>
        </p:nvPicPr>
        <p:blipFill>
          <a:blip r:embed="rId2" cstate="print"/>
          <a:srcRect/>
          <a:stretch>
            <a:fillRect/>
          </a:stretch>
        </p:blipFill>
        <p:spPr bwMode="auto">
          <a:xfrm>
            <a:off x="3833813" y="1231900"/>
            <a:ext cx="5205412" cy="2200275"/>
          </a:xfrm>
          <a:prstGeom prst="rect">
            <a:avLst/>
          </a:prstGeom>
          <a:noFill/>
          <a:ln w="9525">
            <a:noFill/>
            <a:miter lim="800000"/>
            <a:headEnd/>
            <a:tailEnd/>
          </a:ln>
          <a:effectLst/>
        </p:spPr>
      </p:pic>
      <p:sp>
        <p:nvSpPr>
          <p:cNvPr id="7314438" name="Rectangle 6"/>
          <p:cNvSpPr>
            <a:spLocks noChangeArrowheads="1"/>
          </p:cNvSpPr>
          <p:nvPr/>
        </p:nvSpPr>
        <p:spPr bwMode="auto">
          <a:xfrm>
            <a:off x="3962400" y="4292600"/>
            <a:ext cx="5156200" cy="2438400"/>
          </a:xfrm>
          <a:prstGeom prst="rect">
            <a:avLst/>
          </a:prstGeom>
          <a:noFill/>
          <a:ln w="9525">
            <a:noFill/>
            <a:miter lim="800000"/>
            <a:headEnd/>
            <a:tailEnd/>
          </a:ln>
          <a:effectLst/>
        </p:spPr>
        <p:txBody>
          <a:bodyPr/>
          <a:lstStyle/>
          <a:p>
            <a:pPr>
              <a:lnSpc>
                <a:spcPct val="80000"/>
              </a:lnSpc>
              <a:spcBef>
                <a:spcPct val="20000"/>
              </a:spcBef>
              <a:buFontTx/>
              <a:buChar char="•"/>
            </a:pPr>
            <a:r>
              <a:rPr lang="en-US">
                <a:cs typeface="Times New Roman" pitchFamily="18" charset="0"/>
              </a:rPr>
              <a:t> One way to view electron transfer reactions in biological systems is to imagine a vertical tower. The tower represents the range of reduction potentials possible for redox couples in nature, from those with the most negative </a:t>
            </a:r>
            <a:r>
              <a:rPr lang="en-US" i="1">
                <a:cs typeface="Times New Roman" pitchFamily="18" charset="0"/>
              </a:rPr>
              <a:t>E</a:t>
            </a:r>
            <a:r>
              <a:rPr lang="en-US" baseline="30000">
                <a:cs typeface="Times New Roman" pitchFamily="18" charset="0"/>
              </a:rPr>
              <a:t>0</a:t>
            </a:r>
            <a:r>
              <a:rPr lang="en-US">
                <a:cs typeface="Times New Roman" pitchFamily="18" charset="0"/>
              </a:rPr>
              <a:t>'s on the top to those with the most positive at </a:t>
            </a:r>
            <a:r>
              <a:rPr lang="en-US" i="1">
                <a:cs typeface="Times New Roman" pitchFamily="18" charset="0"/>
              </a:rPr>
              <a:t>E</a:t>
            </a:r>
            <a:r>
              <a:rPr lang="en-US" baseline="30000">
                <a:cs typeface="Times New Roman" pitchFamily="18" charset="0"/>
              </a:rPr>
              <a:t>0</a:t>
            </a:r>
            <a:r>
              <a:rPr lang="en-US">
                <a:cs typeface="Times New Roman" pitchFamily="18" charset="0"/>
              </a:rPr>
              <a:t>'s on the bottom.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5874" name="Picture 2" descr="05_F09"/>
          <p:cNvPicPr>
            <a:picLocks noChangeAspect="1" noChangeArrowheads="1"/>
          </p:cNvPicPr>
          <p:nvPr/>
        </p:nvPicPr>
        <p:blipFill>
          <a:blip r:embed="rId3" cstate="print"/>
          <a:srcRect/>
          <a:stretch>
            <a:fillRect/>
          </a:stretch>
        </p:blipFill>
        <p:spPr bwMode="auto">
          <a:xfrm>
            <a:off x="381000" y="63500"/>
            <a:ext cx="8018463" cy="6808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5748" name="Rectangle 4"/>
          <p:cNvSpPr>
            <a:spLocks noGrp="1" noChangeArrowheads="1"/>
          </p:cNvSpPr>
          <p:nvPr>
            <p:ph type="title"/>
          </p:nvPr>
        </p:nvSpPr>
        <p:spPr/>
        <p:txBody>
          <a:bodyPr/>
          <a:lstStyle/>
          <a:p>
            <a:r>
              <a:rPr lang="nb-NO" sz="4000"/>
              <a:t>Free energy, </a:t>
            </a:r>
            <a:r>
              <a:rPr lang="nb-NO" sz="4000">
                <a:sym typeface="Symbol" pitchFamily="18" charset="2"/>
              </a:rPr>
              <a:t>G</a:t>
            </a:r>
            <a:r>
              <a:rPr lang="nb-NO" sz="4000"/>
              <a:t>, the driving force</a:t>
            </a:r>
          </a:p>
        </p:txBody>
      </p:sp>
      <p:graphicFrame>
        <p:nvGraphicFramePr>
          <p:cNvPr id="7455749" name="Object 5"/>
          <p:cNvGraphicFramePr>
            <a:graphicFrameLocks noChangeAspect="1"/>
          </p:cNvGraphicFramePr>
          <p:nvPr>
            <p:ph idx="1"/>
          </p:nvPr>
        </p:nvGraphicFramePr>
        <p:xfrm>
          <a:off x="938213" y="2333625"/>
          <a:ext cx="4924425" cy="2211388"/>
        </p:xfrm>
        <a:graphic>
          <a:graphicData uri="http://schemas.openxmlformats.org/presentationml/2006/ole">
            <p:oleObj spid="_x0000_s7455749" name="Equation" r:id="rId3" imgW="3111480" imgH="1396800" progId="Equation.3">
              <p:embed/>
            </p:oleObj>
          </a:graphicData>
        </a:graphic>
      </p:graphicFrame>
      <p:pic>
        <p:nvPicPr>
          <p:cNvPr id="7455751" name="Picture 7" descr="05_F09"/>
          <p:cNvPicPr>
            <a:picLocks noChangeAspect="1" noChangeArrowheads="1"/>
          </p:cNvPicPr>
          <p:nvPr/>
        </p:nvPicPr>
        <p:blipFill>
          <a:blip r:embed="rId4" cstate="print"/>
          <a:srcRect l="54860"/>
          <a:stretch>
            <a:fillRect/>
          </a:stretch>
        </p:blipFill>
        <p:spPr bwMode="auto">
          <a:xfrm>
            <a:off x="6196013" y="1531938"/>
            <a:ext cx="2805112" cy="5276850"/>
          </a:xfrm>
          <a:prstGeom prst="rect">
            <a:avLst/>
          </a:prstGeom>
          <a:noFill/>
          <a:ln w="9525">
            <a:noFill/>
            <a:miter lim="800000"/>
            <a:headEnd/>
            <a:tailEnd/>
          </a:ln>
          <a:effectLst/>
        </p:spPr>
      </p:pic>
      <p:sp>
        <p:nvSpPr>
          <p:cNvPr id="7455752" name="Text Box 8"/>
          <p:cNvSpPr txBox="1">
            <a:spLocks noChangeArrowheads="1"/>
          </p:cNvSpPr>
          <p:nvPr/>
        </p:nvSpPr>
        <p:spPr bwMode="auto">
          <a:xfrm>
            <a:off x="895350" y="4908550"/>
            <a:ext cx="4730750" cy="822325"/>
          </a:xfrm>
          <a:prstGeom prst="rect">
            <a:avLst/>
          </a:prstGeom>
          <a:noFill/>
          <a:ln w="9525">
            <a:noFill/>
            <a:miter lim="800000"/>
            <a:headEnd/>
            <a:tailEnd/>
          </a:ln>
          <a:effectLst/>
        </p:spPr>
        <p:txBody>
          <a:bodyPr wrap="none">
            <a:spAutoFit/>
          </a:bodyPr>
          <a:lstStyle/>
          <a:p>
            <a:r>
              <a:rPr lang="nb-NO"/>
              <a:t>n = number of electrons transfered</a:t>
            </a:r>
          </a:p>
          <a:p>
            <a:r>
              <a:rPr lang="nb-NO"/>
              <a:t>F = Faradays constant, 96.5 kJ/mol</a:t>
            </a:r>
            <a:r>
              <a:rPr lang="nb-NO" baseline="30000"/>
              <a:t>.</a:t>
            </a:r>
            <a:r>
              <a:rPr lang="nb-NO"/>
              <a:t>V</a:t>
            </a:r>
          </a:p>
        </p:txBody>
      </p:sp>
      <p:sp>
        <p:nvSpPr>
          <p:cNvPr id="7455753" name="Text Box 9"/>
          <p:cNvSpPr txBox="1">
            <a:spLocks noChangeArrowheads="1"/>
          </p:cNvSpPr>
          <p:nvPr/>
        </p:nvSpPr>
        <p:spPr bwMode="auto">
          <a:xfrm>
            <a:off x="2997200" y="3087688"/>
            <a:ext cx="2916238" cy="641350"/>
          </a:xfrm>
          <a:prstGeom prst="rect">
            <a:avLst/>
          </a:prstGeom>
          <a:noFill/>
          <a:ln w="9525">
            <a:noFill/>
            <a:miter lim="800000"/>
            <a:headEnd/>
            <a:tailEnd/>
          </a:ln>
          <a:effectLst/>
        </p:spPr>
        <p:txBody>
          <a:bodyPr>
            <a:spAutoFit/>
          </a:bodyPr>
          <a:lstStyle/>
          <a:p>
            <a:r>
              <a:rPr lang="nb-NO" sz="1800"/>
              <a:t>Dynamic equilibrium concentrations</a:t>
            </a:r>
          </a:p>
        </p:txBody>
      </p:sp>
      <p:graphicFrame>
        <p:nvGraphicFramePr>
          <p:cNvPr id="7455756" name="Object 12"/>
          <p:cNvGraphicFramePr>
            <a:graphicFrameLocks noChangeAspect="1"/>
          </p:cNvGraphicFramePr>
          <p:nvPr/>
        </p:nvGraphicFramePr>
        <p:xfrm>
          <a:off x="1524000" y="1397000"/>
          <a:ext cx="6096000" cy="4064000"/>
        </p:xfrm>
        <a:graphic>
          <a:graphicData uri="http://schemas.openxmlformats.org/presentationml/2006/ole">
            <p:oleObj spid="_x0000_s7455756" name="Equation" r:id="rId5" imgW="114120" imgH="215640" progId="Equation.3">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6482" name="Rectangle 2"/>
          <p:cNvSpPr>
            <a:spLocks noGrp="1" noChangeArrowheads="1"/>
          </p:cNvSpPr>
          <p:nvPr>
            <p:ph type="ctrTitle"/>
          </p:nvPr>
        </p:nvSpPr>
        <p:spPr>
          <a:xfrm>
            <a:off x="165100" y="292100"/>
            <a:ext cx="8826500" cy="635000"/>
          </a:xfrm>
        </p:spPr>
        <p:txBody>
          <a:bodyPr/>
          <a:lstStyle/>
          <a:p>
            <a:r>
              <a:rPr lang="en-US" sz="2800" b="1">
                <a:cs typeface="Times New Roman" pitchFamily="18" charset="0"/>
              </a:rPr>
              <a:t>Electron carriers NAD, NAD(P)H, FAD, Cytochromes…</a:t>
            </a:r>
          </a:p>
        </p:txBody>
      </p:sp>
      <p:sp>
        <p:nvSpPr>
          <p:cNvPr id="7316483" name="Rectangle 3"/>
          <p:cNvSpPr>
            <a:spLocks noGrp="1" noChangeArrowheads="1"/>
          </p:cNvSpPr>
          <p:nvPr>
            <p:ph type="subTitle" idx="1"/>
          </p:nvPr>
        </p:nvSpPr>
        <p:spPr>
          <a:xfrm>
            <a:off x="203200" y="1054100"/>
            <a:ext cx="4483100" cy="5803900"/>
          </a:xfrm>
        </p:spPr>
        <p:txBody>
          <a:bodyPr/>
          <a:lstStyle/>
          <a:p>
            <a:pPr marL="177800" indent="-177800" algn="l">
              <a:spcAft>
                <a:spcPct val="30000"/>
              </a:spcAft>
              <a:buFontTx/>
              <a:buChar char="•"/>
            </a:pPr>
            <a:r>
              <a:rPr lang="en-US" sz="2400">
                <a:cs typeface="Times New Roman" pitchFamily="18" charset="0"/>
              </a:rPr>
              <a:t>In a cell, the transfer of electrons from donor to acceptor typically involves one or more electron carriers. Some electron carriers are membrane-bound (e.g. Flavin Adenine Dinucleotide, Quinones and Cytochromes), whereas others—such as NAD</a:t>
            </a:r>
            <a:r>
              <a:rPr lang="en-US" sz="2400" baseline="30000">
                <a:cs typeface="Times New Roman" pitchFamily="18" charset="0"/>
              </a:rPr>
              <a:t>+</a:t>
            </a:r>
            <a:r>
              <a:rPr lang="en-US" sz="2400">
                <a:cs typeface="Times New Roman" pitchFamily="18" charset="0"/>
              </a:rPr>
              <a:t>/NADH (Nicotinamide Adenine Dinucleotide)–are freely diffusible, transferring electrons from one place to another in the cell.</a:t>
            </a:r>
          </a:p>
          <a:p>
            <a:pPr marL="177800" indent="-177800" algn="l">
              <a:spcAft>
                <a:spcPct val="30000"/>
              </a:spcAft>
              <a:buFontTx/>
              <a:buChar char="•"/>
            </a:pPr>
            <a:endParaRPr lang="en-US" sz="2400">
              <a:cs typeface="Times New Roman" pitchFamily="18" charset="0"/>
            </a:endParaRPr>
          </a:p>
        </p:txBody>
      </p:sp>
      <p:pic>
        <p:nvPicPr>
          <p:cNvPr id="7316484" name="Picture 4" descr="05_F10"/>
          <p:cNvPicPr>
            <a:picLocks noChangeAspect="1" noChangeArrowheads="1"/>
          </p:cNvPicPr>
          <p:nvPr/>
        </p:nvPicPr>
        <p:blipFill>
          <a:blip r:embed="rId2" cstate="print"/>
          <a:srcRect/>
          <a:stretch>
            <a:fillRect/>
          </a:stretch>
        </p:blipFill>
        <p:spPr bwMode="auto">
          <a:xfrm>
            <a:off x="5338763" y="1042988"/>
            <a:ext cx="3246437" cy="5751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9970" name="Picture 2" descr="figure 5-11"/>
          <p:cNvPicPr>
            <a:picLocks noChangeAspect="1" noChangeArrowheads="1"/>
          </p:cNvPicPr>
          <p:nvPr/>
        </p:nvPicPr>
        <p:blipFill>
          <a:blip r:embed="rId3" cstate="print"/>
          <a:srcRect/>
          <a:stretch>
            <a:fillRect/>
          </a:stretch>
        </p:blipFill>
        <p:spPr bwMode="auto">
          <a:xfrm>
            <a:off x="4683125" y="163513"/>
            <a:ext cx="4298950" cy="6402387"/>
          </a:xfrm>
          <a:prstGeom prst="rect">
            <a:avLst/>
          </a:prstGeom>
          <a:noFill/>
        </p:spPr>
      </p:pic>
      <p:sp>
        <p:nvSpPr>
          <p:cNvPr id="7379972" name="Rectangle 4"/>
          <p:cNvSpPr>
            <a:spLocks noGrp="1" noChangeArrowheads="1"/>
          </p:cNvSpPr>
          <p:nvPr>
            <p:ph type="body" idx="1"/>
          </p:nvPr>
        </p:nvSpPr>
        <p:spPr>
          <a:xfrm>
            <a:off x="330200" y="825500"/>
            <a:ext cx="3822700" cy="5816600"/>
          </a:xfrm>
        </p:spPr>
        <p:txBody>
          <a:bodyPr/>
          <a:lstStyle/>
          <a:p>
            <a:pPr>
              <a:spcAft>
                <a:spcPct val="30000"/>
              </a:spcAft>
            </a:pPr>
            <a:r>
              <a:rPr lang="en-US" sz="2400">
                <a:cs typeface="Times New Roman" pitchFamily="18" charset="0"/>
              </a:rPr>
              <a:t> </a:t>
            </a:r>
            <a:r>
              <a:rPr lang="en-US" sz="2400" b="1">
                <a:cs typeface="Times New Roman" pitchFamily="18" charset="0"/>
              </a:rPr>
              <a:t>Coenzymes</a:t>
            </a:r>
            <a:r>
              <a:rPr lang="en-US" sz="2400">
                <a:cs typeface="Times New Roman" pitchFamily="18" charset="0"/>
              </a:rPr>
              <a:t> increase the diversity of redox reactions possible in a cell by allowing chemically dissimilar molecules to interact as </a:t>
            </a:r>
            <a:r>
              <a:rPr lang="en-US" sz="2400" b="1">
                <a:cs typeface="Times New Roman" pitchFamily="18" charset="0"/>
              </a:rPr>
              <a:t>primary electron donor</a:t>
            </a:r>
            <a:r>
              <a:rPr lang="en-US" sz="2400">
                <a:cs typeface="Times New Roman" pitchFamily="18" charset="0"/>
              </a:rPr>
              <a:t> and </a:t>
            </a:r>
            <a:r>
              <a:rPr lang="en-US" sz="2400" b="1">
                <a:cs typeface="Times New Roman" pitchFamily="18" charset="0"/>
              </a:rPr>
              <a:t>terminal electron acceptor</a:t>
            </a:r>
            <a:r>
              <a:rPr lang="en-US" sz="2400">
                <a:cs typeface="Times New Roman" pitchFamily="18" charset="0"/>
              </a:rPr>
              <a:t>, with the coenzyme acting as an intermediary.</a:t>
            </a:r>
          </a:p>
          <a:p>
            <a:pPr>
              <a:spcAft>
                <a:spcPct val="30000"/>
              </a:spcAft>
            </a:pPr>
            <a:r>
              <a:rPr lang="en-US" sz="2400">
                <a:cs typeface="Times New Roman" pitchFamily="18" charset="0"/>
              </a:rPr>
              <a:t>Half-reactions localized apart may be possible.</a:t>
            </a:r>
          </a:p>
          <a:p>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7513" name="Picture 9" descr="05_F12"/>
          <p:cNvPicPr>
            <a:picLocks noChangeAspect="1" noChangeArrowheads="1"/>
          </p:cNvPicPr>
          <p:nvPr/>
        </p:nvPicPr>
        <p:blipFill>
          <a:blip r:embed="rId2" cstate="print"/>
          <a:srcRect t="40981" r="50397" b="19624"/>
          <a:stretch>
            <a:fillRect/>
          </a:stretch>
        </p:blipFill>
        <p:spPr bwMode="auto">
          <a:xfrm>
            <a:off x="3937000" y="3041650"/>
            <a:ext cx="3314700" cy="1809750"/>
          </a:xfrm>
          <a:prstGeom prst="rect">
            <a:avLst/>
          </a:prstGeom>
          <a:noFill/>
        </p:spPr>
      </p:pic>
      <p:sp>
        <p:nvSpPr>
          <p:cNvPr id="7317506" name="Rectangle 2"/>
          <p:cNvSpPr>
            <a:spLocks noGrp="1" noChangeArrowheads="1"/>
          </p:cNvSpPr>
          <p:nvPr>
            <p:ph type="ctrTitle"/>
          </p:nvPr>
        </p:nvSpPr>
        <p:spPr>
          <a:xfrm>
            <a:off x="520700" y="355600"/>
            <a:ext cx="8191500" cy="419100"/>
          </a:xfrm>
        </p:spPr>
        <p:txBody>
          <a:bodyPr/>
          <a:lstStyle/>
          <a:p>
            <a:r>
              <a:rPr lang="en-US" sz="3200" b="1">
                <a:cs typeface="Times New Roman" pitchFamily="18" charset="0"/>
              </a:rPr>
              <a:t>Energy-Rich Compounds and Energy Storage</a:t>
            </a:r>
          </a:p>
        </p:txBody>
      </p:sp>
      <p:sp>
        <p:nvSpPr>
          <p:cNvPr id="7317507" name="Rectangle 3"/>
          <p:cNvSpPr>
            <a:spLocks noGrp="1" noChangeArrowheads="1"/>
          </p:cNvSpPr>
          <p:nvPr>
            <p:ph type="subTitle" idx="1"/>
          </p:nvPr>
        </p:nvSpPr>
        <p:spPr>
          <a:xfrm>
            <a:off x="50800" y="1117600"/>
            <a:ext cx="3759200" cy="5410200"/>
          </a:xfrm>
        </p:spPr>
        <p:txBody>
          <a:bodyPr/>
          <a:lstStyle/>
          <a:p>
            <a:pPr marL="177800" indent="-177800" algn="l">
              <a:buFontTx/>
              <a:buChar char="•"/>
            </a:pPr>
            <a:r>
              <a:rPr lang="en-US" sz="2000">
                <a:cs typeface="Times New Roman" pitchFamily="18" charset="0"/>
              </a:rPr>
              <a:t>The energy released in redox reactions is conserved in the formation of certain compounds that contain </a:t>
            </a:r>
            <a:r>
              <a:rPr lang="en-US" sz="2000" b="1">
                <a:cs typeface="Times New Roman" pitchFamily="18" charset="0"/>
              </a:rPr>
              <a:t>energy-rich phosphate or sulfur bonds.</a:t>
            </a:r>
          </a:p>
          <a:p>
            <a:pPr marL="177800" indent="-177800" algn="l">
              <a:buFontTx/>
              <a:buChar char="•"/>
            </a:pPr>
            <a:r>
              <a:rPr lang="en-US" sz="2000">
                <a:cs typeface="Times New Roman" pitchFamily="18" charset="0"/>
              </a:rPr>
              <a:t>The most common of these compounds is </a:t>
            </a:r>
            <a:r>
              <a:rPr lang="en-US" sz="2000" b="1">
                <a:cs typeface="Times New Roman" pitchFamily="18" charset="0"/>
              </a:rPr>
              <a:t>Adenosine TriPhosphate (ATP),</a:t>
            </a:r>
            <a:r>
              <a:rPr lang="en-US" sz="2000">
                <a:cs typeface="Times New Roman" pitchFamily="18" charset="0"/>
              </a:rPr>
              <a:t> the prime energy carrier in the cell. Long-term storage of energy is linked to the formation of polymers, which can be consumed to yield ATP.</a:t>
            </a:r>
          </a:p>
          <a:p>
            <a:pPr marL="177800" indent="-177800" algn="l">
              <a:buFontTx/>
              <a:buChar char="•"/>
            </a:pPr>
            <a:r>
              <a:rPr lang="en-US" sz="2000">
                <a:cs typeface="Times New Roman" pitchFamily="18" charset="0"/>
              </a:rPr>
              <a:t>Typical intracellular concentrations of ATP is 2 mM.</a:t>
            </a:r>
          </a:p>
          <a:p>
            <a:pPr marL="177800" indent="-177800" algn="l">
              <a:buFontTx/>
              <a:buChar char="•"/>
            </a:pPr>
            <a:r>
              <a:rPr lang="en-US" sz="2000">
                <a:cs typeface="Times New Roman" pitchFamily="18" charset="0"/>
              </a:rPr>
              <a:t>Thus, energy long term storage compounds are needed: Glycogen, PHBs, S</a:t>
            </a:r>
            <a:r>
              <a:rPr lang="en-US" sz="2000" baseline="30000">
                <a:cs typeface="Times New Roman" pitchFamily="18" charset="0"/>
              </a:rPr>
              <a:t>0</a:t>
            </a:r>
            <a:r>
              <a:rPr lang="en-US" sz="2000">
                <a:cs typeface="Times New Roman" pitchFamily="18" charset="0"/>
              </a:rPr>
              <a:t>.</a:t>
            </a:r>
          </a:p>
          <a:p>
            <a:pPr marL="177800" indent="-177800" algn="l">
              <a:buFontTx/>
              <a:buChar char="•"/>
            </a:pPr>
            <a:endParaRPr lang="en-US" sz="2000">
              <a:cs typeface="Times New Roman" pitchFamily="18" charset="0"/>
            </a:endParaRPr>
          </a:p>
        </p:txBody>
      </p:sp>
      <p:pic>
        <p:nvPicPr>
          <p:cNvPr id="7317509" name="Picture 5" descr="05_F12"/>
          <p:cNvPicPr>
            <a:picLocks noChangeAspect="1" noChangeArrowheads="1"/>
          </p:cNvPicPr>
          <p:nvPr/>
        </p:nvPicPr>
        <p:blipFill>
          <a:blip r:embed="rId2" cstate="print"/>
          <a:srcRect r="38690" b="58298"/>
          <a:stretch>
            <a:fillRect/>
          </a:stretch>
        </p:blipFill>
        <p:spPr bwMode="auto">
          <a:xfrm>
            <a:off x="3924300" y="966788"/>
            <a:ext cx="4432300" cy="2071687"/>
          </a:xfrm>
          <a:prstGeom prst="rect">
            <a:avLst/>
          </a:prstGeom>
          <a:noFill/>
        </p:spPr>
      </p:pic>
      <p:pic>
        <p:nvPicPr>
          <p:cNvPr id="7317511" name="Picture 7" descr="05_F12"/>
          <p:cNvPicPr>
            <a:picLocks noChangeAspect="1" noChangeArrowheads="1"/>
          </p:cNvPicPr>
          <p:nvPr/>
        </p:nvPicPr>
        <p:blipFill>
          <a:blip r:embed="rId2" cstate="print"/>
          <a:srcRect l="51587" t="40981" r="6944" b="5196"/>
          <a:stretch>
            <a:fillRect/>
          </a:stretch>
        </p:blipFill>
        <p:spPr bwMode="auto">
          <a:xfrm>
            <a:off x="6477000" y="4489450"/>
            <a:ext cx="2654300" cy="2368550"/>
          </a:xfrm>
          <a:prstGeom prst="rect">
            <a:avLst/>
          </a:prstGeom>
          <a:noFill/>
        </p:spPr>
      </p:pic>
      <p:pic>
        <p:nvPicPr>
          <p:cNvPr id="7317512" name="Picture 8" descr="05_F12"/>
          <p:cNvPicPr>
            <a:picLocks noChangeAspect="1" noChangeArrowheads="1"/>
          </p:cNvPicPr>
          <p:nvPr/>
        </p:nvPicPr>
        <p:blipFill>
          <a:blip r:embed="rId2" cstate="print"/>
          <a:srcRect l="61310" b="59706"/>
          <a:stretch>
            <a:fillRect/>
          </a:stretch>
        </p:blipFill>
        <p:spPr bwMode="auto">
          <a:xfrm>
            <a:off x="3810000" y="5000625"/>
            <a:ext cx="2665413" cy="190817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5042" name="Rectangle 2"/>
          <p:cNvSpPr>
            <a:spLocks noGrp="1" noChangeArrowheads="1"/>
          </p:cNvSpPr>
          <p:nvPr>
            <p:ph type="body" sz="half" idx="1"/>
          </p:nvPr>
        </p:nvSpPr>
        <p:spPr>
          <a:xfrm>
            <a:off x="685800" y="304800"/>
            <a:ext cx="7918450" cy="6324600"/>
          </a:xfrm>
        </p:spPr>
        <p:txBody>
          <a:bodyPr/>
          <a:lstStyle/>
          <a:p>
            <a:pPr marL="457200" indent="-457200">
              <a:lnSpc>
                <a:spcPct val="90000"/>
              </a:lnSpc>
              <a:spcAft>
                <a:spcPct val="30000"/>
              </a:spcAft>
            </a:pPr>
            <a:r>
              <a:rPr lang="en-US" sz="2400" b="1">
                <a:cs typeface="Times New Roman" pitchFamily="18" charset="0"/>
              </a:rPr>
              <a:t>PART IV Major Catabolic Pathways, Electron Transport, and the Proton Motive Force</a:t>
            </a:r>
          </a:p>
          <a:p>
            <a:pPr marL="838200" lvl="1" indent="-381000">
              <a:lnSpc>
                <a:spcPct val="90000"/>
              </a:lnSpc>
              <a:spcAft>
                <a:spcPct val="30000"/>
              </a:spcAft>
            </a:pPr>
            <a:r>
              <a:rPr lang="en-US" sz="2000">
                <a:cs typeface="Times New Roman" pitchFamily="18" charset="0"/>
              </a:rPr>
              <a:t>Energy Conservation: Options</a:t>
            </a:r>
          </a:p>
          <a:p>
            <a:pPr marL="838200" lvl="1" indent="-381000">
              <a:lnSpc>
                <a:spcPct val="90000"/>
              </a:lnSpc>
              <a:spcAft>
                <a:spcPct val="30000"/>
              </a:spcAft>
            </a:pPr>
            <a:r>
              <a:rPr lang="en-US" sz="2000">
                <a:cs typeface="Times New Roman" pitchFamily="18" charset="0"/>
              </a:rPr>
              <a:t>Glycolysis as an Example of Fermentation</a:t>
            </a:r>
          </a:p>
          <a:p>
            <a:pPr marL="838200" lvl="1" indent="-381000">
              <a:lnSpc>
                <a:spcPct val="90000"/>
              </a:lnSpc>
              <a:spcAft>
                <a:spcPct val="30000"/>
              </a:spcAft>
            </a:pPr>
            <a:r>
              <a:rPr lang="en-US" sz="2000">
                <a:cs typeface="Times New Roman" pitchFamily="18" charset="0"/>
              </a:rPr>
              <a:t>Respiration and Membrane-Associated Electron Carriers</a:t>
            </a:r>
          </a:p>
          <a:p>
            <a:pPr marL="838200" lvl="1" indent="-381000">
              <a:lnSpc>
                <a:spcPct val="90000"/>
              </a:lnSpc>
              <a:spcAft>
                <a:spcPct val="30000"/>
              </a:spcAft>
            </a:pPr>
            <a:r>
              <a:rPr lang="en-US" sz="2000">
                <a:cs typeface="Times New Roman" pitchFamily="18" charset="0"/>
              </a:rPr>
              <a:t>Energy Conservation from the Proton Motive Force</a:t>
            </a:r>
          </a:p>
          <a:p>
            <a:pPr marL="457200" indent="-457200">
              <a:lnSpc>
                <a:spcPct val="90000"/>
              </a:lnSpc>
              <a:spcAft>
                <a:spcPct val="30000"/>
              </a:spcAft>
            </a:pPr>
            <a:r>
              <a:rPr lang="en-US" sz="2400" b="1">
                <a:solidFill>
                  <a:srgbClr val="000000"/>
                </a:solidFill>
                <a:cs typeface="Times New Roman" pitchFamily="18" charset="0"/>
              </a:rPr>
              <a:t>PART V Carbon Flow in Respiration and Catabolic Alternatives</a:t>
            </a:r>
          </a:p>
          <a:p>
            <a:pPr marL="838200" lvl="1" indent="-381000">
              <a:lnSpc>
                <a:spcPct val="90000"/>
              </a:lnSpc>
              <a:spcAft>
                <a:spcPct val="30000"/>
              </a:spcAft>
            </a:pPr>
            <a:r>
              <a:rPr lang="en-US" sz="2000">
                <a:cs typeface="Times New Roman" pitchFamily="18" charset="0"/>
              </a:rPr>
              <a:t>Carbon Flow in Respiration: The Citric Acid Cycle</a:t>
            </a:r>
          </a:p>
          <a:p>
            <a:pPr marL="838200" lvl="1" indent="-381000">
              <a:lnSpc>
                <a:spcPct val="90000"/>
              </a:lnSpc>
              <a:spcAft>
                <a:spcPct val="30000"/>
              </a:spcAft>
            </a:pPr>
            <a:r>
              <a:rPr lang="en-US" sz="2000">
                <a:cs typeface="Times New Roman" pitchFamily="18" charset="0"/>
              </a:rPr>
              <a:t>Catabolic Alternatives</a:t>
            </a:r>
          </a:p>
          <a:p>
            <a:pPr marL="457200" indent="-457200">
              <a:lnSpc>
                <a:spcPct val="90000"/>
              </a:lnSpc>
              <a:spcAft>
                <a:spcPct val="30000"/>
              </a:spcAft>
            </a:pPr>
            <a:r>
              <a:rPr lang="en-US" sz="2400" b="1">
                <a:cs typeface="Times New Roman" pitchFamily="18" charset="0"/>
              </a:rPr>
              <a:t>PART VI Biosynthesis</a:t>
            </a:r>
          </a:p>
          <a:p>
            <a:pPr marL="838200" lvl="1" indent="-381000">
              <a:lnSpc>
                <a:spcPct val="90000"/>
              </a:lnSpc>
              <a:spcAft>
                <a:spcPct val="30000"/>
              </a:spcAft>
            </a:pPr>
            <a:r>
              <a:rPr lang="en-US" sz="2000">
                <a:cs typeface="Times New Roman" pitchFamily="18" charset="0"/>
              </a:rPr>
              <a:t>Biosynthesis of Sugars and Polysaccharides</a:t>
            </a:r>
          </a:p>
          <a:p>
            <a:pPr marL="838200" lvl="1" indent="-381000">
              <a:lnSpc>
                <a:spcPct val="90000"/>
              </a:lnSpc>
              <a:spcAft>
                <a:spcPct val="30000"/>
              </a:spcAft>
            </a:pPr>
            <a:r>
              <a:rPr lang="en-US" sz="2000">
                <a:cs typeface="Times New Roman" pitchFamily="18" charset="0"/>
              </a:rPr>
              <a:t>Biosynthesis of Amino Acids and Nucleotides</a:t>
            </a:r>
          </a:p>
          <a:p>
            <a:pPr marL="838200" lvl="1" indent="-381000">
              <a:lnSpc>
                <a:spcPct val="90000"/>
              </a:lnSpc>
              <a:spcAft>
                <a:spcPct val="30000"/>
              </a:spcAft>
            </a:pPr>
            <a:r>
              <a:rPr lang="en-US" sz="2000">
                <a:cs typeface="Times New Roman" pitchFamily="18" charset="0"/>
              </a:rPr>
              <a:t>Biosynthesis of Fatty Acids and Lipids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4802" name="Rectangle 2"/>
          <p:cNvSpPr>
            <a:spLocks noGrp="1" noChangeArrowheads="1"/>
          </p:cNvSpPr>
          <p:nvPr>
            <p:ph type="ctrTitle"/>
          </p:nvPr>
        </p:nvSpPr>
        <p:spPr>
          <a:xfrm>
            <a:off x="889000" y="304800"/>
            <a:ext cx="7772400" cy="1143000"/>
          </a:xfrm>
        </p:spPr>
        <p:txBody>
          <a:bodyPr/>
          <a:lstStyle/>
          <a:p>
            <a:r>
              <a:rPr lang="en-US" sz="2800" b="1">
                <a:solidFill>
                  <a:srgbClr val="000000"/>
                </a:solidFill>
                <a:cs typeface="Times New Roman" pitchFamily="18" charset="0"/>
              </a:rPr>
              <a:t>Major Catabolic Pathways, Electron Transport, and the Proton Motive Force</a:t>
            </a:r>
            <a:r>
              <a:rPr lang="en-US" sz="2800">
                <a:cs typeface="Times New Roman" pitchFamily="18" charset="0"/>
              </a:rPr>
              <a:t> </a:t>
            </a:r>
            <a:r>
              <a:rPr lang="en-US" sz="2800">
                <a:latin typeface="Verdana" pitchFamily="34" charset="0"/>
                <a:cs typeface="Times New Roman" pitchFamily="18" charset="0"/>
              </a:rPr>
              <a:t/>
            </a:r>
            <a:br>
              <a:rPr lang="en-US" sz="2800">
                <a:latin typeface="Verdana" pitchFamily="34" charset="0"/>
                <a:cs typeface="Times New Roman" pitchFamily="18" charset="0"/>
              </a:rPr>
            </a:br>
            <a:r>
              <a:rPr lang="en-US" sz="3600" b="1">
                <a:cs typeface="Times New Roman" pitchFamily="18" charset="0"/>
              </a:rPr>
              <a:t>Glycolysis and Fermentation</a:t>
            </a:r>
          </a:p>
        </p:txBody>
      </p:sp>
      <p:sp>
        <p:nvSpPr>
          <p:cNvPr id="7244804" name="Rectangle 4"/>
          <p:cNvSpPr>
            <a:spLocks noGrp="1" noChangeArrowheads="1"/>
          </p:cNvSpPr>
          <p:nvPr>
            <p:ph type="subTitle" idx="1"/>
          </p:nvPr>
        </p:nvSpPr>
        <p:spPr>
          <a:xfrm>
            <a:off x="431800" y="2235200"/>
            <a:ext cx="7772400" cy="4413250"/>
          </a:xfrm>
          <a:noFill/>
          <a:ln/>
        </p:spPr>
        <p:txBody>
          <a:bodyPr/>
          <a:lstStyle/>
          <a:p>
            <a:pPr marL="177800" indent="-177800" algn="l">
              <a:lnSpc>
                <a:spcPct val="80000"/>
              </a:lnSpc>
              <a:spcAft>
                <a:spcPct val="20000"/>
              </a:spcAft>
              <a:buFontTx/>
              <a:buChar char="•"/>
            </a:pPr>
            <a:r>
              <a:rPr lang="en-US" sz="2400" b="1"/>
              <a:t>Fermentation</a:t>
            </a:r>
            <a:r>
              <a:rPr lang="en-US" sz="2400"/>
              <a:t> is ATP (energy) generation without an </a:t>
            </a:r>
            <a:r>
              <a:rPr lang="en-US" sz="2400" u="sng"/>
              <a:t>external</a:t>
            </a:r>
            <a:r>
              <a:rPr lang="en-US" sz="2400"/>
              <a:t> electron acceptor (anaerobic metabolism).</a:t>
            </a:r>
          </a:p>
          <a:p>
            <a:pPr marL="177800" indent="-177800" algn="l">
              <a:lnSpc>
                <a:spcPct val="80000"/>
              </a:lnSpc>
              <a:spcAft>
                <a:spcPct val="20000"/>
              </a:spcAft>
              <a:buFontTx/>
              <a:buChar char="•"/>
            </a:pPr>
            <a:r>
              <a:rPr lang="en-US" sz="2400" b="1"/>
              <a:t>Respiration</a:t>
            </a:r>
            <a:r>
              <a:rPr lang="en-US" sz="2400"/>
              <a:t> is the same WITH and external electron acceptor (anoxic and aerobic metabolism).</a:t>
            </a:r>
          </a:p>
          <a:p>
            <a:pPr marL="177800" indent="-177800" algn="l">
              <a:lnSpc>
                <a:spcPct val="80000"/>
              </a:lnSpc>
              <a:spcAft>
                <a:spcPct val="20000"/>
              </a:spcAft>
              <a:buFontTx/>
              <a:buChar char="•"/>
            </a:pPr>
            <a:r>
              <a:rPr lang="en-US" sz="2400" b="1"/>
              <a:t>Glycolysis</a:t>
            </a:r>
            <a:r>
              <a:rPr lang="en-US" sz="2400"/>
              <a:t> is a major pathway of fermentation and is a widespread method of anaerobic metabolism. The end result of glycolysis is the release of a small amount of energy that is conserved as ATP and the production of fermentation products. For each glucose consumed in glycolysis, two ATPs are produced.</a:t>
            </a:r>
          </a:p>
          <a:p>
            <a:pPr marL="177800" indent="-177800" algn="l">
              <a:lnSpc>
                <a:spcPct val="80000"/>
              </a:lnSpc>
              <a:spcAft>
                <a:spcPct val="20000"/>
              </a:spcAft>
              <a:buFontTx/>
              <a:buChar char="•"/>
            </a:pPr>
            <a:r>
              <a:rPr lang="en-US" sz="2400">
                <a:cs typeface="Times New Roman" pitchFamily="18" charset="0"/>
              </a:rPr>
              <a:t> Glycolysis is an anoxic (no oxygen required) process and can be divided into three major stages, each involving a series of individually catalyzed enzymatic reactions.</a:t>
            </a:r>
          </a:p>
          <a:p>
            <a:pPr marL="177800" indent="-177800" algn="l">
              <a:lnSpc>
                <a:spcPct val="80000"/>
              </a:lnSpc>
              <a:spcAft>
                <a:spcPct val="20000"/>
              </a:spcAft>
              <a:buFontTx/>
              <a:buChar char="•"/>
            </a:pPr>
            <a:endParaRPr 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2018" name="Picture 2" descr="05_F14_01"/>
          <p:cNvPicPr>
            <a:picLocks noChangeAspect="1" noChangeArrowheads="1"/>
          </p:cNvPicPr>
          <p:nvPr/>
        </p:nvPicPr>
        <p:blipFill>
          <a:blip r:embed="rId3" cstate="print"/>
          <a:srcRect/>
          <a:stretch>
            <a:fillRect/>
          </a:stretch>
        </p:blipFill>
        <p:spPr bwMode="auto">
          <a:xfrm>
            <a:off x="1346200" y="20638"/>
            <a:ext cx="7548563" cy="6848475"/>
          </a:xfrm>
          <a:prstGeom prst="rect">
            <a:avLst/>
          </a:prstGeom>
          <a:noFill/>
          <a:ln w="9525">
            <a:noFill/>
            <a:miter lim="800000"/>
            <a:headEnd/>
            <a:tailEnd/>
          </a:ln>
          <a:effectLst/>
        </p:spPr>
      </p:pic>
      <p:sp>
        <p:nvSpPr>
          <p:cNvPr id="7382019" name="Text Box 3"/>
          <p:cNvSpPr txBox="1">
            <a:spLocks noChangeArrowheads="1"/>
          </p:cNvSpPr>
          <p:nvPr/>
        </p:nvSpPr>
        <p:spPr bwMode="auto">
          <a:xfrm>
            <a:off x="339725" y="2339975"/>
            <a:ext cx="3151188" cy="3444875"/>
          </a:xfrm>
          <a:prstGeom prst="rect">
            <a:avLst/>
          </a:prstGeom>
          <a:noFill/>
          <a:ln w="9525">
            <a:noFill/>
            <a:miter lim="800000"/>
            <a:headEnd/>
            <a:tailEnd/>
          </a:ln>
          <a:effectLst/>
        </p:spPr>
        <p:txBody>
          <a:bodyPr>
            <a:spAutoFit/>
          </a:bodyPr>
          <a:lstStyle/>
          <a:p>
            <a:pPr marL="457200" indent="-457200"/>
            <a:r>
              <a:rPr lang="en-GB" sz="2000"/>
              <a:t>Glycolysis </a:t>
            </a:r>
          </a:p>
          <a:p>
            <a:pPr marL="457200" indent="-457200"/>
            <a:r>
              <a:rPr lang="en-GB" sz="2000"/>
              <a:t>(or the Embden-Meyerhof pathway)</a:t>
            </a:r>
          </a:p>
          <a:p>
            <a:pPr marL="457200" indent="-457200"/>
            <a:endParaRPr lang="en-GB" sz="2000"/>
          </a:p>
          <a:p>
            <a:pPr marL="457200" indent="-457200"/>
            <a:r>
              <a:rPr lang="en-GB" sz="2000"/>
              <a:t>Electron regeneration in</a:t>
            </a:r>
          </a:p>
          <a:p>
            <a:pPr marL="457200" indent="-457200">
              <a:buFontTx/>
              <a:buAutoNum type="arabicPeriod"/>
            </a:pPr>
            <a:r>
              <a:rPr lang="en-GB" sz="2000"/>
              <a:t>Yeast yields ethanol</a:t>
            </a:r>
          </a:p>
          <a:p>
            <a:pPr marL="457200" indent="-457200">
              <a:buFontTx/>
              <a:buAutoNum type="arabicPeriod"/>
            </a:pPr>
            <a:r>
              <a:rPr lang="en-GB" sz="2000"/>
              <a:t>Lactic acid bacteria yields lactate.</a:t>
            </a:r>
          </a:p>
          <a:p>
            <a:pPr marL="457200" indent="-457200">
              <a:buFontTx/>
              <a:buAutoNum type="arabicPeriod"/>
            </a:pPr>
            <a:r>
              <a:rPr lang="en-GB" sz="2000" i="1"/>
              <a:t>Acetobacterium sp.</a:t>
            </a:r>
            <a:r>
              <a:rPr lang="en-GB" sz="2000"/>
              <a:t> yields Acetate</a:t>
            </a:r>
          </a:p>
          <a:p>
            <a:pPr marL="457200" indent="-457200">
              <a:buFontTx/>
              <a:buAutoNum type="arabicPeriod"/>
            </a:pPr>
            <a:endParaRPr lang="en-GB" sz="20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4066" name="Picture 2" descr="05_F14_02"/>
          <p:cNvPicPr>
            <a:picLocks noChangeAspect="1" noChangeArrowheads="1"/>
          </p:cNvPicPr>
          <p:nvPr/>
        </p:nvPicPr>
        <p:blipFill>
          <a:blip r:embed="rId3" cstate="print"/>
          <a:srcRect/>
          <a:stretch>
            <a:fillRect/>
          </a:stretch>
        </p:blipFill>
        <p:spPr bwMode="auto">
          <a:xfrm>
            <a:off x="304800" y="558800"/>
            <a:ext cx="8531225" cy="5745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2626" name="Rectangle 2"/>
          <p:cNvSpPr>
            <a:spLocks noGrp="1" noChangeArrowheads="1"/>
          </p:cNvSpPr>
          <p:nvPr>
            <p:ph type="ctrTitle"/>
          </p:nvPr>
        </p:nvSpPr>
        <p:spPr>
          <a:xfrm>
            <a:off x="698500" y="304800"/>
            <a:ext cx="7772400" cy="660400"/>
          </a:xfrm>
        </p:spPr>
        <p:txBody>
          <a:bodyPr/>
          <a:lstStyle/>
          <a:p>
            <a:pPr algn="l"/>
            <a:r>
              <a:rPr lang="en-US" sz="3200" b="1">
                <a:cs typeface="Times New Roman" pitchFamily="18" charset="0"/>
              </a:rPr>
              <a:t>Carbon Flow in Respiration: </a:t>
            </a:r>
            <a:br>
              <a:rPr lang="en-US" sz="3200" b="1">
                <a:cs typeface="Times New Roman" pitchFamily="18" charset="0"/>
              </a:rPr>
            </a:br>
            <a:r>
              <a:rPr lang="en-US" sz="3200" b="1">
                <a:cs typeface="Times New Roman" pitchFamily="18" charset="0"/>
              </a:rPr>
              <a:t>The Citric Acid Cycle</a:t>
            </a:r>
          </a:p>
        </p:txBody>
      </p:sp>
      <p:sp>
        <p:nvSpPr>
          <p:cNvPr id="7322628" name="Rectangle 4"/>
          <p:cNvSpPr>
            <a:spLocks noGrp="1" noChangeArrowheads="1"/>
          </p:cNvSpPr>
          <p:nvPr>
            <p:ph type="subTitle" idx="1"/>
          </p:nvPr>
        </p:nvSpPr>
        <p:spPr>
          <a:xfrm>
            <a:off x="355600" y="1460500"/>
            <a:ext cx="3292475" cy="4983163"/>
          </a:xfrm>
          <a:noFill/>
          <a:ln/>
        </p:spPr>
        <p:txBody>
          <a:bodyPr/>
          <a:lstStyle/>
          <a:p>
            <a:pPr marL="177800" indent="-177800" algn="l">
              <a:lnSpc>
                <a:spcPct val="80000"/>
              </a:lnSpc>
              <a:spcAft>
                <a:spcPct val="30000"/>
              </a:spcAft>
              <a:buFontTx/>
              <a:buChar char="•"/>
            </a:pPr>
            <a:r>
              <a:rPr lang="en-US" sz="2000"/>
              <a:t> The end product at stage II in Glycolysis I Pyruvate.</a:t>
            </a:r>
          </a:p>
          <a:p>
            <a:pPr marL="177800" indent="-177800" algn="l">
              <a:lnSpc>
                <a:spcPct val="80000"/>
              </a:lnSpc>
              <a:spcAft>
                <a:spcPct val="30000"/>
              </a:spcAft>
              <a:buFontTx/>
              <a:buChar char="•"/>
            </a:pPr>
            <a:r>
              <a:rPr lang="en-US" sz="2000"/>
              <a:t>Under aerobic conditions NADH regeneration is done by respiration, and pyruvate will be further oxidized to CO</a:t>
            </a:r>
            <a:r>
              <a:rPr lang="en-US" sz="2000" baseline="-25000"/>
              <a:t>2</a:t>
            </a:r>
            <a:r>
              <a:rPr lang="en-US" sz="2000"/>
              <a:t>.</a:t>
            </a:r>
          </a:p>
          <a:p>
            <a:pPr marL="177800" indent="-177800" algn="l">
              <a:lnSpc>
                <a:spcPct val="80000"/>
              </a:lnSpc>
              <a:spcAft>
                <a:spcPct val="30000"/>
              </a:spcAft>
              <a:buFontTx/>
              <a:buChar char="•"/>
            </a:pPr>
            <a:r>
              <a:rPr lang="en-US" sz="2000"/>
              <a:t>Respiration involves the complete oxidation of an organic compound with much greater energy release than occurs during fermentation. The </a:t>
            </a:r>
            <a:r>
              <a:rPr lang="en-US" sz="2000" b="1"/>
              <a:t>citric acid cycle</a:t>
            </a:r>
            <a:r>
              <a:rPr lang="en-US" sz="2000"/>
              <a:t> plays a major role in the respiration of organic compounds.</a:t>
            </a:r>
          </a:p>
        </p:txBody>
      </p:sp>
      <p:pic>
        <p:nvPicPr>
          <p:cNvPr id="7322629" name="Picture 5" descr="05_F22a"/>
          <p:cNvPicPr>
            <a:picLocks noChangeAspect="1" noChangeArrowheads="1"/>
          </p:cNvPicPr>
          <p:nvPr/>
        </p:nvPicPr>
        <p:blipFill>
          <a:blip r:embed="rId2" cstate="print"/>
          <a:srcRect/>
          <a:stretch>
            <a:fillRect/>
          </a:stretch>
        </p:blipFill>
        <p:spPr bwMode="auto">
          <a:xfrm>
            <a:off x="4606925" y="979488"/>
            <a:ext cx="4511675" cy="5876925"/>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98402" name="Picture 2" descr="05_F22b"/>
          <p:cNvPicPr>
            <a:picLocks noChangeAspect="1" noChangeArrowheads="1"/>
          </p:cNvPicPr>
          <p:nvPr/>
        </p:nvPicPr>
        <p:blipFill>
          <a:blip r:embed="rId3" cstate="print"/>
          <a:srcRect/>
          <a:stretch>
            <a:fillRect/>
          </a:stretch>
        </p:blipFill>
        <p:spPr bwMode="auto">
          <a:xfrm>
            <a:off x="304800" y="241300"/>
            <a:ext cx="8531225" cy="6380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9554" name="Rectangle 2"/>
          <p:cNvSpPr>
            <a:spLocks noGrp="1" noChangeArrowheads="1"/>
          </p:cNvSpPr>
          <p:nvPr>
            <p:ph type="ctrTitle"/>
          </p:nvPr>
        </p:nvSpPr>
        <p:spPr>
          <a:xfrm>
            <a:off x="749300" y="165100"/>
            <a:ext cx="7772400" cy="317500"/>
          </a:xfrm>
        </p:spPr>
        <p:txBody>
          <a:bodyPr/>
          <a:lstStyle/>
          <a:p>
            <a:r>
              <a:rPr lang="en-US" sz="3200" b="1">
                <a:cs typeface="Times New Roman" pitchFamily="18" charset="0"/>
              </a:rPr>
              <a:t>Respiration</a:t>
            </a:r>
          </a:p>
        </p:txBody>
      </p:sp>
      <p:sp>
        <p:nvSpPr>
          <p:cNvPr id="7319556" name="Rectangle 4"/>
          <p:cNvSpPr>
            <a:spLocks noGrp="1" noChangeArrowheads="1"/>
          </p:cNvSpPr>
          <p:nvPr>
            <p:ph type="subTitle" idx="1"/>
          </p:nvPr>
        </p:nvSpPr>
        <p:spPr>
          <a:xfrm>
            <a:off x="50800" y="698500"/>
            <a:ext cx="3289300" cy="5791200"/>
          </a:xfrm>
          <a:noFill/>
          <a:ln/>
        </p:spPr>
        <p:txBody>
          <a:bodyPr/>
          <a:lstStyle/>
          <a:p>
            <a:pPr marL="355600" indent="-355600" algn="l">
              <a:lnSpc>
                <a:spcPct val="90000"/>
              </a:lnSpc>
              <a:spcAft>
                <a:spcPct val="30000"/>
              </a:spcAft>
              <a:buFontTx/>
              <a:buChar char="•"/>
            </a:pPr>
            <a:r>
              <a:rPr lang="en-US" sz="2000"/>
              <a:t>Respiration is the catabolism where an external electron acceptor is being reduced (e</a:t>
            </a:r>
            <a:r>
              <a:rPr lang="en-US" sz="2000" baseline="30000"/>
              <a:t>-</a:t>
            </a:r>
            <a:r>
              <a:rPr lang="en-US" sz="2000"/>
              <a:t> are dumped on an external acceptor).</a:t>
            </a:r>
          </a:p>
          <a:p>
            <a:pPr marL="355600" indent="-355600" algn="l">
              <a:lnSpc>
                <a:spcPct val="90000"/>
              </a:lnSpc>
              <a:spcAft>
                <a:spcPct val="30000"/>
              </a:spcAft>
              <a:buFontTx/>
              <a:buChar char="•"/>
            </a:pPr>
            <a:r>
              <a:rPr lang="en-US" sz="2000"/>
              <a:t>This is done by passing electrons from reduced electron carriers (like NADH and FADH</a:t>
            </a:r>
            <a:r>
              <a:rPr lang="en-US" sz="2000" baseline="-25000"/>
              <a:t>2</a:t>
            </a:r>
            <a:r>
              <a:rPr lang="en-US" sz="2000"/>
              <a:t>) through a sequence of membrane bound electron carriers to the external electron acceptor.</a:t>
            </a:r>
          </a:p>
          <a:p>
            <a:pPr marL="355600" indent="-355600" algn="l">
              <a:lnSpc>
                <a:spcPct val="90000"/>
              </a:lnSpc>
              <a:spcAft>
                <a:spcPct val="30000"/>
              </a:spcAft>
              <a:buFontTx/>
              <a:buChar char="•"/>
            </a:pPr>
            <a:r>
              <a:rPr lang="en-US" sz="2000">
                <a:cs typeface="Times New Roman" pitchFamily="18" charset="0"/>
              </a:rPr>
              <a:t>Key electron carriers include flavins, quinones, the cytochrome complex, and other cytochromes, depending on the organism.</a:t>
            </a:r>
          </a:p>
        </p:txBody>
      </p:sp>
      <p:pic>
        <p:nvPicPr>
          <p:cNvPr id="7319557" name="Picture 5" descr="05_F20"/>
          <p:cNvPicPr>
            <a:picLocks noChangeAspect="1" noChangeArrowheads="1"/>
          </p:cNvPicPr>
          <p:nvPr/>
        </p:nvPicPr>
        <p:blipFill>
          <a:blip r:embed="rId2" cstate="print"/>
          <a:srcRect/>
          <a:stretch>
            <a:fillRect/>
          </a:stretch>
        </p:blipFill>
        <p:spPr bwMode="auto">
          <a:xfrm>
            <a:off x="3311525" y="814388"/>
            <a:ext cx="3648075" cy="5980112"/>
          </a:xfrm>
          <a:prstGeom prst="rect">
            <a:avLst/>
          </a:prstGeom>
          <a:noFill/>
          <a:ln w="9525">
            <a:noFill/>
            <a:miter lim="800000"/>
            <a:headEnd/>
            <a:tailEnd/>
          </a:ln>
          <a:effectLst/>
        </p:spPr>
      </p:pic>
      <p:pic>
        <p:nvPicPr>
          <p:cNvPr id="7319558" name="Picture 6" descr="05_F19"/>
          <p:cNvPicPr>
            <a:picLocks noChangeAspect="1" noChangeArrowheads="1"/>
          </p:cNvPicPr>
          <p:nvPr/>
        </p:nvPicPr>
        <p:blipFill>
          <a:blip r:embed="rId3" cstate="print"/>
          <a:srcRect/>
          <a:stretch>
            <a:fillRect/>
          </a:stretch>
        </p:blipFill>
        <p:spPr bwMode="auto">
          <a:xfrm>
            <a:off x="7165975" y="1347788"/>
            <a:ext cx="2016125" cy="54340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02" name="Rectangle 2"/>
          <p:cNvSpPr>
            <a:spLocks noGrp="1" noChangeArrowheads="1"/>
          </p:cNvSpPr>
          <p:nvPr>
            <p:ph type="ctrTitle"/>
          </p:nvPr>
        </p:nvSpPr>
        <p:spPr>
          <a:xfrm>
            <a:off x="609600" y="228600"/>
            <a:ext cx="8026400" cy="571500"/>
          </a:xfrm>
        </p:spPr>
        <p:txBody>
          <a:bodyPr/>
          <a:lstStyle/>
          <a:p>
            <a:r>
              <a:rPr lang="en-US" sz="2800" b="1">
                <a:cs typeface="Times New Roman" pitchFamily="18" charset="0"/>
              </a:rPr>
              <a:t>Energy generation from the Proton Motive Force</a:t>
            </a:r>
          </a:p>
        </p:txBody>
      </p:sp>
      <p:sp>
        <p:nvSpPr>
          <p:cNvPr id="7321603" name="Rectangle 3"/>
          <p:cNvSpPr>
            <a:spLocks noGrp="1" noChangeArrowheads="1"/>
          </p:cNvSpPr>
          <p:nvPr>
            <p:ph type="subTitle" idx="1"/>
          </p:nvPr>
        </p:nvSpPr>
        <p:spPr>
          <a:xfrm>
            <a:off x="254000" y="1003300"/>
            <a:ext cx="2781300" cy="5562600"/>
          </a:xfrm>
        </p:spPr>
        <p:txBody>
          <a:bodyPr/>
          <a:lstStyle/>
          <a:p>
            <a:pPr algn="l">
              <a:spcAft>
                <a:spcPct val="30000"/>
              </a:spcAft>
              <a:buFontTx/>
              <a:buChar char="•"/>
            </a:pPr>
            <a:r>
              <a:rPr lang="en-US" sz="2000">
                <a:solidFill>
                  <a:srgbClr val="000000"/>
                </a:solidFill>
                <a:cs typeface="Times New Roman" pitchFamily="18" charset="0"/>
              </a:rPr>
              <a:t> </a:t>
            </a:r>
            <a:r>
              <a:rPr lang="en-US" sz="2000">
                <a:cs typeface="Times New Roman" pitchFamily="18" charset="0"/>
              </a:rPr>
              <a:t>When electrons are transported through an electron transport chain protons are extruded to the outside of the membrane, forming </a:t>
            </a:r>
            <a:r>
              <a:rPr lang="en-US" sz="2000"/>
              <a:t>a </a:t>
            </a:r>
            <a:r>
              <a:rPr lang="en-US" sz="2000" b="1"/>
              <a:t>proton gradient </a:t>
            </a:r>
            <a:r>
              <a:rPr lang="en-US" sz="2000"/>
              <a:t>over the membrane called </a:t>
            </a:r>
            <a:r>
              <a:rPr lang="en-US" sz="2000">
                <a:cs typeface="Times New Roman" pitchFamily="18" charset="0"/>
              </a:rPr>
              <a:t>the </a:t>
            </a:r>
            <a:r>
              <a:rPr lang="en-US" sz="2000" b="1">
                <a:cs typeface="Times New Roman" pitchFamily="18" charset="0"/>
              </a:rPr>
              <a:t>proton motive force.</a:t>
            </a:r>
          </a:p>
          <a:p>
            <a:pPr algn="l">
              <a:spcAft>
                <a:spcPct val="30000"/>
              </a:spcAft>
              <a:buFontTx/>
              <a:buChar char="•"/>
            </a:pPr>
            <a:r>
              <a:rPr lang="en-US" sz="2000">
                <a:cs typeface="Times New Roman" pitchFamily="18" charset="0"/>
              </a:rPr>
              <a:t>The cell uses the proton motive force to make ATP through the activity of </a:t>
            </a:r>
            <a:r>
              <a:rPr lang="en-US" sz="2000" b="1">
                <a:cs typeface="Times New Roman" pitchFamily="18" charset="0"/>
              </a:rPr>
              <a:t>ATP synthase (ATPase)</a:t>
            </a:r>
            <a:r>
              <a:rPr lang="en-US" sz="2000">
                <a:cs typeface="Times New Roman" pitchFamily="18" charset="0"/>
              </a:rPr>
              <a:t>, a process called </a:t>
            </a:r>
            <a:r>
              <a:rPr lang="en-US" sz="2000" b="1">
                <a:cs typeface="Times New Roman" pitchFamily="18" charset="0"/>
              </a:rPr>
              <a:t>chemiosmosis</a:t>
            </a:r>
            <a:r>
              <a:rPr lang="en-US" sz="2000">
                <a:cs typeface="Times New Roman" pitchFamily="18" charset="0"/>
              </a:rPr>
              <a:t>.</a:t>
            </a:r>
          </a:p>
          <a:p>
            <a:pPr algn="l">
              <a:spcAft>
                <a:spcPct val="30000"/>
              </a:spcAft>
              <a:buFontTx/>
              <a:buChar char="•"/>
            </a:pPr>
            <a:endParaRPr lang="en-US" sz="2000">
              <a:cs typeface="Times New Roman" pitchFamily="18" charset="0"/>
            </a:endParaRPr>
          </a:p>
        </p:txBody>
      </p:sp>
      <p:pic>
        <p:nvPicPr>
          <p:cNvPr id="7321604" name="Picture 4" descr="05_F21"/>
          <p:cNvPicPr>
            <a:picLocks noChangeAspect="1" noChangeArrowheads="1"/>
          </p:cNvPicPr>
          <p:nvPr/>
        </p:nvPicPr>
        <p:blipFill>
          <a:blip r:embed="rId2" cstate="print"/>
          <a:srcRect/>
          <a:stretch>
            <a:fillRect/>
          </a:stretch>
        </p:blipFill>
        <p:spPr bwMode="auto">
          <a:xfrm>
            <a:off x="3170238" y="1289050"/>
            <a:ext cx="5973762" cy="545465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5346" name="Rectangle 2"/>
          <p:cNvSpPr>
            <a:spLocks noGrp="1" noChangeArrowheads="1"/>
          </p:cNvSpPr>
          <p:nvPr>
            <p:ph type="ctrTitle"/>
          </p:nvPr>
        </p:nvSpPr>
        <p:spPr>
          <a:xfrm>
            <a:off x="609600" y="279400"/>
            <a:ext cx="7772400" cy="317500"/>
          </a:xfrm>
        </p:spPr>
        <p:txBody>
          <a:bodyPr/>
          <a:lstStyle/>
          <a:p>
            <a:r>
              <a:rPr lang="en-US" sz="3200" b="1">
                <a:cs typeface="Times New Roman" pitchFamily="18" charset="0"/>
              </a:rPr>
              <a:t>Catabolic Alternatives</a:t>
            </a:r>
          </a:p>
        </p:txBody>
      </p:sp>
      <p:sp>
        <p:nvSpPr>
          <p:cNvPr id="7225347" name="Rectangle 3"/>
          <p:cNvSpPr>
            <a:spLocks noGrp="1" noChangeArrowheads="1"/>
          </p:cNvSpPr>
          <p:nvPr>
            <p:ph type="subTitle" idx="1"/>
          </p:nvPr>
        </p:nvSpPr>
        <p:spPr>
          <a:xfrm>
            <a:off x="254000" y="965200"/>
            <a:ext cx="4229100" cy="3797300"/>
          </a:xfrm>
        </p:spPr>
        <p:txBody>
          <a:bodyPr/>
          <a:lstStyle/>
          <a:p>
            <a:pPr marL="177800" indent="-177800" algn="l">
              <a:lnSpc>
                <a:spcPct val="80000"/>
              </a:lnSpc>
              <a:spcAft>
                <a:spcPct val="30000"/>
              </a:spcAft>
              <a:buFontTx/>
              <a:buChar char="•"/>
            </a:pPr>
            <a:r>
              <a:rPr lang="en-US" sz="2200">
                <a:cs typeface="Times New Roman" pitchFamily="18" charset="0"/>
              </a:rPr>
              <a:t>In </a:t>
            </a:r>
            <a:r>
              <a:rPr lang="en-US" sz="2200" u="sng">
                <a:cs typeface="Times New Roman" pitchFamily="18" charset="0"/>
              </a:rPr>
              <a:t>anaerobic respiration</a:t>
            </a:r>
            <a:r>
              <a:rPr lang="en-US" sz="2200">
                <a:cs typeface="Times New Roman" pitchFamily="18" charset="0"/>
              </a:rPr>
              <a:t>, electron acceptors other than O</a:t>
            </a:r>
            <a:r>
              <a:rPr lang="en-US" sz="2200" baseline="-30000">
                <a:cs typeface="Times New Roman" pitchFamily="18" charset="0"/>
              </a:rPr>
              <a:t>2</a:t>
            </a:r>
            <a:r>
              <a:rPr lang="en-US" sz="2200">
                <a:cs typeface="Times New Roman" pitchFamily="18" charset="0"/>
              </a:rPr>
              <a:t> can function as terminal electron acceptors for energy generation, i.e. NO</a:t>
            </a:r>
            <a:r>
              <a:rPr lang="en-US" sz="2200" baseline="-25000">
                <a:cs typeface="Times New Roman" pitchFamily="18" charset="0"/>
              </a:rPr>
              <a:t>3</a:t>
            </a:r>
            <a:r>
              <a:rPr lang="en-US" sz="2200" baseline="30000">
                <a:cs typeface="Times New Roman" pitchFamily="18" charset="0"/>
              </a:rPr>
              <a:t>-</a:t>
            </a:r>
            <a:r>
              <a:rPr lang="en-US" sz="2200">
                <a:cs typeface="Times New Roman" pitchFamily="18" charset="0"/>
              </a:rPr>
              <a:t>, NO</a:t>
            </a:r>
            <a:r>
              <a:rPr lang="en-US" sz="2200" baseline="-25000">
                <a:cs typeface="Times New Roman" pitchFamily="18" charset="0"/>
              </a:rPr>
              <a:t>2</a:t>
            </a:r>
            <a:r>
              <a:rPr lang="en-US" sz="2200" baseline="30000">
                <a:cs typeface="Times New Roman" pitchFamily="18" charset="0"/>
              </a:rPr>
              <a:t>-</a:t>
            </a:r>
            <a:r>
              <a:rPr lang="en-US" sz="2200">
                <a:cs typeface="Times New Roman" pitchFamily="18" charset="0"/>
              </a:rPr>
              <a:t>, SO</a:t>
            </a:r>
            <a:r>
              <a:rPr lang="en-US" sz="2200" baseline="-25000">
                <a:cs typeface="Times New Roman" pitchFamily="18" charset="0"/>
              </a:rPr>
              <a:t>4</a:t>
            </a:r>
            <a:r>
              <a:rPr lang="en-US" sz="2200" baseline="30000">
                <a:cs typeface="Times New Roman" pitchFamily="18" charset="0"/>
              </a:rPr>
              <a:t>2-</a:t>
            </a:r>
            <a:r>
              <a:rPr lang="en-US" sz="2200">
                <a:cs typeface="Times New Roman" pitchFamily="18" charset="0"/>
              </a:rPr>
              <a:t>, Fe</a:t>
            </a:r>
            <a:r>
              <a:rPr lang="en-US" sz="2200" baseline="30000">
                <a:cs typeface="Times New Roman" pitchFamily="18" charset="0"/>
              </a:rPr>
              <a:t>3+</a:t>
            </a:r>
            <a:r>
              <a:rPr lang="en-US" sz="2200">
                <a:cs typeface="Times New Roman" pitchFamily="18" charset="0"/>
              </a:rPr>
              <a:t>, …</a:t>
            </a:r>
          </a:p>
          <a:p>
            <a:pPr marL="177800" indent="-177800" algn="l">
              <a:lnSpc>
                <a:spcPct val="80000"/>
              </a:lnSpc>
              <a:spcAft>
                <a:spcPct val="30000"/>
              </a:spcAft>
              <a:buFontTx/>
              <a:buChar char="•"/>
            </a:pPr>
            <a:r>
              <a:rPr lang="en-US" sz="2200" u="sng">
                <a:cs typeface="Times New Roman" pitchFamily="18" charset="0"/>
              </a:rPr>
              <a:t>Chemolithotrophs</a:t>
            </a:r>
            <a:r>
              <a:rPr lang="en-US" sz="2200">
                <a:cs typeface="Times New Roman" pitchFamily="18" charset="0"/>
              </a:rPr>
              <a:t> use inorganic compounds as electron donors, whereas </a:t>
            </a:r>
            <a:r>
              <a:rPr lang="en-US" sz="2200" u="sng">
                <a:cs typeface="Times New Roman" pitchFamily="18" charset="0"/>
              </a:rPr>
              <a:t>phototrophs</a:t>
            </a:r>
            <a:r>
              <a:rPr lang="en-US" sz="2200">
                <a:cs typeface="Times New Roman" pitchFamily="18" charset="0"/>
              </a:rPr>
              <a:t> use light to form a proton motive force. The proton motive force is involved in all forms of respiration and photosynthesis.</a:t>
            </a:r>
          </a:p>
        </p:txBody>
      </p:sp>
      <p:pic>
        <p:nvPicPr>
          <p:cNvPr id="7225348" name="Picture 4" descr="05_F23a"/>
          <p:cNvPicPr>
            <a:picLocks noChangeAspect="1" noChangeArrowheads="1"/>
          </p:cNvPicPr>
          <p:nvPr/>
        </p:nvPicPr>
        <p:blipFill>
          <a:blip r:embed="rId2" cstate="print"/>
          <a:srcRect b="7622"/>
          <a:stretch>
            <a:fillRect/>
          </a:stretch>
        </p:blipFill>
        <p:spPr bwMode="auto">
          <a:xfrm>
            <a:off x="4718050" y="1149350"/>
            <a:ext cx="4281488" cy="1946275"/>
          </a:xfrm>
          <a:prstGeom prst="rect">
            <a:avLst/>
          </a:prstGeom>
          <a:noFill/>
          <a:ln w="9525">
            <a:noFill/>
            <a:miter lim="800000"/>
            <a:headEnd/>
            <a:tailEnd/>
          </a:ln>
          <a:effectLst/>
        </p:spPr>
      </p:pic>
      <p:pic>
        <p:nvPicPr>
          <p:cNvPr id="7225349" name="Picture 5" descr="05_F23b"/>
          <p:cNvPicPr>
            <a:picLocks noChangeAspect="1" noChangeArrowheads="1"/>
          </p:cNvPicPr>
          <p:nvPr/>
        </p:nvPicPr>
        <p:blipFill>
          <a:blip r:embed="rId3" cstate="print"/>
          <a:srcRect b="9193"/>
          <a:stretch>
            <a:fillRect/>
          </a:stretch>
        </p:blipFill>
        <p:spPr bwMode="auto">
          <a:xfrm>
            <a:off x="152400" y="4873625"/>
            <a:ext cx="4279900" cy="1817688"/>
          </a:xfrm>
          <a:prstGeom prst="rect">
            <a:avLst/>
          </a:prstGeom>
          <a:noFill/>
          <a:ln w="9525">
            <a:noFill/>
            <a:miter lim="800000"/>
            <a:headEnd/>
            <a:tailEnd/>
          </a:ln>
          <a:effectLst/>
        </p:spPr>
      </p:pic>
      <p:pic>
        <p:nvPicPr>
          <p:cNvPr id="7225350" name="Picture 6" descr="05_F23c"/>
          <p:cNvPicPr>
            <a:picLocks noChangeAspect="1" noChangeArrowheads="1"/>
          </p:cNvPicPr>
          <p:nvPr/>
        </p:nvPicPr>
        <p:blipFill>
          <a:blip r:embed="rId4" cstate="print"/>
          <a:srcRect b="5737"/>
          <a:stretch>
            <a:fillRect/>
          </a:stretch>
        </p:blipFill>
        <p:spPr bwMode="auto">
          <a:xfrm>
            <a:off x="5016500" y="3684588"/>
            <a:ext cx="4059238" cy="3036887"/>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3650" name="Rectangle 2"/>
          <p:cNvSpPr>
            <a:spLocks noGrp="1" noChangeArrowheads="1"/>
          </p:cNvSpPr>
          <p:nvPr>
            <p:ph type="ctrTitle"/>
          </p:nvPr>
        </p:nvSpPr>
        <p:spPr>
          <a:xfrm>
            <a:off x="215900" y="165100"/>
            <a:ext cx="8699500" cy="927100"/>
          </a:xfrm>
        </p:spPr>
        <p:txBody>
          <a:bodyPr/>
          <a:lstStyle/>
          <a:p>
            <a:r>
              <a:rPr lang="en-US" sz="3600" b="1">
                <a:cs typeface="Times New Roman" pitchFamily="18" charset="0"/>
              </a:rPr>
              <a:t>Biosynthesis: Anabolism</a:t>
            </a:r>
          </a:p>
        </p:txBody>
      </p:sp>
      <p:sp>
        <p:nvSpPr>
          <p:cNvPr id="7323652" name="Rectangle 4"/>
          <p:cNvSpPr>
            <a:spLocks noGrp="1" noChangeArrowheads="1"/>
          </p:cNvSpPr>
          <p:nvPr>
            <p:ph type="subTitle" idx="1"/>
          </p:nvPr>
        </p:nvSpPr>
        <p:spPr>
          <a:xfrm>
            <a:off x="304800" y="1422400"/>
            <a:ext cx="3022600" cy="5257800"/>
          </a:xfrm>
          <a:noFill/>
          <a:ln/>
        </p:spPr>
        <p:txBody>
          <a:bodyPr/>
          <a:lstStyle/>
          <a:p>
            <a:pPr marL="177800" indent="-177800" algn="l">
              <a:lnSpc>
                <a:spcPct val="80000"/>
              </a:lnSpc>
              <a:spcAft>
                <a:spcPct val="30000"/>
              </a:spcAft>
              <a:buFontTx/>
              <a:buChar char="•"/>
            </a:pPr>
            <a:r>
              <a:rPr lang="en-US" sz="2400"/>
              <a:t>Biosynthesis is the synthesis of monomers used for biopolymerisation.</a:t>
            </a:r>
          </a:p>
          <a:p>
            <a:pPr marL="177800" indent="-177800" algn="l">
              <a:lnSpc>
                <a:spcPct val="80000"/>
              </a:lnSpc>
              <a:spcAft>
                <a:spcPct val="30000"/>
              </a:spcAft>
              <a:buFontTx/>
              <a:buChar char="•"/>
            </a:pPr>
            <a:r>
              <a:rPr lang="en-US" sz="2400"/>
              <a:t>Often biosynthetic reactions are endothermic, thus, synthesis of monomers involves energy consumption (ATP or the PMF).</a:t>
            </a:r>
          </a:p>
          <a:p>
            <a:pPr marL="177800" indent="-177800" algn="l">
              <a:lnSpc>
                <a:spcPct val="80000"/>
              </a:lnSpc>
              <a:spcAft>
                <a:spcPct val="30000"/>
              </a:spcAft>
              <a:buFontTx/>
              <a:buChar char="•"/>
            </a:pPr>
            <a:r>
              <a:rPr lang="en-US" sz="2400"/>
              <a:t>Also, biosynthetic reactions often involves a reduction, and the reducing agent is NADPH.</a:t>
            </a:r>
          </a:p>
        </p:txBody>
      </p:sp>
      <p:pic>
        <p:nvPicPr>
          <p:cNvPr id="7323653" name="Picture 5" descr="05_F24"/>
          <p:cNvPicPr>
            <a:picLocks noChangeAspect="1" noChangeArrowheads="1"/>
          </p:cNvPicPr>
          <p:nvPr/>
        </p:nvPicPr>
        <p:blipFill>
          <a:blip r:embed="rId2" cstate="print"/>
          <a:srcRect/>
          <a:stretch>
            <a:fillRect/>
          </a:stretch>
        </p:blipFill>
        <p:spPr bwMode="auto">
          <a:xfrm>
            <a:off x="4202113" y="1816100"/>
            <a:ext cx="4722812" cy="3948113"/>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25" name="Rectangle 5"/>
          <p:cNvSpPr>
            <a:spLocks noGrp="1" noChangeArrowheads="1"/>
          </p:cNvSpPr>
          <p:nvPr>
            <p:ph type="title"/>
          </p:nvPr>
        </p:nvSpPr>
        <p:spPr>
          <a:xfrm>
            <a:off x="685800" y="215900"/>
            <a:ext cx="7772400" cy="355600"/>
          </a:xfrm>
        </p:spPr>
        <p:txBody>
          <a:bodyPr/>
          <a:lstStyle/>
          <a:p>
            <a:r>
              <a:rPr lang="en-US" sz="3200" b="1">
                <a:cs typeface="Times New Roman" pitchFamily="18" charset="0"/>
              </a:rPr>
              <a:t>Biosynthesis of Sugars and Polysaccharides</a:t>
            </a:r>
            <a:endParaRPr lang="en-GB" sz="3200" b="1">
              <a:cs typeface="Times New Roman" pitchFamily="18" charset="0"/>
            </a:endParaRPr>
          </a:p>
        </p:txBody>
      </p:sp>
      <p:sp>
        <p:nvSpPr>
          <p:cNvPr id="7249924" name="Rectangle 4"/>
          <p:cNvSpPr>
            <a:spLocks noGrp="1" noChangeArrowheads="1"/>
          </p:cNvSpPr>
          <p:nvPr>
            <p:ph type="subTitle" idx="4294967295"/>
          </p:nvPr>
        </p:nvSpPr>
        <p:spPr>
          <a:xfrm>
            <a:off x="139700" y="1143000"/>
            <a:ext cx="4211638" cy="5553075"/>
          </a:xfrm>
        </p:spPr>
        <p:txBody>
          <a:bodyPr/>
          <a:lstStyle/>
          <a:p>
            <a:pPr marL="185738" indent="-185738">
              <a:lnSpc>
                <a:spcPct val="80000"/>
              </a:lnSpc>
              <a:spcAft>
                <a:spcPct val="30000"/>
              </a:spcAft>
            </a:pPr>
            <a:r>
              <a:rPr lang="en-US" sz="2000"/>
              <a:t>Polysaccharides are important structural components of cells and are biosynthesized from activated forms of their monomers.</a:t>
            </a:r>
          </a:p>
          <a:p>
            <a:pPr marL="185738" indent="-185738">
              <a:lnSpc>
                <a:spcPct val="80000"/>
              </a:lnSpc>
              <a:spcAft>
                <a:spcPct val="30000"/>
              </a:spcAft>
            </a:pPr>
            <a:r>
              <a:rPr lang="en-US" sz="2000">
                <a:cs typeface="Times New Roman" pitchFamily="18" charset="0"/>
              </a:rPr>
              <a:t>Gluconeogenesis is the production of glucose from nonsugar precursors.</a:t>
            </a:r>
          </a:p>
          <a:p>
            <a:pPr marL="185738" indent="-185738">
              <a:lnSpc>
                <a:spcPct val="80000"/>
              </a:lnSpc>
              <a:spcAft>
                <a:spcPct val="30000"/>
              </a:spcAft>
            </a:pPr>
            <a:r>
              <a:rPr lang="en-GB" sz="2000"/>
              <a:t>C2 to C5 compounds are fed the Citric Acid Cycle, and converted into PEP before entering the reversed Glycolysis; the Gluconeogenesis.</a:t>
            </a:r>
          </a:p>
          <a:p>
            <a:pPr marL="185738" indent="-185738">
              <a:lnSpc>
                <a:spcPct val="80000"/>
              </a:lnSpc>
              <a:spcAft>
                <a:spcPct val="30000"/>
              </a:spcAft>
            </a:pPr>
            <a:r>
              <a:rPr lang="en-GB" sz="2000"/>
              <a:t>Hexoses are then converted into polymerized Glucose, Glycogen, for storage.</a:t>
            </a:r>
          </a:p>
          <a:p>
            <a:pPr marL="185738" indent="-185738">
              <a:lnSpc>
                <a:spcPct val="80000"/>
              </a:lnSpc>
              <a:spcAft>
                <a:spcPct val="30000"/>
              </a:spcAft>
            </a:pPr>
            <a:r>
              <a:rPr lang="en-GB" sz="2000"/>
              <a:t>Pentoses (for nucleocid synthesis) are formed by removal of one C as CO</a:t>
            </a:r>
            <a:r>
              <a:rPr lang="en-GB" sz="2000" baseline="-25000"/>
              <a:t>2</a:t>
            </a:r>
            <a:r>
              <a:rPr lang="en-GB" sz="2000"/>
              <a:t>. and formation of Ribulose–5P , and subsequently Ribose–5P for polymerization</a:t>
            </a:r>
          </a:p>
        </p:txBody>
      </p:sp>
      <p:pic>
        <p:nvPicPr>
          <p:cNvPr id="7249926" name="Picture 6" descr="05_F25c"/>
          <p:cNvPicPr>
            <a:picLocks noChangeAspect="1" noChangeArrowheads="1"/>
          </p:cNvPicPr>
          <p:nvPr>
            <p:ph idx="1"/>
          </p:nvPr>
        </p:nvPicPr>
        <p:blipFill>
          <a:blip r:embed="rId2" cstate="print"/>
          <a:srcRect/>
          <a:stretch>
            <a:fillRect/>
          </a:stretch>
        </p:blipFill>
        <p:spPr>
          <a:xfrm>
            <a:off x="4486275" y="1306513"/>
            <a:ext cx="4645025" cy="4792662"/>
          </a:xfrm>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5890" name="Rectangle 2"/>
          <p:cNvSpPr>
            <a:spLocks noGrp="1" noChangeArrowheads="1"/>
          </p:cNvSpPr>
          <p:nvPr>
            <p:ph type="ctrTitle"/>
          </p:nvPr>
        </p:nvSpPr>
        <p:spPr>
          <a:xfrm>
            <a:off x="755650" y="115888"/>
            <a:ext cx="7772400" cy="431800"/>
          </a:xfrm>
        </p:spPr>
        <p:txBody>
          <a:bodyPr/>
          <a:lstStyle/>
          <a:p>
            <a:r>
              <a:rPr lang="en-US" sz="3600" b="1">
                <a:cs typeface="Times New Roman" pitchFamily="18" charset="0"/>
              </a:rPr>
              <a:t>Microbial Nutrition; Anabolism</a:t>
            </a:r>
          </a:p>
        </p:txBody>
      </p:sp>
      <p:sp>
        <p:nvSpPr>
          <p:cNvPr id="7205892" name="Rectangle 4"/>
          <p:cNvSpPr>
            <a:spLocks noGrp="1" noChangeArrowheads="1"/>
          </p:cNvSpPr>
          <p:nvPr>
            <p:ph type="subTitle" idx="1"/>
          </p:nvPr>
        </p:nvSpPr>
        <p:spPr>
          <a:xfrm>
            <a:off x="250825" y="836613"/>
            <a:ext cx="8713788" cy="1944687"/>
          </a:xfrm>
          <a:noFill/>
          <a:ln/>
        </p:spPr>
        <p:txBody>
          <a:bodyPr/>
          <a:lstStyle/>
          <a:p>
            <a:pPr marL="177800" indent="-177800" algn="l">
              <a:spcAft>
                <a:spcPct val="20000"/>
              </a:spcAft>
              <a:buFontTx/>
              <a:buChar char="•"/>
            </a:pPr>
            <a:r>
              <a:rPr lang="en-US" sz="1800">
                <a:latin typeface="Arial" charset="0"/>
              </a:rPr>
              <a:t>The hundreds of chemical compounds present inside a living cell are formed from </a:t>
            </a:r>
            <a:r>
              <a:rPr lang="en-US" sz="1800" b="1">
                <a:latin typeface="Arial" charset="0"/>
              </a:rPr>
              <a:t>nutrients</a:t>
            </a:r>
            <a:r>
              <a:rPr lang="en-US" sz="1800">
                <a:latin typeface="Arial" charset="0"/>
              </a:rPr>
              <a:t>. Elements required in fairly large amounts are called </a:t>
            </a:r>
            <a:r>
              <a:rPr lang="en-US" sz="1800" u="sng">
                <a:latin typeface="Arial" charset="0"/>
              </a:rPr>
              <a:t>macronutrients</a:t>
            </a:r>
            <a:r>
              <a:rPr lang="en-US" sz="1800">
                <a:latin typeface="Arial" charset="0"/>
              </a:rPr>
              <a:t>, whereas metals and organic compounds needed in very small amounts are called </a:t>
            </a:r>
            <a:r>
              <a:rPr lang="en-US" sz="1800" u="sng">
                <a:latin typeface="Arial" charset="0"/>
              </a:rPr>
              <a:t>micronutrients</a:t>
            </a:r>
            <a:r>
              <a:rPr lang="en-US" sz="1800">
                <a:latin typeface="Arial" charset="0"/>
              </a:rPr>
              <a:t> and </a:t>
            </a:r>
            <a:r>
              <a:rPr lang="en-US" sz="1800" u="sng">
                <a:latin typeface="Arial" charset="0"/>
              </a:rPr>
              <a:t>growth factors</a:t>
            </a:r>
            <a:r>
              <a:rPr lang="en-US" sz="1800">
                <a:latin typeface="Arial" charset="0"/>
              </a:rPr>
              <a:t>, respectively.</a:t>
            </a:r>
          </a:p>
          <a:p>
            <a:pPr marL="177800" indent="-177800" algn="l">
              <a:spcAft>
                <a:spcPct val="20000"/>
              </a:spcAft>
              <a:buFontTx/>
              <a:buChar char="•"/>
            </a:pPr>
            <a:r>
              <a:rPr lang="en-US" sz="1800">
                <a:latin typeface="Arial" charset="0"/>
              </a:rPr>
              <a:t>The elemental ratio (by weight in %) is roughly: 50, 20, 12, 8, 2.5, 1 for CONHPS, respectively, or approx. C</a:t>
            </a:r>
            <a:r>
              <a:rPr lang="en-US" sz="1800" baseline="-25000">
                <a:latin typeface="Arial" charset="0"/>
              </a:rPr>
              <a:t>15</a:t>
            </a:r>
            <a:r>
              <a:rPr lang="en-US" sz="1800">
                <a:latin typeface="Arial" charset="0"/>
              </a:rPr>
              <a:t>H</a:t>
            </a:r>
            <a:r>
              <a:rPr lang="en-US" sz="1800" baseline="-25000">
                <a:latin typeface="Arial" charset="0"/>
              </a:rPr>
              <a:t>32</a:t>
            </a:r>
            <a:r>
              <a:rPr lang="en-US" sz="1800">
                <a:latin typeface="Arial" charset="0"/>
              </a:rPr>
              <a:t>O</a:t>
            </a:r>
            <a:r>
              <a:rPr lang="en-US" sz="1800" baseline="-25000">
                <a:latin typeface="Arial" charset="0"/>
              </a:rPr>
              <a:t>5</a:t>
            </a:r>
            <a:r>
              <a:rPr lang="en-US" sz="1800">
                <a:latin typeface="Arial" charset="0"/>
              </a:rPr>
              <a:t>N</a:t>
            </a:r>
            <a:r>
              <a:rPr lang="en-US" sz="1800" baseline="-25000">
                <a:latin typeface="Arial" charset="0"/>
              </a:rPr>
              <a:t>3.3</a:t>
            </a:r>
            <a:r>
              <a:rPr lang="en-US" sz="1800">
                <a:latin typeface="Arial" charset="0"/>
              </a:rPr>
              <a:t>P</a:t>
            </a:r>
            <a:r>
              <a:rPr lang="en-US" sz="1800" baseline="-25000">
                <a:latin typeface="Arial" charset="0"/>
              </a:rPr>
              <a:t>0.3</a:t>
            </a:r>
            <a:r>
              <a:rPr lang="en-US" sz="1800">
                <a:latin typeface="Arial" charset="0"/>
              </a:rPr>
              <a:t>S</a:t>
            </a:r>
            <a:r>
              <a:rPr lang="en-US" sz="1800" baseline="-25000">
                <a:latin typeface="Arial" charset="0"/>
              </a:rPr>
              <a:t>0.1</a:t>
            </a:r>
          </a:p>
        </p:txBody>
      </p:sp>
      <p:pic>
        <p:nvPicPr>
          <p:cNvPr id="7205894" name="Picture 6" descr="05_T01"/>
          <p:cNvPicPr>
            <a:picLocks noChangeAspect="1" noChangeArrowheads="1"/>
          </p:cNvPicPr>
          <p:nvPr/>
        </p:nvPicPr>
        <p:blipFill>
          <a:blip r:embed="rId2" cstate="print"/>
          <a:srcRect/>
          <a:stretch>
            <a:fillRect/>
          </a:stretch>
        </p:blipFill>
        <p:spPr bwMode="auto">
          <a:xfrm>
            <a:off x="0" y="2720975"/>
            <a:ext cx="9144000" cy="4137025"/>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4674" name="Rectangle 2"/>
          <p:cNvSpPr>
            <a:spLocks noGrp="1" noChangeArrowheads="1"/>
          </p:cNvSpPr>
          <p:nvPr>
            <p:ph type="ctrTitle"/>
          </p:nvPr>
        </p:nvSpPr>
        <p:spPr>
          <a:xfrm>
            <a:off x="611188" y="298450"/>
            <a:ext cx="8142287" cy="639763"/>
          </a:xfrm>
        </p:spPr>
        <p:txBody>
          <a:bodyPr/>
          <a:lstStyle/>
          <a:p>
            <a:r>
              <a:rPr lang="en-US" sz="3200" b="1">
                <a:cs typeface="Times New Roman" pitchFamily="18" charset="0"/>
              </a:rPr>
              <a:t>Biosynthesis of Amino Acids and Nucleotides</a:t>
            </a:r>
          </a:p>
        </p:txBody>
      </p:sp>
      <p:sp>
        <p:nvSpPr>
          <p:cNvPr id="7324675" name="Rectangle 3"/>
          <p:cNvSpPr>
            <a:spLocks noGrp="1" noChangeArrowheads="1"/>
          </p:cNvSpPr>
          <p:nvPr>
            <p:ph type="subTitle" idx="1"/>
          </p:nvPr>
        </p:nvSpPr>
        <p:spPr>
          <a:xfrm>
            <a:off x="173038" y="1255713"/>
            <a:ext cx="3268662" cy="5197475"/>
          </a:xfrm>
        </p:spPr>
        <p:txBody>
          <a:bodyPr/>
          <a:lstStyle/>
          <a:p>
            <a:pPr marL="185738" indent="-185738" algn="l">
              <a:lnSpc>
                <a:spcPct val="90000"/>
              </a:lnSpc>
              <a:spcAft>
                <a:spcPct val="30000"/>
              </a:spcAft>
              <a:buFontTx/>
              <a:buChar char="•"/>
            </a:pPr>
            <a:r>
              <a:rPr lang="en-US" sz="2400">
                <a:latin typeface="Arial" charset="0"/>
                <a:cs typeface="Times New Roman" pitchFamily="18" charset="0"/>
              </a:rPr>
              <a:t>Amino acids are formed from carbon skeletons generated during catabolism, especially precursors found as intermediates in Glycolysis and the Citric Acid Cycle.</a:t>
            </a:r>
          </a:p>
          <a:p>
            <a:pPr marL="185738" indent="-185738" algn="l">
              <a:lnSpc>
                <a:spcPct val="90000"/>
              </a:lnSpc>
              <a:spcAft>
                <a:spcPct val="30000"/>
              </a:spcAft>
              <a:buFontTx/>
              <a:buChar char="•"/>
            </a:pPr>
            <a:r>
              <a:rPr lang="en-US" sz="2400">
                <a:latin typeface="Arial" charset="0"/>
                <a:cs typeface="Times New Roman" pitchFamily="18" charset="0"/>
              </a:rPr>
              <a:t>Nucleotides (purines and pyrimidines) are biosynthesized using carbon from several sources</a:t>
            </a:r>
          </a:p>
        </p:txBody>
      </p:sp>
      <p:pic>
        <p:nvPicPr>
          <p:cNvPr id="7324676" name="Picture 4" descr="05_F26"/>
          <p:cNvPicPr>
            <a:picLocks noChangeAspect="1" noChangeArrowheads="1"/>
          </p:cNvPicPr>
          <p:nvPr/>
        </p:nvPicPr>
        <p:blipFill>
          <a:blip r:embed="rId2" cstate="print"/>
          <a:srcRect/>
          <a:stretch>
            <a:fillRect/>
          </a:stretch>
        </p:blipFill>
        <p:spPr bwMode="auto">
          <a:xfrm>
            <a:off x="3551238" y="1006475"/>
            <a:ext cx="5559425" cy="5649913"/>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8882" name="Picture 2" descr="05_F28"/>
          <p:cNvPicPr>
            <a:picLocks noChangeAspect="1" noChangeArrowheads="1"/>
          </p:cNvPicPr>
          <p:nvPr/>
        </p:nvPicPr>
        <p:blipFill>
          <a:blip r:embed="rId3" cstate="print"/>
          <a:srcRect/>
          <a:stretch>
            <a:fillRect/>
          </a:stretch>
        </p:blipFill>
        <p:spPr bwMode="auto">
          <a:xfrm>
            <a:off x="1598613" y="228600"/>
            <a:ext cx="5688012" cy="6399213"/>
          </a:xfrm>
          <a:prstGeom prst="rect">
            <a:avLst/>
          </a:prstGeom>
          <a:noFill/>
          <a:ln w="9525">
            <a:noFill/>
            <a:miter lim="800000"/>
            <a:headEnd/>
            <a:tailEnd/>
          </a:ln>
          <a:effectLst/>
        </p:spPr>
      </p:pic>
      <p:sp>
        <p:nvSpPr>
          <p:cNvPr id="7418883" name="Text Box 3"/>
          <p:cNvSpPr txBox="1">
            <a:spLocks noChangeArrowheads="1"/>
          </p:cNvSpPr>
          <p:nvPr/>
        </p:nvSpPr>
        <p:spPr bwMode="auto">
          <a:xfrm>
            <a:off x="6592888" y="382588"/>
            <a:ext cx="2249487" cy="1311275"/>
          </a:xfrm>
          <a:prstGeom prst="rect">
            <a:avLst/>
          </a:prstGeom>
          <a:noFill/>
          <a:ln w="9525">
            <a:noFill/>
            <a:miter lim="800000"/>
            <a:headEnd/>
            <a:tailEnd/>
          </a:ln>
          <a:effectLst/>
        </p:spPr>
        <p:txBody>
          <a:bodyPr>
            <a:spAutoFit/>
          </a:bodyPr>
          <a:lstStyle/>
          <a:p>
            <a:r>
              <a:rPr lang="en-GB" sz="2000">
                <a:latin typeface="Arial" charset="0"/>
              </a:rPr>
              <a:t>Purine skeleton formed atom by atom from different sources</a:t>
            </a:r>
          </a:p>
        </p:txBody>
      </p:sp>
      <p:sp>
        <p:nvSpPr>
          <p:cNvPr id="7418885" name="Text Box 5"/>
          <p:cNvSpPr txBox="1">
            <a:spLocks noChangeArrowheads="1"/>
          </p:cNvSpPr>
          <p:nvPr/>
        </p:nvSpPr>
        <p:spPr bwMode="auto">
          <a:xfrm>
            <a:off x="6894513" y="2468563"/>
            <a:ext cx="2249487" cy="1311275"/>
          </a:xfrm>
          <a:prstGeom prst="rect">
            <a:avLst/>
          </a:prstGeom>
          <a:noFill/>
          <a:ln w="9525">
            <a:noFill/>
            <a:miter lim="800000"/>
            <a:headEnd/>
            <a:tailEnd/>
          </a:ln>
          <a:effectLst/>
        </p:spPr>
        <p:txBody>
          <a:bodyPr>
            <a:spAutoFit/>
          </a:bodyPr>
          <a:lstStyle/>
          <a:p>
            <a:r>
              <a:rPr lang="en-GB" sz="2000">
                <a:latin typeface="Arial" charset="0"/>
              </a:rPr>
              <a:t>Inosinic acid; the precursor for Adenine and Guanine</a:t>
            </a:r>
          </a:p>
        </p:txBody>
      </p:sp>
      <p:sp>
        <p:nvSpPr>
          <p:cNvPr id="7418886" name="Text Box 6"/>
          <p:cNvSpPr txBox="1">
            <a:spLocks noChangeArrowheads="1"/>
          </p:cNvSpPr>
          <p:nvPr/>
        </p:nvSpPr>
        <p:spPr bwMode="auto">
          <a:xfrm>
            <a:off x="7150100" y="5219700"/>
            <a:ext cx="1993900" cy="1616075"/>
          </a:xfrm>
          <a:prstGeom prst="rect">
            <a:avLst/>
          </a:prstGeom>
          <a:noFill/>
          <a:ln w="9525">
            <a:noFill/>
            <a:miter lim="800000"/>
            <a:headEnd/>
            <a:tailEnd/>
          </a:ln>
          <a:effectLst/>
        </p:spPr>
        <p:txBody>
          <a:bodyPr>
            <a:spAutoFit/>
          </a:bodyPr>
          <a:lstStyle/>
          <a:p>
            <a:r>
              <a:rPr lang="en-GB" sz="2000">
                <a:latin typeface="Arial" charset="0"/>
              </a:rPr>
              <a:t>Uridylate; the precursor of Thymine, Cytosine and Uracil</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5698" name="Rectangle 2"/>
          <p:cNvSpPr>
            <a:spLocks noGrp="1" noChangeArrowheads="1"/>
          </p:cNvSpPr>
          <p:nvPr>
            <p:ph type="ctrTitle"/>
          </p:nvPr>
        </p:nvSpPr>
        <p:spPr>
          <a:xfrm>
            <a:off x="609600" y="457200"/>
            <a:ext cx="7772400" cy="374650"/>
          </a:xfrm>
        </p:spPr>
        <p:txBody>
          <a:bodyPr/>
          <a:lstStyle/>
          <a:p>
            <a:r>
              <a:rPr lang="en-US" sz="2800" b="1">
                <a:cs typeface="Times New Roman" pitchFamily="18" charset="0"/>
              </a:rPr>
              <a:t>Biosynthesis of </a:t>
            </a:r>
            <a:r>
              <a:rPr lang="en-US" sz="3200" b="1">
                <a:cs typeface="Times New Roman" pitchFamily="18" charset="0"/>
              </a:rPr>
              <a:t>Fatty</a:t>
            </a:r>
            <a:r>
              <a:rPr lang="en-US" sz="2800" b="1">
                <a:cs typeface="Times New Roman" pitchFamily="18" charset="0"/>
              </a:rPr>
              <a:t> Acids and Lipids</a:t>
            </a:r>
          </a:p>
        </p:txBody>
      </p:sp>
      <p:sp>
        <p:nvSpPr>
          <p:cNvPr id="7325699" name="Rectangle 3"/>
          <p:cNvSpPr>
            <a:spLocks noGrp="1" noChangeArrowheads="1"/>
          </p:cNvSpPr>
          <p:nvPr>
            <p:ph type="subTitle" idx="1"/>
          </p:nvPr>
        </p:nvSpPr>
        <p:spPr>
          <a:xfrm>
            <a:off x="292100" y="1241425"/>
            <a:ext cx="3932238" cy="5451475"/>
          </a:xfrm>
        </p:spPr>
        <p:txBody>
          <a:bodyPr/>
          <a:lstStyle/>
          <a:p>
            <a:pPr marL="265113" indent="-265113" algn="l">
              <a:lnSpc>
                <a:spcPct val="90000"/>
              </a:lnSpc>
              <a:spcAft>
                <a:spcPct val="30000"/>
              </a:spcAft>
              <a:buFontTx/>
              <a:buChar char="•"/>
            </a:pPr>
            <a:r>
              <a:rPr lang="en-US" sz="2000">
                <a:latin typeface="Arial" charset="0"/>
                <a:cs typeface="Times New Roman" pitchFamily="18" charset="0"/>
              </a:rPr>
              <a:t>Fatty acids are synthesized two carbons at a time from Acetyl and Malonyl by the Acyl Carrier Protein and release of a CO</a:t>
            </a:r>
            <a:r>
              <a:rPr lang="en-US" sz="2000" baseline="-25000">
                <a:latin typeface="Arial" charset="0"/>
                <a:cs typeface="Times New Roman" pitchFamily="18" charset="0"/>
              </a:rPr>
              <a:t>2</a:t>
            </a:r>
            <a:r>
              <a:rPr lang="en-US" sz="2000">
                <a:latin typeface="Arial" charset="0"/>
                <a:cs typeface="Times New Roman" pitchFamily="18" charset="0"/>
              </a:rPr>
              <a:t>.</a:t>
            </a:r>
          </a:p>
          <a:p>
            <a:pPr marL="265113" indent="-265113" algn="l">
              <a:lnSpc>
                <a:spcPct val="90000"/>
              </a:lnSpc>
              <a:spcAft>
                <a:spcPct val="30000"/>
              </a:spcAft>
              <a:buFontTx/>
              <a:buChar char="•"/>
            </a:pPr>
            <a:r>
              <a:rPr lang="en-US" sz="2000">
                <a:latin typeface="Arial" charset="0"/>
                <a:cs typeface="Times New Roman" pitchFamily="18" charset="0"/>
              </a:rPr>
              <a:t>The synthetic intermediate Acetoacetyl-CoA is thereafter reduced by NADPH and dehydrated. </a:t>
            </a:r>
          </a:p>
          <a:p>
            <a:pPr marL="265113" indent="-265113" algn="l">
              <a:lnSpc>
                <a:spcPct val="90000"/>
              </a:lnSpc>
              <a:spcAft>
                <a:spcPct val="30000"/>
              </a:spcAft>
              <a:buFontTx/>
              <a:buChar char="•"/>
            </a:pPr>
            <a:r>
              <a:rPr lang="en-US" sz="2000">
                <a:latin typeface="Arial" charset="0"/>
                <a:cs typeface="Times New Roman" pitchFamily="18" charset="0"/>
              </a:rPr>
              <a:t>Fatty acids are synthesized into various compositions species to species, and are used for identification.</a:t>
            </a:r>
          </a:p>
          <a:p>
            <a:pPr marL="265113" indent="-265113" algn="l">
              <a:lnSpc>
                <a:spcPct val="90000"/>
              </a:lnSpc>
              <a:spcAft>
                <a:spcPct val="30000"/>
              </a:spcAft>
              <a:buFontTx/>
              <a:buChar char="•"/>
            </a:pPr>
            <a:r>
              <a:rPr lang="en-US" sz="2000">
                <a:latin typeface="Arial" charset="0"/>
                <a:cs typeface="Times New Roman" pitchFamily="18" charset="0"/>
              </a:rPr>
              <a:t>Fatty acids are finally added to glycerol backbones through esterification to form lipids.</a:t>
            </a:r>
          </a:p>
        </p:txBody>
      </p:sp>
      <p:pic>
        <p:nvPicPr>
          <p:cNvPr id="7325700" name="Picture 4" descr="05_F29"/>
          <p:cNvPicPr>
            <a:picLocks noChangeAspect="1" noChangeArrowheads="1"/>
          </p:cNvPicPr>
          <p:nvPr/>
        </p:nvPicPr>
        <p:blipFill>
          <a:blip r:embed="rId2" cstate="print"/>
          <a:srcRect/>
          <a:stretch>
            <a:fillRect/>
          </a:stretch>
        </p:blipFill>
        <p:spPr bwMode="auto">
          <a:xfrm>
            <a:off x="4722813" y="1182688"/>
            <a:ext cx="3608387" cy="5675312"/>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9602" name="Rectangle 2"/>
          <p:cNvSpPr>
            <a:spLocks noGrp="1" noChangeArrowheads="1"/>
          </p:cNvSpPr>
          <p:nvPr>
            <p:ph type="title"/>
          </p:nvPr>
        </p:nvSpPr>
        <p:spPr>
          <a:xfrm>
            <a:off x="685800" y="352425"/>
            <a:ext cx="7772400" cy="561975"/>
          </a:xfrm>
        </p:spPr>
        <p:txBody>
          <a:bodyPr/>
          <a:lstStyle/>
          <a:p>
            <a:r>
              <a:rPr lang="nb-NO" sz="4000"/>
              <a:t>The cellular chemical reactor</a:t>
            </a:r>
          </a:p>
        </p:txBody>
      </p:sp>
      <p:sp>
        <p:nvSpPr>
          <p:cNvPr id="7449604" name="Text Box 4"/>
          <p:cNvSpPr txBox="1">
            <a:spLocks noChangeArrowheads="1"/>
          </p:cNvSpPr>
          <p:nvPr/>
        </p:nvSpPr>
        <p:spPr bwMode="auto">
          <a:xfrm>
            <a:off x="900113" y="1268413"/>
            <a:ext cx="7250112" cy="304800"/>
          </a:xfrm>
          <a:prstGeom prst="rect">
            <a:avLst/>
          </a:prstGeom>
          <a:noFill/>
          <a:ln w="9525">
            <a:noFill/>
            <a:miter lim="800000"/>
            <a:headEnd/>
            <a:tailEnd/>
          </a:ln>
          <a:effectLst/>
        </p:spPr>
        <p:txBody>
          <a:bodyPr wrap="none">
            <a:spAutoFit/>
          </a:bodyPr>
          <a:lstStyle/>
          <a:p>
            <a:r>
              <a:rPr lang="nb-NO" sz="1400">
                <a:latin typeface="Arial" charset="0"/>
              </a:rPr>
              <a:t>Example: Aerobic organoheterothrophic growth, Energy Yield: 38 mole ATP/mole Glucose</a:t>
            </a:r>
          </a:p>
        </p:txBody>
      </p:sp>
      <p:sp>
        <p:nvSpPr>
          <p:cNvPr id="7449605" name="AutoShape 5"/>
          <p:cNvSpPr>
            <a:spLocks noChangeAspect="1" noChangeArrowheads="1" noTextEdit="1"/>
          </p:cNvSpPr>
          <p:nvPr/>
        </p:nvSpPr>
        <p:spPr bwMode="auto">
          <a:xfrm>
            <a:off x="969963" y="1566863"/>
            <a:ext cx="7489825" cy="4932362"/>
          </a:xfrm>
          <a:prstGeom prst="rect">
            <a:avLst/>
          </a:prstGeom>
          <a:solidFill>
            <a:srgbClr val="969696"/>
          </a:solidFill>
          <a:ln w="9525">
            <a:noFill/>
            <a:miter lim="800000"/>
            <a:headEnd/>
            <a:tailEnd/>
          </a:ln>
        </p:spPr>
        <p:txBody>
          <a:bodyPr/>
          <a:lstStyle/>
          <a:p>
            <a:endParaRPr lang="nb-NO"/>
          </a:p>
        </p:txBody>
      </p:sp>
      <p:sp>
        <p:nvSpPr>
          <p:cNvPr id="7449606" name="Freeform 6"/>
          <p:cNvSpPr>
            <a:spLocks/>
          </p:cNvSpPr>
          <p:nvPr/>
        </p:nvSpPr>
        <p:spPr bwMode="auto">
          <a:xfrm>
            <a:off x="1590675" y="2406650"/>
            <a:ext cx="5137150" cy="3514725"/>
          </a:xfrm>
          <a:custGeom>
            <a:avLst/>
            <a:gdLst/>
            <a:ahLst/>
            <a:cxnLst>
              <a:cxn ang="0">
                <a:pos x="1453" y="5"/>
              </a:cxn>
              <a:cxn ang="0">
                <a:pos x="1214" y="34"/>
              </a:cxn>
              <a:cxn ang="0">
                <a:pos x="989" y="85"/>
              </a:cxn>
              <a:cxn ang="0">
                <a:pos x="780" y="160"/>
              </a:cxn>
              <a:cxn ang="0">
                <a:pos x="589" y="251"/>
              </a:cxn>
              <a:cxn ang="0">
                <a:pos x="420" y="361"/>
              </a:cxn>
              <a:cxn ang="0">
                <a:pos x="277" y="487"/>
              </a:cxn>
              <a:cxn ang="0">
                <a:pos x="160" y="627"/>
              </a:cxn>
              <a:cxn ang="0">
                <a:pos x="73" y="777"/>
              </a:cxn>
              <a:cxn ang="0">
                <a:pos x="19" y="938"/>
              </a:cxn>
              <a:cxn ang="0">
                <a:pos x="0" y="1078"/>
              </a:cxn>
              <a:cxn ang="0">
                <a:pos x="2" y="1162"/>
              </a:cxn>
              <a:cxn ang="0">
                <a:pos x="34" y="1329"/>
              </a:cxn>
              <a:cxn ang="0">
                <a:pos x="98" y="1487"/>
              </a:cxn>
              <a:cxn ang="0">
                <a:pos x="196" y="1634"/>
              </a:cxn>
              <a:cxn ang="0">
                <a:pos x="322" y="1768"/>
              </a:cxn>
              <a:cxn ang="0">
                <a:pos x="474" y="1889"/>
              </a:cxn>
              <a:cxn ang="0">
                <a:pos x="651" y="1994"/>
              </a:cxn>
              <a:cxn ang="0">
                <a:pos x="848" y="2079"/>
              </a:cxn>
              <a:cxn ang="0">
                <a:pos x="1063" y="2147"/>
              </a:cxn>
              <a:cxn ang="0">
                <a:pos x="1293" y="2191"/>
              </a:cxn>
              <a:cxn ang="0">
                <a:pos x="1535" y="2212"/>
              </a:cxn>
              <a:cxn ang="0">
                <a:pos x="1784" y="2208"/>
              </a:cxn>
              <a:cxn ang="0">
                <a:pos x="2022" y="2178"/>
              </a:cxn>
              <a:cxn ang="0">
                <a:pos x="2248" y="2127"/>
              </a:cxn>
              <a:cxn ang="0">
                <a:pos x="2458" y="2052"/>
              </a:cxn>
              <a:cxn ang="0">
                <a:pos x="2648" y="1961"/>
              </a:cxn>
              <a:cxn ang="0">
                <a:pos x="2816" y="1851"/>
              </a:cxn>
              <a:cxn ang="0">
                <a:pos x="2960" y="1725"/>
              </a:cxn>
              <a:cxn ang="0">
                <a:pos x="3077" y="1587"/>
              </a:cxn>
              <a:cxn ang="0">
                <a:pos x="3164" y="1435"/>
              </a:cxn>
              <a:cxn ang="0">
                <a:pos x="3217" y="1275"/>
              </a:cxn>
              <a:cxn ang="0">
                <a:pos x="3236" y="1135"/>
              </a:cxn>
              <a:cxn ang="0">
                <a:pos x="3235" y="1049"/>
              </a:cxn>
              <a:cxn ang="0">
                <a:pos x="3203" y="882"/>
              </a:cxn>
              <a:cxn ang="0">
                <a:pos x="3138" y="725"/>
              </a:cxn>
              <a:cxn ang="0">
                <a:pos x="3041" y="578"/>
              </a:cxn>
              <a:cxn ang="0">
                <a:pos x="2916" y="444"/>
              </a:cxn>
              <a:cxn ang="0">
                <a:pos x="2763" y="324"/>
              </a:cxn>
              <a:cxn ang="0">
                <a:pos x="2586" y="218"/>
              </a:cxn>
              <a:cxn ang="0">
                <a:pos x="2390" y="132"/>
              </a:cxn>
              <a:cxn ang="0">
                <a:pos x="2176" y="67"/>
              </a:cxn>
              <a:cxn ang="0">
                <a:pos x="1945" y="21"/>
              </a:cxn>
              <a:cxn ang="0">
                <a:pos x="1702" y="1"/>
              </a:cxn>
            </a:cxnLst>
            <a:rect l="0" t="0" r="r" b="b"/>
            <a:pathLst>
              <a:path w="3236" h="2214">
                <a:moveTo>
                  <a:pt x="1618" y="0"/>
                </a:moveTo>
                <a:lnTo>
                  <a:pt x="1535" y="1"/>
                </a:lnTo>
                <a:lnTo>
                  <a:pt x="1453" y="5"/>
                </a:lnTo>
                <a:lnTo>
                  <a:pt x="1372" y="11"/>
                </a:lnTo>
                <a:lnTo>
                  <a:pt x="1293" y="21"/>
                </a:lnTo>
                <a:lnTo>
                  <a:pt x="1214" y="34"/>
                </a:lnTo>
                <a:lnTo>
                  <a:pt x="1137" y="48"/>
                </a:lnTo>
                <a:lnTo>
                  <a:pt x="1063" y="67"/>
                </a:lnTo>
                <a:lnTo>
                  <a:pt x="989" y="85"/>
                </a:lnTo>
                <a:lnTo>
                  <a:pt x="918" y="108"/>
                </a:lnTo>
                <a:lnTo>
                  <a:pt x="848" y="132"/>
                </a:lnTo>
                <a:lnTo>
                  <a:pt x="780" y="160"/>
                </a:lnTo>
                <a:lnTo>
                  <a:pt x="714" y="188"/>
                </a:lnTo>
                <a:lnTo>
                  <a:pt x="651" y="218"/>
                </a:lnTo>
                <a:lnTo>
                  <a:pt x="589" y="251"/>
                </a:lnTo>
                <a:lnTo>
                  <a:pt x="531" y="287"/>
                </a:lnTo>
                <a:lnTo>
                  <a:pt x="474" y="324"/>
                </a:lnTo>
                <a:lnTo>
                  <a:pt x="420" y="361"/>
                </a:lnTo>
                <a:lnTo>
                  <a:pt x="370" y="402"/>
                </a:lnTo>
                <a:lnTo>
                  <a:pt x="322" y="444"/>
                </a:lnTo>
                <a:lnTo>
                  <a:pt x="277" y="487"/>
                </a:lnTo>
                <a:lnTo>
                  <a:pt x="236" y="532"/>
                </a:lnTo>
                <a:lnTo>
                  <a:pt x="196" y="578"/>
                </a:lnTo>
                <a:lnTo>
                  <a:pt x="160" y="627"/>
                </a:lnTo>
                <a:lnTo>
                  <a:pt x="128" y="675"/>
                </a:lnTo>
                <a:lnTo>
                  <a:pt x="98" y="725"/>
                </a:lnTo>
                <a:lnTo>
                  <a:pt x="73" y="777"/>
                </a:lnTo>
                <a:lnTo>
                  <a:pt x="51" y="830"/>
                </a:lnTo>
                <a:lnTo>
                  <a:pt x="34" y="882"/>
                </a:lnTo>
                <a:lnTo>
                  <a:pt x="19" y="938"/>
                </a:lnTo>
                <a:lnTo>
                  <a:pt x="8" y="992"/>
                </a:lnTo>
                <a:lnTo>
                  <a:pt x="2" y="1049"/>
                </a:lnTo>
                <a:lnTo>
                  <a:pt x="0" y="1078"/>
                </a:lnTo>
                <a:lnTo>
                  <a:pt x="0" y="1107"/>
                </a:lnTo>
                <a:lnTo>
                  <a:pt x="0" y="1135"/>
                </a:lnTo>
                <a:lnTo>
                  <a:pt x="2" y="1162"/>
                </a:lnTo>
                <a:lnTo>
                  <a:pt x="8" y="1219"/>
                </a:lnTo>
                <a:lnTo>
                  <a:pt x="19" y="1275"/>
                </a:lnTo>
                <a:lnTo>
                  <a:pt x="34" y="1329"/>
                </a:lnTo>
                <a:lnTo>
                  <a:pt x="51" y="1382"/>
                </a:lnTo>
                <a:lnTo>
                  <a:pt x="73" y="1435"/>
                </a:lnTo>
                <a:lnTo>
                  <a:pt x="98" y="1487"/>
                </a:lnTo>
                <a:lnTo>
                  <a:pt x="128" y="1537"/>
                </a:lnTo>
                <a:lnTo>
                  <a:pt x="160" y="1587"/>
                </a:lnTo>
                <a:lnTo>
                  <a:pt x="196" y="1634"/>
                </a:lnTo>
                <a:lnTo>
                  <a:pt x="236" y="1679"/>
                </a:lnTo>
                <a:lnTo>
                  <a:pt x="277" y="1725"/>
                </a:lnTo>
                <a:lnTo>
                  <a:pt x="322" y="1768"/>
                </a:lnTo>
                <a:lnTo>
                  <a:pt x="370" y="1811"/>
                </a:lnTo>
                <a:lnTo>
                  <a:pt x="420" y="1851"/>
                </a:lnTo>
                <a:lnTo>
                  <a:pt x="474" y="1889"/>
                </a:lnTo>
                <a:lnTo>
                  <a:pt x="531" y="1925"/>
                </a:lnTo>
                <a:lnTo>
                  <a:pt x="589" y="1961"/>
                </a:lnTo>
                <a:lnTo>
                  <a:pt x="651" y="1994"/>
                </a:lnTo>
                <a:lnTo>
                  <a:pt x="714" y="2024"/>
                </a:lnTo>
                <a:lnTo>
                  <a:pt x="780" y="2052"/>
                </a:lnTo>
                <a:lnTo>
                  <a:pt x="848" y="2079"/>
                </a:lnTo>
                <a:lnTo>
                  <a:pt x="918" y="2104"/>
                </a:lnTo>
                <a:lnTo>
                  <a:pt x="989" y="2127"/>
                </a:lnTo>
                <a:lnTo>
                  <a:pt x="1063" y="2147"/>
                </a:lnTo>
                <a:lnTo>
                  <a:pt x="1137" y="2164"/>
                </a:lnTo>
                <a:lnTo>
                  <a:pt x="1214" y="2178"/>
                </a:lnTo>
                <a:lnTo>
                  <a:pt x="1293" y="2191"/>
                </a:lnTo>
                <a:lnTo>
                  <a:pt x="1372" y="2201"/>
                </a:lnTo>
                <a:lnTo>
                  <a:pt x="1453" y="2208"/>
                </a:lnTo>
                <a:lnTo>
                  <a:pt x="1535" y="2212"/>
                </a:lnTo>
                <a:lnTo>
                  <a:pt x="1618" y="2214"/>
                </a:lnTo>
                <a:lnTo>
                  <a:pt x="1702" y="2212"/>
                </a:lnTo>
                <a:lnTo>
                  <a:pt x="1784" y="2208"/>
                </a:lnTo>
                <a:lnTo>
                  <a:pt x="1865" y="2201"/>
                </a:lnTo>
                <a:lnTo>
                  <a:pt x="1945" y="2191"/>
                </a:lnTo>
                <a:lnTo>
                  <a:pt x="2022" y="2178"/>
                </a:lnTo>
                <a:lnTo>
                  <a:pt x="2100" y="2164"/>
                </a:lnTo>
                <a:lnTo>
                  <a:pt x="2176" y="2147"/>
                </a:lnTo>
                <a:lnTo>
                  <a:pt x="2248" y="2127"/>
                </a:lnTo>
                <a:lnTo>
                  <a:pt x="2321" y="2104"/>
                </a:lnTo>
                <a:lnTo>
                  <a:pt x="2390" y="2079"/>
                </a:lnTo>
                <a:lnTo>
                  <a:pt x="2458" y="2052"/>
                </a:lnTo>
                <a:lnTo>
                  <a:pt x="2523" y="2024"/>
                </a:lnTo>
                <a:lnTo>
                  <a:pt x="2586" y="1994"/>
                </a:lnTo>
                <a:lnTo>
                  <a:pt x="2648" y="1961"/>
                </a:lnTo>
                <a:lnTo>
                  <a:pt x="2706" y="1925"/>
                </a:lnTo>
                <a:lnTo>
                  <a:pt x="2763" y="1889"/>
                </a:lnTo>
                <a:lnTo>
                  <a:pt x="2816" y="1851"/>
                </a:lnTo>
                <a:lnTo>
                  <a:pt x="2867" y="1811"/>
                </a:lnTo>
                <a:lnTo>
                  <a:pt x="2916" y="1768"/>
                </a:lnTo>
                <a:lnTo>
                  <a:pt x="2960" y="1725"/>
                </a:lnTo>
                <a:lnTo>
                  <a:pt x="3003" y="1679"/>
                </a:lnTo>
                <a:lnTo>
                  <a:pt x="3041" y="1634"/>
                </a:lnTo>
                <a:lnTo>
                  <a:pt x="3077" y="1587"/>
                </a:lnTo>
                <a:lnTo>
                  <a:pt x="3110" y="1537"/>
                </a:lnTo>
                <a:lnTo>
                  <a:pt x="3138" y="1487"/>
                </a:lnTo>
                <a:lnTo>
                  <a:pt x="3164" y="1435"/>
                </a:lnTo>
                <a:lnTo>
                  <a:pt x="3186" y="1382"/>
                </a:lnTo>
                <a:lnTo>
                  <a:pt x="3203" y="1329"/>
                </a:lnTo>
                <a:lnTo>
                  <a:pt x="3217" y="1275"/>
                </a:lnTo>
                <a:lnTo>
                  <a:pt x="3228" y="1219"/>
                </a:lnTo>
                <a:lnTo>
                  <a:pt x="3235" y="1162"/>
                </a:lnTo>
                <a:lnTo>
                  <a:pt x="3236" y="1135"/>
                </a:lnTo>
                <a:lnTo>
                  <a:pt x="3236" y="1107"/>
                </a:lnTo>
                <a:lnTo>
                  <a:pt x="3236" y="1078"/>
                </a:lnTo>
                <a:lnTo>
                  <a:pt x="3235" y="1049"/>
                </a:lnTo>
                <a:lnTo>
                  <a:pt x="3228" y="992"/>
                </a:lnTo>
                <a:lnTo>
                  <a:pt x="3217" y="938"/>
                </a:lnTo>
                <a:lnTo>
                  <a:pt x="3203" y="882"/>
                </a:lnTo>
                <a:lnTo>
                  <a:pt x="3186" y="830"/>
                </a:lnTo>
                <a:lnTo>
                  <a:pt x="3164" y="777"/>
                </a:lnTo>
                <a:lnTo>
                  <a:pt x="3138" y="725"/>
                </a:lnTo>
                <a:lnTo>
                  <a:pt x="3110" y="675"/>
                </a:lnTo>
                <a:lnTo>
                  <a:pt x="3077" y="627"/>
                </a:lnTo>
                <a:lnTo>
                  <a:pt x="3041" y="578"/>
                </a:lnTo>
                <a:lnTo>
                  <a:pt x="3003" y="532"/>
                </a:lnTo>
                <a:lnTo>
                  <a:pt x="2960" y="487"/>
                </a:lnTo>
                <a:lnTo>
                  <a:pt x="2916" y="444"/>
                </a:lnTo>
                <a:lnTo>
                  <a:pt x="2867" y="402"/>
                </a:lnTo>
                <a:lnTo>
                  <a:pt x="2816" y="361"/>
                </a:lnTo>
                <a:lnTo>
                  <a:pt x="2763" y="324"/>
                </a:lnTo>
                <a:lnTo>
                  <a:pt x="2706" y="287"/>
                </a:lnTo>
                <a:lnTo>
                  <a:pt x="2648" y="251"/>
                </a:lnTo>
                <a:lnTo>
                  <a:pt x="2586" y="218"/>
                </a:lnTo>
                <a:lnTo>
                  <a:pt x="2523" y="188"/>
                </a:lnTo>
                <a:lnTo>
                  <a:pt x="2458" y="160"/>
                </a:lnTo>
                <a:lnTo>
                  <a:pt x="2390" y="132"/>
                </a:lnTo>
                <a:lnTo>
                  <a:pt x="2321" y="108"/>
                </a:lnTo>
                <a:lnTo>
                  <a:pt x="2248" y="85"/>
                </a:lnTo>
                <a:lnTo>
                  <a:pt x="2176" y="67"/>
                </a:lnTo>
                <a:lnTo>
                  <a:pt x="2100" y="48"/>
                </a:lnTo>
                <a:lnTo>
                  <a:pt x="2022" y="34"/>
                </a:lnTo>
                <a:lnTo>
                  <a:pt x="1945" y="21"/>
                </a:lnTo>
                <a:lnTo>
                  <a:pt x="1865" y="11"/>
                </a:lnTo>
                <a:lnTo>
                  <a:pt x="1784" y="5"/>
                </a:lnTo>
                <a:lnTo>
                  <a:pt x="1702" y="1"/>
                </a:lnTo>
                <a:lnTo>
                  <a:pt x="1618" y="0"/>
                </a:lnTo>
                <a:close/>
              </a:path>
            </a:pathLst>
          </a:custGeom>
          <a:solidFill>
            <a:srgbClr val="C0C0C0"/>
          </a:solidFill>
          <a:ln w="9525">
            <a:noFill/>
            <a:round/>
            <a:headEnd/>
            <a:tailEnd/>
          </a:ln>
        </p:spPr>
        <p:txBody>
          <a:bodyPr/>
          <a:lstStyle/>
          <a:p>
            <a:endParaRPr lang="nb-NO"/>
          </a:p>
        </p:txBody>
      </p:sp>
      <p:sp>
        <p:nvSpPr>
          <p:cNvPr id="7449607" name="Freeform 7"/>
          <p:cNvSpPr>
            <a:spLocks/>
          </p:cNvSpPr>
          <p:nvPr/>
        </p:nvSpPr>
        <p:spPr bwMode="auto">
          <a:xfrm>
            <a:off x="1590675" y="2406650"/>
            <a:ext cx="5137150" cy="3514725"/>
          </a:xfrm>
          <a:custGeom>
            <a:avLst/>
            <a:gdLst/>
            <a:ahLst/>
            <a:cxnLst>
              <a:cxn ang="0">
                <a:pos x="1453" y="5"/>
              </a:cxn>
              <a:cxn ang="0">
                <a:pos x="1214" y="34"/>
              </a:cxn>
              <a:cxn ang="0">
                <a:pos x="989" y="85"/>
              </a:cxn>
              <a:cxn ang="0">
                <a:pos x="780" y="160"/>
              </a:cxn>
              <a:cxn ang="0">
                <a:pos x="589" y="251"/>
              </a:cxn>
              <a:cxn ang="0">
                <a:pos x="420" y="361"/>
              </a:cxn>
              <a:cxn ang="0">
                <a:pos x="277" y="487"/>
              </a:cxn>
              <a:cxn ang="0">
                <a:pos x="160" y="627"/>
              </a:cxn>
              <a:cxn ang="0">
                <a:pos x="73" y="777"/>
              </a:cxn>
              <a:cxn ang="0">
                <a:pos x="19" y="938"/>
              </a:cxn>
              <a:cxn ang="0">
                <a:pos x="0" y="1078"/>
              </a:cxn>
              <a:cxn ang="0">
                <a:pos x="2" y="1162"/>
              </a:cxn>
              <a:cxn ang="0">
                <a:pos x="34" y="1329"/>
              </a:cxn>
              <a:cxn ang="0">
                <a:pos x="98" y="1487"/>
              </a:cxn>
              <a:cxn ang="0">
                <a:pos x="196" y="1634"/>
              </a:cxn>
              <a:cxn ang="0">
                <a:pos x="322" y="1768"/>
              </a:cxn>
              <a:cxn ang="0">
                <a:pos x="474" y="1889"/>
              </a:cxn>
              <a:cxn ang="0">
                <a:pos x="651" y="1994"/>
              </a:cxn>
              <a:cxn ang="0">
                <a:pos x="848" y="2079"/>
              </a:cxn>
              <a:cxn ang="0">
                <a:pos x="1063" y="2147"/>
              </a:cxn>
              <a:cxn ang="0">
                <a:pos x="1293" y="2191"/>
              </a:cxn>
              <a:cxn ang="0">
                <a:pos x="1535" y="2212"/>
              </a:cxn>
              <a:cxn ang="0">
                <a:pos x="1784" y="2208"/>
              </a:cxn>
              <a:cxn ang="0">
                <a:pos x="2022" y="2178"/>
              </a:cxn>
              <a:cxn ang="0">
                <a:pos x="2248" y="2127"/>
              </a:cxn>
              <a:cxn ang="0">
                <a:pos x="2458" y="2052"/>
              </a:cxn>
              <a:cxn ang="0">
                <a:pos x="2648" y="1961"/>
              </a:cxn>
              <a:cxn ang="0">
                <a:pos x="2816" y="1851"/>
              </a:cxn>
              <a:cxn ang="0">
                <a:pos x="2960" y="1725"/>
              </a:cxn>
              <a:cxn ang="0">
                <a:pos x="3077" y="1587"/>
              </a:cxn>
              <a:cxn ang="0">
                <a:pos x="3164" y="1435"/>
              </a:cxn>
              <a:cxn ang="0">
                <a:pos x="3217" y="1275"/>
              </a:cxn>
              <a:cxn ang="0">
                <a:pos x="3236" y="1135"/>
              </a:cxn>
              <a:cxn ang="0">
                <a:pos x="3235" y="1049"/>
              </a:cxn>
              <a:cxn ang="0">
                <a:pos x="3203" y="882"/>
              </a:cxn>
              <a:cxn ang="0">
                <a:pos x="3138" y="725"/>
              </a:cxn>
              <a:cxn ang="0">
                <a:pos x="3041" y="578"/>
              </a:cxn>
              <a:cxn ang="0">
                <a:pos x="2916" y="444"/>
              </a:cxn>
              <a:cxn ang="0">
                <a:pos x="2763" y="324"/>
              </a:cxn>
              <a:cxn ang="0">
                <a:pos x="2586" y="218"/>
              </a:cxn>
              <a:cxn ang="0">
                <a:pos x="2390" y="132"/>
              </a:cxn>
              <a:cxn ang="0">
                <a:pos x="2176" y="67"/>
              </a:cxn>
              <a:cxn ang="0">
                <a:pos x="1945" y="21"/>
              </a:cxn>
              <a:cxn ang="0">
                <a:pos x="1702" y="1"/>
              </a:cxn>
            </a:cxnLst>
            <a:rect l="0" t="0" r="r" b="b"/>
            <a:pathLst>
              <a:path w="3236" h="2214">
                <a:moveTo>
                  <a:pt x="1618" y="0"/>
                </a:moveTo>
                <a:lnTo>
                  <a:pt x="1535" y="1"/>
                </a:lnTo>
                <a:lnTo>
                  <a:pt x="1453" y="5"/>
                </a:lnTo>
                <a:lnTo>
                  <a:pt x="1372" y="11"/>
                </a:lnTo>
                <a:lnTo>
                  <a:pt x="1293" y="21"/>
                </a:lnTo>
                <a:lnTo>
                  <a:pt x="1214" y="34"/>
                </a:lnTo>
                <a:lnTo>
                  <a:pt x="1137" y="48"/>
                </a:lnTo>
                <a:lnTo>
                  <a:pt x="1063" y="67"/>
                </a:lnTo>
                <a:lnTo>
                  <a:pt x="989" y="85"/>
                </a:lnTo>
                <a:lnTo>
                  <a:pt x="918" y="108"/>
                </a:lnTo>
                <a:lnTo>
                  <a:pt x="848" y="132"/>
                </a:lnTo>
                <a:lnTo>
                  <a:pt x="780" y="160"/>
                </a:lnTo>
                <a:lnTo>
                  <a:pt x="714" y="188"/>
                </a:lnTo>
                <a:lnTo>
                  <a:pt x="651" y="218"/>
                </a:lnTo>
                <a:lnTo>
                  <a:pt x="589" y="251"/>
                </a:lnTo>
                <a:lnTo>
                  <a:pt x="531" y="287"/>
                </a:lnTo>
                <a:lnTo>
                  <a:pt x="474" y="324"/>
                </a:lnTo>
                <a:lnTo>
                  <a:pt x="420" y="361"/>
                </a:lnTo>
                <a:lnTo>
                  <a:pt x="370" y="402"/>
                </a:lnTo>
                <a:lnTo>
                  <a:pt x="322" y="444"/>
                </a:lnTo>
                <a:lnTo>
                  <a:pt x="277" y="487"/>
                </a:lnTo>
                <a:lnTo>
                  <a:pt x="236" y="532"/>
                </a:lnTo>
                <a:lnTo>
                  <a:pt x="196" y="578"/>
                </a:lnTo>
                <a:lnTo>
                  <a:pt x="160" y="627"/>
                </a:lnTo>
                <a:lnTo>
                  <a:pt x="128" y="675"/>
                </a:lnTo>
                <a:lnTo>
                  <a:pt x="98" y="725"/>
                </a:lnTo>
                <a:lnTo>
                  <a:pt x="73" y="777"/>
                </a:lnTo>
                <a:lnTo>
                  <a:pt x="51" y="830"/>
                </a:lnTo>
                <a:lnTo>
                  <a:pt x="34" y="882"/>
                </a:lnTo>
                <a:lnTo>
                  <a:pt x="19" y="938"/>
                </a:lnTo>
                <a:lnTo>
                  <a:pt x="8" y="992"/>
                </a:lnTo>
                <a:lnTo>
                  <a:pt x="2" y="1049"/>
                </a:lnTo>
                <a:lnTo>
                  <a:pt x="0" y="1078"/>
                </a:lnTo>
                <a:lnTo>
                  <a:pt x="0" y="1107"/>
                </a:lnTo>
                <a:lnTo>
                  <a:pt x="0" y="1135"/>
                </a:lnTo>
                <a:lnTo>
                  <a:pt x="2" y="1162"/>
                </a:lnTo>
                <a:lnTo>
                  <a:pt x="8" y="1219"/>
                </a:lnTo>
                <a:lnTo>
                  <a:pt x="19" y="1275"/>
                </a:lnTo>
                <a:lnTo>
                  <a:pt x="34" y="1329"/>
                </a:lnTo>
                <a:lnTo>
                  <a:pt x="51" y="1382"/>
                </a:lnTo>
                <a:lnTo>
                  <a:pt x="73" y="1435"/>
                </a:lnTo>
                <a:lnTo>
                  <a:pt x="98" y="1487"/>
                </a:lnTo>
                <a:lnTo>
                  <a:pt x="128" y="1537"/>
                </a:lnTo>
                <a:lnTo>
                  <a:pt x="160" y="1587"/>
                </a:lnTo>
                <a:lnTo>
                  <a:pt x="196" y="1634"/>
                </a:lnTo>
                <a:lnTo>
                  <a:pt x="236" y="1679"/>
                </a:lnTo>
                <a:lnTo>
                  <a:pt x="277" y="1725"/>
                </a:lnTo>
                <a:lnTo>
                  <a:pt x="322" y="1768"/>
                </a:lnTo>
                <a:lnTo>
                  <a:pt x="370" y="1811"/>
                </a:lnTo>
                <a:lnTo>
                  <a:pt x="420" y="1851"/>
                </a:lnTo>
                <a:lnTo>
                  <a:pt x="474" y="1889"/>
                </a:lnTo>
                <a:lnTo>
                  <a:pt x="531" y="1925"/>
                </a:lnTo>
                <a:lnTo>
                  <a:pt x="589" y="1961"/>
                </a:lnTo>
                <a:lnTo>
                  <a:pt x="651" y="1994"/>
                </a:lnTo>
                <a:lnTo>
                  <a:pt x="714" y="2024"/>
                </a:lnTo>
                <a:lnTo>
                  <a:pt x="780" y="2052"/>
                </a:lnTo>
                <a:lnTo>
                  <a:pt x="848" y="2079"/>
                </a:lnTo>
                <a:lnTo>
                  <a:pt x="918" y="2104"/>
                </a:lnTo>
                <a:lnTo>
                  <a:pt x="989" y="2127"/>
                </a:lnTo>
                <a:lnTo>
                  <a:pt x="1063" y="2147"/>
                </a:lnTo>
                <a:lnTo>
                  <a:pt x="1137" y="2164"/>
                </a:lnTo>
                <a:lnTo>
                  <a:pt x="1214" y="2178"/>
                </a:lnTo>
                <a:lnTo>
                  <a:pt x="1293" y="2191"/>
                </a:lnTo>
                <a:lnTo>
                  <a:pt x="1372" y="2201"/>
                </a:lnTo>
                <a:lnTo>
                  <a:pt x="1453" y="2208"/>
                </a:lnTo>
                <a:lnTo>
                  <a:pt x="1535" y="2212"/>
                </a:lnTo>
                <a:lnTo>
                  <a:pt x="1618" y="2214"/>
                </a:lnTo>
                <a:lnTo>
                  <a:pt x="1702" y="2212"/>
                </a:lnTo>
                <a:lnTo>
                  <a:pt x="1784" y="2208"/>
                </a:lnTo>
                <a:lnTo>
                  <a:pt x="1865" y="2201"/>
                </a:lnTo>
                <a:lnTo>
                  <a:pt x="1945" y="2191"/>
                </a:lnTo>
                <a:lnTo>
                  <a:pt x="2022" y="2178"/>
                </a:lnTo>
                <a:lnTo>
                  <a:pt x="2100" y="2164"/>
                </a:lnTo>
                <a:lnTo>
                  <a:pt x="2176" y="2147"/>
                </a:lnTo>
                <a:lnTo>
                  <a:pt x="2248" y="2127"/>
                </a:lnTo>
                <a:lnTo>
                  <a:pt x="2321" y="2104"/>
                </a:lnTo>
                <a:lnTo>
                  <a:pt x="2390" y="2079"/>
                </a:lnTo>
                <a:lnTo>
                  <a:pt x="2458" y="2052"/>
                </a:lnTo>
                <a:lnTo>
                  <a:pt x="2523" y="2024"/>
                </a:lnTo>
                <a:lnTo>
                  <a:pt x="2586" y="1994"/>
                </a:lnTo>
                <a:lnTo>
                  <a:pt x="2648" y="1961"/>
                </a:lnTo>
                <a:lnTo>
                  <a:pt x="2706" y="1925"/>
                </a:lnTo>
                <a:lnTo>
                  <a:pt x="2763" y="1889"/>
                </a:lnTo>
                <a:lnTo>
                  <a:pt x="2816" y="1851"/>
                </a:lnTo>
                <a:lnTo>
                  <a:pt x="2867" y="1811"/>
                </a:lnTo>
                <a:lnTo>
                  <a:pt x="2916" y="1768"/>
                </a:lnTo>
                <a:lnTo>
                  <a:pt x="2960" y="1725"/>
                </a:lnTo>
                <a:lnTo>
                  <a:pt x="3003" y="1679"/>
                </a:lnTo>
                <a:lnTo>
                  <a:pt x="3041" y="1634"/>
                </a:lnTo>
                <a:lnTo>
                  <a:pt x="3077" y="1587"/>
                </a:lnTo>
                <a:lnTo>
                  <a:pt x="3110" y="1537"/>
                </a:lnTo>
                <a:lnTo>
                  <a:pt x="3138" y="1487"/>
                </a:lnTo>
                <a:lnTo>
                  <a:pt x="3164" y="1435"/>
                </a:lnTo>
                <a:lnTo>
                  <a:pt x="3186" y="1382"/>
                </a:lnTo>
                <a:lnTo>
                  <a:pt x="3203" y="1329"/>
                </a:lnTo>
                <a:lnTo>
                  <a:pt x="3217" y="1275"/>
                </a:lnTo>
                <a:lnTo>
                  <a:pt x="3228" y="1219"/>
                </a:lnTo>
                <a:lnTo>
                  <a:pt x="3235" y="1162"/>
                </a:lnTo>
                <a:lnTo>
                  <a:pt x="3236" y="1135"/>
                </a:lnTo>
                <a:lnTo>
                  <a:pt x="3236" y="1107"/>
                </a:lnTo>
                <a:lnTo>
                  <a:pt x="3236" y="1078"/>
                </a:lnTo>
                <a:lnTo>
                  <a:pt x="3235" y="1049"/>
                </a:lnTo>
                <a:lnTo>
                  <a:pt x="3228" y="992"/>
                </a:lnTo>
                <a:lnTo>
                  <a:pt x="3217" y="938"/>
                </a:lnTo>
                <a:lnTo>
                  <a:pt x="3203" y="882"/>
                </a:lnTo>
                <a:lnTo>
                  <a:pt x="3186" y="830"/>
                </a:lnTo>
                <a:lnTo>
                  <a:pt x="3164" y="777"/>
                </a:lnTo>
                <a:lnTo>
                  <a:pt x="3138" y="725"/>
                </a:lnTo>
                <a:lnTo>
                  <a:pt x="3110" y="675"/>
                </a:lnTo>
                <a:lnTo>
                  <a:pt x="3077" y="627"/>
                </a:lnTo>
                <a:lnTo>
                  <a:pt x="3041" y="578"/>
                </a:lnTo>
                <a:lnTo>
                  <a:pt x="3003" y="532"/>
                </a:lnTo>
                <a:lnTo>
                  <a:pt x="2960" y="487"/>
                </a:lnTo>
                <a:lnTo>
                  <a:pt x="2916" y="444"/>
                </a:lnTo>
                <a:lnTo>
                  <a:pt x="2867" y="402"/>
                </a:lnTo>
                <a:lnTo>
                  <a:pt x="2816" y="361"/>
                </a:lnTo>
                <a:lnTo>
                  <a:pt x="2763" y="324"/>
                </a:lnTo>
                <a:lnTo>
                  <a:pt x="2706" y="287"/>
                </a:lnTo>
                <a:lnTo>
                  <a:pt x="2648" y="251"/>
                </a:lnTo>
                <a:lnTo>
                  <a:pt x="2586" y="218"/>
                </a:lnTo>
                <a:lnTo>
                  <a:pt x="2523" y="188"/>
                </a:lnTo>
                <a:lnTo>
                  <a:pt x="2458" y="160"/>
                </a:lnTo>
                <a:lnTo>
                  <a:pt x="2390" y="132"/>
                </a:lnTo>
                <a:lnTo>
                  <a:pt x="2321" y="108"/>
                </a:lnTo>
                <a:lnTo>
                  <a:pt x="2248" y="85"/>
                </a:lnTo>
                <a:lnTo>
                  <a:pt x="2176" y="67"/>
                </a:lnTo>
                <a:lnTo>
                  <a:pt x="2100" y="48"/>
                </a:lnTo>
                <a:lnTo>
                  <a:pt x="2022" y="34"/>
                </a:lnTo>
                <a:lnTo>
                  <a:pt x="1945" y="21"/>
                </a:lnTo>
                <a:lnTo>
                  <a:pt x="1865" y="11"/>
                </a:lnTo>
                <a:lnTo>
                  <a:pt x="1784" y="5"/>
                </a:lnTo>
                <a:lnTo>
                  <a:pt x="1702" y="1"/>
                </a:lnTo>
                <a:lnTo>
                  <a:pt x="1618" y="0"/>
                </a:lnTo>
              </a:path>
            </a:pathLst>
          </a:custGeom>
          <a:noFill/>
          <a:ln w="7938">
            <a:solidFill>
              <a:srgbClr val="000000"/>
            </a:solidFill>
            <a:prstDash val="solid"/>
            <a:round/>
            <a:headEnd/>
            <a:tailEnd/>
          </a:ln>
        </p:spPr>
        <p:txBody>
          <a:bodyPr/>
          <a:lstStyle/>
          <a:p>
            <a:endParaRPr lang="nb-NO"/>
          </a:p>
        </p:txBody>
      </p:sp>
      <p:sp>
        <p:nvSpPr>
          <p:cNvPr id="7449608" name="Rectangle 8"/>
          <p:cNvSpPr>
            <a:spLocks noChangeArrowheads="1"/>
          </p:cNvSpPr>
          <p:nvPr/>
        </p:nvSpPr>
        <p:spPr bwMode="auto">
          <a:xfrm>
            <a:off x="3759200" y="1616075"/>
            <a:ext cx="869950" cy="274638"/>
          </a:xfrm>
          <a:prstGeom prst="rect">
            <a:avLst/>
          </a:prstGeom>
          <a:noFill/>
          <a:ln w="9525">
            <a:noFill/>
            <a:miter lim="800000"/>
            <a:headEnd/>
            <a:tailEnd/>
          </a:ln>
        </p:spPr>
        <p:txBody>
          <a:bodyPr wrap="none" lIns="0" tIns="0" rIns="0" bIns="0">
            <a:spAutoFit/>
          </a:bodyPr>
          <a:lstStyle/>
          <a:p>
            <a:r>
              <a:rPr lang="nb-NO" sz="1800">
                <a:solidFill>
                  <a:srgbClr val="66FF33"/>
                </a:solidFill>
              </a:rPr>
              <a:t>Substrat: </a:t>
            </a:r>
            <a:endParaRPr lang="nb-NO" sz="1800">
              <a:latin typeface="Arial" charset="0"/>
            </a:endParaRPr>
          </a:p>
        </p:txBody>
      </p:sp>
      <p:sp>
        <p:nvSpPr>
          <p:cNvPr id="7449609" name="Rectangle 9"/>
          <p:cNvSpPr>
            <a:spLocks noChangeArrowheads="1"/>
          </p:cNvSpPr>
          <p:nvPr/>
        </p:nvSpPr>
        <p:spPr bwMode="auto">
          <a:xfrm>
            <a:off x="3759200" y="1887538"/>
            <a:ext cx="152400" cy="274637"/>
          </a:xfrm>
          <a:prstGeom prst="rect">
            <a:avLst/>
          </a:prstGeom>
          <a:noFill/>
          <a:ln w="9525">
            <a:noFill/>
            <a:miter lim="800000"/>
            <a:headEnd/>
            <a:tailEnd/>
          </a:ln>
        </p:spPr>
        <p:txBody>
          <a:bodyPr wrap="none" lIns="0" tIns="0" rIns="0" bIns="0">
            <a:spAutoFit/>
          </a:bodyPr>
          <a:lstStyle/>
          <a:p>
            <a:r>
              <a:rPr lang="nb-NO" sz="1800">
                <a:solidFill>
                  <a:srgbClr val="66FF33"/>
                </a:solidFill>
              </a:rPr>
              <a:t>C</a:t>
            </a:r>
            <a:endParaRPr lang="nb-NO" sz="1800">
              <a:latin typeface="Arial" charset="0"/>
            </a:endParaRPr>
          </a:p>
        </p:txBody>
      </p:sp>
      <p:sp>
        <p:nvSpPr>
          <p:cNvPr id="7449610" name="Rectangle 10"/>
          <p:cNvSpPr>
            <a:spLocks noChangeArrowheads="1"/>
          </p:cNvSpPr>
          <p:nvPr/>
        </p:nvSpPr>
        <p:spPr bwMode="auto">
          <a:xfrm>
            <a:off x="3927475" y="2012950"/>
            <a:ext cx="76200" cy="182563"/>
          </a:xfrm>
          <a:prstGeom prst="rect">
            <a:avLst/>
          </a:prstGeom>
          <a:noFill/>
          <a:ln w="9525">
            <a:noFill/>
            <a:miter lim="800000"/>
            <a:headEnd/>
            <a:tailEnd/>
          </a:ln>
        </p:spPr>
        <p:txBody>
          <a:bodyPr wrap="none" lIns="0" tIns="0" rIns="0" bIns="0">
            <a:spAutoFit/>
          </a:bodyPr>
          <a:lstStyle/>
          <a:p>
            <a:r>
              <a:rPr lang="nb-NO" sz="1200">
                <a:solidFill>
                  <a:srgbClr val="66FF33"/>
                </a:solidFill>
              </a:rPr>
              <a:t>6</a:t>
            </a:r>
            <a:endParaRPr lang="nb-NO" sz="1800">
              <a:latin typeface="Arial" charset="0"/>
            </a:endParaRPr>
          </a:p>
        </p:txBody>
      </p:sp>
      <p:sp>
        <p:nvSpPr>
          <p:cNvPr id="7449611" name="Rectangle 11"/>
          <p:cNvSpPr>
            <a:spLocks noChangeArrowheads="1"/>
          </p:cNvSpPr>
          <p:nvPr/>
        </p:nvSpPr>
        <p:spPr bwMode="auto">
          <a:xfrm>
            <a:off x="4011613" y="1887538"/>
            <a:ext cx="165100" cy="274637"/>
          </a:xfrm>
          <a:prstGeom prst="rect">
            <a:avLst/>
          </a:prstGeom>
          <a:noFill/>
          <a:ln w="9525">
            <a:noFill/>
            <a:miter lim="800000"/>
            <a:headEnd/>
            <a:tailEnd/>
          </a:ln>
        </p:spPr>
        <p:txBody>
          <a:bodyPr wrap="none" lIns="0" tIns="0" rIns="0" bIns="0">
            <a:spAutoFit/>
          </a:bodyPr>
          <a:lstStyle/>
          <a:p>
            <a:r>
              <a:rPr lang="nb-NO" sz="1800">
                <a:solidFill>
                  <a:srgbClr val="66FF33"/>
                </a:solidFill>
              </a:rPr>
              <a:t>H</a:t>
            </a:r>
            <a:endParaRPr lang="nb-NO" sz="1800">
              <a:latin typeface="Arial" charset="0"/>
            </a:endParaRPr>
          </a:p>
        </p:txBody>
      </p:sp>
      <p:sp>
        <p:nvSpPr>
          <p:cNvPr id="7449612" name="Rectangle 12"/>
          <p:cNvSpPr>
            <a:spLocks noChangeArrowheads="1"/>
          </p:cNvSpPr>
          <p:nvPr/>
        </p:nvSpPr>
        <p:spPr bwMode="auto">
          <a:xfrm>
            <a:off x="4192588" y="2012950"/>
            <a:ext cx="152400" cy="182563"/>
          </a:xfrm>
          <a:prstGeom prst="rect">
            <a:avLst/>
          </a:prstGeom>
          <a:noFill/>
          <a:ln w="9525">
            <a:noFill/>
            <a:miter lim="800000"/>
            <a:headEnd/>
            <a:tailEnd/>
          </a:ln>
        </p:spPr>
        <p:txBody>
          <a:bodyPr wrap="none" lIns="0" tIns="0" rIns="0" bIns="0">
            <a:spAutoFit/>
          </a:bodyPr>
          <a:lstStyle/>
          <a:p>
            <a:r>
              <a:rPr lang="nb-NO" sz="1200">
                <a:solidFill>
                  <a:srgbClr val="66FF33"/>
                </a:solidFill>
              </a:rPr>
              <a:t>12</a:t>
            </a:r>
            <a:endParaRPr lang="nb-NO" sz="1800">
              <a:latin typeface="Arial" charset="0"/>
            </a:endParaRPr>
          </a:p>
        </p:txBody>
      </p:sp>
      <p:sp>
        <p:nvSpPr>
          <p:cNvPr id="7449613" name="Rectangle 13"/>
          <p:cNvSpPr>
            <a:spLocks noChangeArrowheads="1"/>
          </p:cNvSpPr>
          <p:nvPr/>
        </p:nvSpPr>
        <p:spPr bwMode="auto">
          <a:xfrm>
            <a:off x="4360863" y="1887538"/>
            <a:ext cx="165100" cy="274637"/>
          </a:xfrm>
          <a:prstGeom prst="rect">
            <a:avLst/>
          </a:prstGeom>
          <a:noFill/>
          <a:ln w="9525">
            <a:noFill/>
            <a:miter lim="800000"/>
            <a:headEnd/>
            <a:tailEnd/>
          </a:ln>
        </p:spPr>
        <p:txBody>
          <a:bodyPr wrap="none" lIns="0" tIns="0" rIns="0" bIns="0">
            <a:spAutoFit/>
          </a:bodyPr>
          <a:lstStyle/>
          <a:p>
            <a:r>
              <a:rPr lang="nb-NO" sz="1800">
                <a:solidFill>
                  <a:srgbClr val="66FF33"/>
                </a:solidFill>
              </a:rPr>
              <a:t>O</a:t>
            </a:r>
            <a:endParaRPr lang="nb-NO" sz="1800">
              <a:latin typeface="Arial" charset="0"/>
            </a:endParaRPr>
          </a:p>
        </p:txBody>
      </p:sp>
      <p:sp>
        <p:nvSpPr>
          <p:cNvPr id="7449614" name="Rectangle 14"/>
          <p:cNvSpPr>
            <a:spLocks noChangeArrowheads="1"/>
          </p:cNvSpPr>
          <p:nvPr/>
        </p:nvSpPr>
        <p:spPr bwMode="auto">
          <a:xfrm>
            <a:off x="4540250" y="2012950"/>
            <a:ext cx="76200" cy="182563"/>
          </a:xfrm>
          <a:prstGeom prst="rect">
            <a:avLst/>
          </a:prstGeom>
          <a:noFill/>
          <a:ln w="9525">
            <a:noFill/>
            <a:miter lim="800000"/>
            <a:headEnd/>
            <a:tailEnd/>
          </a:ln>
        </p:spPr>
        <p:txBody>
          <a:bodyPr wrap="none" lIns="0" tIns="0" rIns="0" bIns="0">
            <a:spAutoFit/>
          </a:bodyPr>
          <a:lstStyle/>
          <a:p>
            <a:r>
              <a:rPr lang="nb-NO" sz="1200">
                <a:solidFill>
                  <a:srgbClr val="66FF33"/>
                </a:solidFill>
              </a:rPr>
              <a:t>6</a:t>
            </a:r>
            <a:endParaRPr lang="nb-NO" sz="1800">
              <a:latin typeface="Arial" charset="0"/>
            </a:endParaRPr>
          </a:p>
        </p:txBody>
      </p:sp>
      <p:sp>
        <p:nvSpPr>
          <p:cNvPr id="7449615" name="Freeform 15"/>
          <p:cNvSpPr>
            <a:spLocks noEditPoints="1"/>
          </p:cNvSpPr>
          <p:nvPr/>
        </p:nvSpPr>
        <p:spPr bwMode="auto">
          <a:xfrm>
            <a:off x="4129088" y="2232025"/>
            <a:ext cx="63500" cy="514350"/>
          </a:xfrm>
          <a:custGeom>
            <a:avLst/>
            <a:gdLst/>
            <a:ahLst/>
            <a:cxnLst>
              <a:cxn ang="0">
                <a:pos x="23" y="2"/>
              </a:cxn>
              <a:cxn ang="0">
                <a:pos x="23" y="294"/>
              </a:cxn>
              <a:cxn ang="0">
                <a:pos x="23" y="294"/>
              </a:cxn>
              <a:cxn ang="0">
                <a:pos x="21" y="295"/>
              </a:cxn>
              <a:cxn ang="0">
                <a:pos x="19" y="295"/>
              </a:cxn>
              <a:cxn ang="0">
                <a:pos x="18" y="295"/>
              </a:cxn>
              <a:cxn ang="0">
                <a:pos x="18" y="294"/>
              </a:cxn>
              <a:cxn ang="0">
                <a:pos x="18" y="2"/>
              </a:cxn>
              <a:cxn ang="0">
                <a:pos x="18" y="0"/>
              </a:cxn>
              <a:cxn ang="0">
                <a:pos x="19" y="0"/>
              </a:cxn>
              <a:cxn ang="0">
                <a:pos x="19" y="0"/>
              </a:cxn>
              <a:cxn ang="0">
                <a:pos x="21" y="0"/>
              </a:cxn>
              <a:cxn ang="0">
                <a:pos x="21" y="0"/>
              </a:cxn>
              <a:cxn ang="0">
                <a:pos x="23" y="1"/>
              </a:cxn>
              <a:cxn ang="0">
                <a:pos x="23" y="2"/>
              </a:cxn>
              <a:cxn ang="0">
                <a:pos x="23" y="2"/>
              </a:cxn>
              <a:cxn ang="0">
                <a:pos x="40" y="288"/>
              </a:cxn>
              <a:cxn ang="0">
                <a:pos x="19" y="324"/>
              </a:cxn>
              <a:cxn ang="0">
                <a:pos x="0" y="288"/>
              </a:cxn>
              <a:cxn ang="0">
                <a:pos x="40" y="288"/>
              </a:cxn>
            </a:cxnLst>
            <a:rect l="0" t="0" r="r" b="b"/>
            <a:pathLst>
              <a:path w="40" h="324">
                <a:moveTo>
                  <a:pt x="23" y="2"/>
                </a:moveTo>
                <a:lnTo>
                  <a:pt x="23" y="294"/>
                </a:lnTo>
                <a:lnTo>
                  <a:pt x="23" y="294"/>
                </a:lnTo>
                <a:lnTo>
                  <a:pt x="21" y="295"/>
                </a:lnTo>
                <a:lnTo>
                  <a:pt x="19" y="295"/>
                </a:lnTo>
                <a:lnTo>
                  <a:pt x="18" y="295"/>
                </a:lnTo>
                <a:lnTo>
                  <a:pt x="18" y="294"/>
                </a:lnTo>
                <a:lnTo>
                  <a:pt x="18" y="2"/>
                </a:lnTo>
                <a:lnTo>
                  <a:pt x="18" y="0"/>
                </a:lnTo>
                <a:lnTo>
                  <a:pt x="19" y="0"/>
                </a:lnTo>
                <a:lnTo>
                  <a:pt x="19" y="0"/>
                </a:lnTo>
                <a:lnTo>
                  <a:pt x="21" y="0"/>
                </a:lnTo>
                <a:lnTo>
                  <a:pt x="21" y="0"/>
                </a:lnTo>
                <a:lnTo>
                  <a:pt x="23" y="1"/>
                </a:lnTo>
                <a:lnTo>
                  <a:pt x="23" y="2"/>
                </a:lnTo>
                <a:lnTo>
                  <a:pt x="23" y="2"/>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16" name="Freeform 16"/>
          <p:cNvSpPr>
            <a:spLocks noEditPoints="1"/>
          </p:cNvSpPr>
          <p:nvPr/>
        </p:nvSpPr>
        <p:spPr bwMode="auto">
          <a:xfrm>
            <a:off x="4129088" y="2798763"/>
            <a:ext cx="63500" cy="514350"/>
          </a:xfrm>
          <a:custGeom>
            <a:avLst/>
            <a:gdLst/>
            <a:ahLst/>
            <a:cxnLst>
              <a:cxn ang="0">
                <a:pos x="23" y="3"/>
              </a:cxn>
              <a:cxn ang="0">
                <a:pos x="23" y="294"/>
              </a:cxn>
              <a:cxn ang="0">
                <a:pos x="23" y="294"/>
              </a:cxn>
              <a:cxn ang="0">
                <a:pos x="21" y="295"/>
              </a:cxn>
              <a:cxn ang="0">
                <a:pos x="19" y="295"/>
              </a:cxn>
              <a:cxn ang="0">
                <a:pos x="18" y="295"/>
              </a:cxn>
              <a:cxn ang="0">
                <a:pos x="18" y="294"/>
              </a:cxn>
              <a:cxn ang="0">
                <a:pos x="18" y="3"/>
              </a:cxn>
              <a:cxn ang="0">
                <a:pos x="18" y="0"/>
              </a:cxn>
              <a:cxn ang="0">
                <a:pos x="19" y="0"/>
              </a:cxn>
              <a:cxn ang="0">
                <a:pos x="19" y="0"/>
              </a:cxn>
              <a:cxn ang="0">
                <a:pos x="21" y="0"/>
              </a:cxn>
              <a:cxn ang="0">
                <a:pos x="21" y="0"/>
              </a:cxn>
              <a:cxn ang="0">
                <a:pos x="23" y="1"/>
              </a:cxn>
              <a:cxn ang="0">
                <a:pos x="23" y="3"/>
              </a:cxn>
              <a:cxn ang="0">
                <a:pos x="23" y="3"/>
              </a:cxn>
              <a:cxn ang="0">
                <a:pos x="40" y="288"/>
              </a:cxn>
              <a:cxn ang="0">
                <a:pos x="19" y="324"/>
              </a:cxn>
              <a:cxn ang="0">
                <a:pos x="0" y="288"/>
              </a:cxn>
              <a:cxn ang="0">
                <a:pos x="40" y="288"/>
              </a:cxn>
            </a:cxnLst>
            <a:rect l="0" t="0" r="r" b="b"/>
            <a:pathLst>
              <a:path w="40" h="324">
                <a:moveTo>
                  <a:pt x="23" y="3"/>
                </a:moveTo>
                <a:lnTo>
                  <a:pt x="23" y="294"/>
                </a:lnTo>
                <a:lnTo>
                  <a:pt x="23" y="294"/>
                </a:lnTo>
                <a:lnTo>
                  <a:pt x="21" y="295"/>
                </a:lnTo>
                <a:lnTo>
                  <a:pt x="19" y="295"/>
                </a:lnTo>
                <a:lnTo>
                  <a:pt x="18" y="295"/>
                </a:lnTo>
                <a:lnTo>
                  <a:pt x="18" y="294"/>
                </a:lnTo>
                <a:lnTo>
                  <a:pt x="18" y="3"/>
                </a:lnTo>
                <a:lnTo>
                  <a:pt x="18" y="0"/>
                </a:lnTo>
                <a:lnTo>
                  <a:pt x="19" y="0"/>
                </a:lnTo>
                <a:lnTo>
                  <a:pt x="19" y="0"/>
                </a:lnTo>
                <a:lnTo>
                  <a:pt x="21" y="0"/>
                </a:lnTo>
                <a:lnTo>
                  <a:pt x="21" y="0"/>
                </a:lnTo>
                <a:lnTo>
                  <a:pt x="23" y="1"/>
                </a:lnTo>
                <a:lnTo>
                  <a:pt x="23" y="3"/>
                </a:lnTo>
                <a:lnTo>
                  <a:pt x="23" y="3"/>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17" name="Freeform 17"/>
          <p:cNvSpPr>
            <a:spLocks noEditPoints="1"/>
          </p:cNvSpPr>
          <p:nvPr/>
        </p:nvSpPr>
        <p:spPr bwMode="auto">
          <a:xfrm>
            <a:off x="4129088" y="3365500"/>
            <a:ext cx="63500" cy="514350"/>
          </a:xfrm>
          <a:custGeom>
            <a:avLst/>
            <a:gdLst/>
            <a:ahLst/>
            <a:cxnLst>
              <a:cxn ang="0">
                <a:pos x="23" y="3"/>
              </a:cxn>
              <a:cxn ang="0">
                <a:pos x="23" y="294"/>
              </a:cxn>
              <a:cxn ang="0">
                <a:pos x="23" y="294"/>
              </a:cxn>
              <a:cxn ang="0">
                <a:pos x="21" y="296"/>
              </a:cxn>
              <a:cxn ang="0">
                <a:pos x="19" y="296"/>
              </a:cxn>
              <a:cxn ang="0">
                <a:pos x="18" y="296"/>
              </a:cxn>
              <a:cxn ang="0">
                <a:pos x="18" y="294"/>
              </a:cxn>
              <a:cxn ang="0">
                <a:pos x="18" y="3"/>
              </a:cxn>
              <a:cxn ang="0">
                <a:pos x="18" y="0"/>
              </a:cxn>
              <a:cxn ang="0">
                <a:pos x="19" y="0"/>
              </a:cxn>
              <a:cxn ang="0">
                <a:pos x="19" y="0"/>
              </a:cxn>
              <a:cxn ang="0">
                <a:pos x="21" y="0"/>
              </a:cxn>
              <a:cxn ang="0">
                <a:pos x="21" y="0"/>
              </a:cxn>
              <a:cxn ang="0">
                <a:pos x="23" y="1"/>
              </a:cxn>
              <a:cxn ang="0">
                <a:pos x="23" y="3"/>
              </a:cxn>
              <a:cxn ang="0">
                <a:pos x="23" y="3"/>
              </a:cxn>
              <a:cxn ang="0">
                <a:pos x="40" y="288"/>
              </a:cxn>
              <a:cxn ang="0">
                <a:pos x="19" y="324"/>
              </a:cxn>
              <a:cxn ang="0">
                <a:pos x="0" y="288"/>
              </a:cxn>
              <a:cxn ang="0">
                <a:pos x="40" y="288"/>
              </a:cxn>
            </a:cxnLst>
            <a:rect l="0" t="0" r="r" b="b"/>
            <a:pathLst>
              <a:path w="40" h="324">
                <a:moveTo>
                  <a:pt x="23" y="3"/>
                </a:moveTo>
                <a:lnTo>
                  <a:pt x="23" y="294"/>
                </a:lnTo>
                <a:lnTo>
                  <a:pt x="23" y="294"/>
                </a:lnTo>
                <a:lnTo>
                  <a:pt x="21" y="296"/>
                </a:lnTo>
                <a:lnTo>
                  <a:pt x="19" y="296"/>
                </a:lnTo>
                <a:lnTo>
                  <a:pt x="18" y="296"/>
                </a:lnTo>
                <a:lnTo>
                  <a:pt x="18" y="294"/>
                </a:lnTo>
                <a:lnTo>
                  <a:pt x="18" y="3"/>
                </a:lnTo>
                <a:lnTo>
                  <a:pt x="18" y="0"/>
                </a:lnTo>
                <a:lnTo>
                  <a:pt x="19" y="0"/>
                </a:lnTo>
                <a:lnTo>
                  <a:pt x="19" y="0"/>
                </a:lnTo>
                <a:lnTo>
                  <a:pt x="21" y="0"/>
                </a:lnTo>
                <a:lnTo>
                  <a:pt x="21" y="0"/>
                </a:lnTo>
                <a:lnTo>
                  <a:pt x="23" y="1"/>
                </a:lnTo>
                <a:lnTo>
                  <a:pt x="23" y="3"/>
                </a:lnTo>
                <a:lnTo>
                  <a:pt x="23" y="3"/>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18" name="Freeform 18"/>
          <p:cNvSpPr>
            <a:spLocks noEditPoints="1"/>
          </p:cNvSpPr>
          <p:nvPr/>
        </p:nvSpPr>
        <p:spPr bwMode="auto">
          <a:xfrm>
            <a:off x="4219575" y="3990975"/>
            <a:ext cx="593725" cy="260350"/>
          </a:xfrm>
          <a:custGeom>
            <a:avLst/>
            <a:gdLst/>
            <a:ahLst/>
            <a:cxnLst>
              <a:cxn ang="0">
                <a:pos x="2" y="0"/>
              </a:cxn>
              <a:cxn ang="0">
                <a:pos x="29" y="0"/>
              </a:cxn>
              <a:cxn ang="0">
                <a:pos x="56" y="3"/>
              </a:cxn>
              <a:cxn ang="0">
                <a:pos x="82" y="6"/>
              </a:cxn>
              <a:cxn ang="0">
                <a:pos x="109" y="10"/>
              </a:cxn>
              <a:cxn ang="0">
                <a:pos x="134" y="17"/>
              </a:cxn>
              <a:cxn ang="0">
                <a:pos x="160" y="24"/>
              </a:cxn>
              <a:cxn ang="0">
                <a:pos x="185" y="33"/>
              </a:cxn>
              <a:cxn ang="0">
                <a:pos x="210" y="43"/>
              </a:cxn>
              <a:cxn ang="0">
                <a:pos x="234" y="54"/>
              </a:cxn>
              <a:cxn ang="0">
                <a:pos x="256" y="66"/>
              </a:cxn>
              <a:cxn ang="0">
                <a:pos x="278" y="80"/>
              </a:cxn>
              <a:cxn ang="0">
                <a:pos x="300" y="94"/>
              </a:cxn>
              <a:cxn ang="0">
                <a:pos x="321" y="110"/>
              </a:cxn>
              <a:cxn ang="0">
                <a:pos x="340" y="127"/>
              </a:cxn>
              <a:cxn ang="0">
                <a:pos x="354" y="141"/>
              </a:cxn>
              <a:cxn ang="0">
                <a:pos x="354" y="143"/>
              </a:cxn>
              <a:cxn ang="0">
                <a:pos x="354" y="144"/>
              </a:cxn>
              <a:cxn ang="0">
                <a:pos x="352" y="144"/>
              </a:cxn>
              <a:cxn ang="0">
                <a:pos x="351" y="144"/>
              </a:cxn>
              <a:cxn ang="0">
                <a:pos x="351" y="144"/>
              </a:cxn>
              <a:cxn ang="0">
                <a:pos x="336" y="130"/>
              </a:cxn>
              <a:cxn ang="0">
                <a:pos x="318" y="113"/>
              </a:cxn>
              <a:cxn ang="0">
                <a:pos x="297" y="97"/>
              </a:cxn>
              <a:cxn ang="0">
                <a:pos x="275" y="83"/>
              </a:cxn>
              <a:cxn ang="0">
                <a:pos x="254" y="70"/>
              </a:cxn>
              <a:cxn ang="0">
                <a:pos x="231" y="57"/>
              </a:cxn>
              <a:cxn ang="0">
                <a:pos x="207" y="47"/>
              </a:cxn>
              <a:cxn ang="0">
                <a:pos x="183" y="37"/>
              </a:cxn>
              <a:cxn ang="0">
                <a:pos x="160" y="29"/>
              </a:cxn>
              <a:cxn ang="0">
                <a:pos x="134" y="22"/>
              </a:cxn>
              <a:cxn ang="0">
                <a:pos x="108" y="14"/>
              </a:cxn>
              <a:cxn ang="0">
                <a:pos x="82" y="10"/>
              </a:cxn>
              <a:cxn ang="0">
                <a:pos x="56" y="7"/>
              </a:cxn>
              <a:cxn ang="0">
                <a:pos x="29" y="4"/>
              </a:cxn>
              <a:cxn ang="0">
                <a:pos x="2" y="4"/>
              </a:cxn>
              <a:cxn ang="0">
                <a:pos x="0" y="3"/>
              </a:cxn>
              <a:cxn ang="0">
                <a:pos x="0" y="2"/>
              </a:cxn>
              <a:cxn ang="0">
                <a:pos x="0" y="0"/>
              </a:cxn>
              <a:cxn ang="0">
                <a:pos x="2" y="0"/>
              </a:cxn>
              <a:cxn ang="0">
                <a:pos x="2" y="0"/>
              </a:cxn>
              <a:cxn ang="0">
                <a:pos x="2" y="0"/>
              </a:cxn>
              <a:cxn ang="0">
                <a:pos x="363" y="126"/>
              </a:cxn>
              <a:cxn ang="0">
                <a:pos x="374" y="164"/>
              </a:cxn>
              <a:cxn ang="0">
                <a:pos x="333" y="150"/>
              </a:cxn>
              <a:cxn ang="0">
                <a:pos x="363" y="126"/>
              </a:cxn>
            </a:cxnLst>
            <a:rect l="0" t="0" r="r" b="b"/>
            <a:pathLst>
              <a:path w="374" h="164">
                <a:moveTo>
                  <a:pt x="2" y="0"/>
                </a:moveTo>
                <a:lnTo>
                  <a:pt x="29" y="0"/>
                </a:lnTo>
                <a:lnTo>
                  <a:pt x="56" y="3"/>
                </a:lnTo>
                <a:lnTo>
                  <a:pt x="82" y="6"/>
                </a:lnTo>
                <a:lnTo>
                  <a:pt x="109" y="10"/>
                </a:lnTo>
                <a:lnTo>
                  <a:pt x="134" y="17"/>
                </a:lnTo>
                <a:lnTo>
                  <a:pt x="160" y="24"/>
                </a:lnTo>
                <a:lnTo>
                  <a:pt x="185" y="33"/>
                </a:lnTo>
                <a:lnTo>
                  <a:pt x="210" y="43"/>
                </a:lnTo>
                <a:lnTo>
                  <a:pt x="234" y="54"/>
                </a:lnTo>
                <a:lnTo>
                  <a:pt x="256" y="66"/>
                </a:lnTo>
                <a:lnTo>
                  <a:pt x="278" y="80"/>
                </a:lnTo>
                <a:lnTo>
                  <a:pt x="300" y="94"/>
                </a:lnTo>
                <a:lnTo>
                  <a:pt x="321" y="110"/>
                </a:lnTo>
                <a:lnTo>
                  <a:pt x="340" y="127"/>
                </a:lnTo>
                <a:lnTo>
                  <a:pt x="354" y="141"/>
                </a:lnTo>
                <a:lnTo>
                  <a:pt x="354" y="143"/>
                </a:lnTo>
                <a:lnTo>
                  <a:pt x="354" y="144"/>
                </a:lnTo>
                <a:lnTo>
                  <a:pt x="352" y="144"/>
                </a:lnTo>
                <a:lnTo>
                  <a:pt x="351" y="144"/>
                </a:lnTo>
                <a:lnTo>
                  <a:pt x="351" y="144"/>
                </a:lnTo>
                <a:lnTo>
                  <a:pt x="336" y="130"/>
                </a:lnTo>
                <a:lnTo>
                  <a:pt x="318" y="113"/>
                </a:lnTo>
                <a:lnTo>
                  <a:pt x="297" y="97"/>
                </a:lnTo>
                <a:lnTo>
                  <a:pt x="275" y="83"/>
                </a:lnTo>
                <a:lnTo>
                  <a:pt x="254" y="70"/>
                </a:lnTo>
                <a:lnTo>
                  <a:pt x="231" y="57"/>
                </a:lnTo>
                <a:lnTo>
                  <a:pt x="207" y="47"/>
                </a:lnTo>
                <a:lnTo>
                  <a:pt x="183" y="37"/>
                </a:lnTo>
                <a:lnTo>
                  <a:pt x="160" y="29"/>
                </a:lnTo>
                <a:lnTo>
                  <a:pt x="134" y="22"/>
                </a:lnTo>
                <a:lnTo>
                  <a:pt x="108" y="14"/>
                </a:lnTo>
                <a:lnTo>
                  <a:pt x="82" y="10"/>
                </a:lnTo>
                <a:lnTo>
                  <a:pt x="56" y="7"/>
                </a:lnTo>
                <a:lnTo>
                  <a:pt x="29" y="4"/>
                </a:lnTo>
                <a:lnTo>
                  <a:pt x="2" y="4"/>
                </a:lnTo>
                <a:lnTo>
                  <a:pt x="0" y="3"/>
                </a:lnTo>
                <a:lnTo>
                  <a:pt x="0" y="2"/>
                </a:lnTo>
                <a:lnTo>
                  <a:pt x="0" y="0"/>
                </a:lnTo>
                <a:lnTo>
                  <a:pt x="2" y="0"/>
                </a:lnTo>
                <a:lnTo>
                  <a:pt x="2" y="0"/>
                </a:lnTo>
                <a:lnTo>
                  <a:pt x="2" y="0"/>
                </a:lnTo>
                <a:close/>
                <a:moveTo>
                  <a:pt x="363" y="126"/>
                </a:moveTo>
                <a:lnTo>
                  <a:pt x="374" y="164"/>
                </a:lnTo>
                <a:lnTo>
                  <a:pt x="333" y="150"/>
                </a:lnTo>
                <a:lnTo>
                  <a:pt x="363" y="126"/>
                </a:lnTo>
                <a:close/>
              </a:path>
            </a:pathLst>
          </a:custGeom>
          <a:solidFill>
            <a:srgbClr val="000000"/>
          </a:solidFill>
          <a:ln w="3175">
            <a:solidFill>
              <a:srgbClr val="000000"/>
            </a:solidFill>
            <a:prstDash val="solid"/>
            <a:round/>
            <a:headEnd/>
            <a:tailEnd/>
          </a:ln>
        </p:spPr>
        <p:txBody>
          <a:bodyPr/>
          <a:lstStyle/>
          <a:p>
            <a:endParaRPr lang="nb-NO"/>
          </a:p>
        </p:txBody>
      </p:sp>
      <p:sp>
        <p:nvSpPr>
          <p:cNvPr id="7449619" name="Freeform 19"/>
          <p:cNvSpPr>
            <a:spLocks noEditPoints="1"/>
          </p:cNvSpPr>
          <p:nvPr/>
        </p:nvSpPr>
        <p:spPr bwMode="auto">
          <a:xfrm>
            <a:off x="4838700" y="4271963"/>
            <a:ext cx="160338" cy="349250"/>
          </a:xfrm>
          <a:custGeom>
            <a:avLst/>
            <a:gdLst/>
            <a:ahLst/>
            <a:cxnLst>
              <a:cxn ang="0">
                <a:pos x="5" y="2"/>
              </a:cxn>
              <a:cxn ang="0">
                <a:pos x="22" y="26"/>
              </a:cxn>
              <a:cxn ang="0">
                <a:pos x="38" y="52"/>
              </a:cxn>
              <a:cxn ang="0">
                <a:pos x="51" y="79"/>
              </a:cxn>
              <a:cxn ang="0">
                <a:pos x="63" y="106"/>
              </a:cxn>
              <a:cxn ang="0">
                <a:pos x="73" y="133"/>
              </a:cxn>
              <a:cxn ang="0">
                <a:pos x="79" y="162"/>
              </a:cxn>
              <a:cxn ang="0">
                <a:pos x="84" y="190"/>
              </a:cxn>
              <a:cxn ang="0">
                <a:pos x="84" y="192"/>
              </a:cxn>
              <a:cxn ang="0">
                <a:pos x="82" y="193"/>
              </a:cxn>
              <a:cxn ang="0">
                <a:pos x="82" y="193"/>
              </a:cxn>
              <a:cxn ang="0">
                <a:pos x="81" y="193"/>
              </a:cxn>
              <a:cxn ang="0">
                <a:pos x="81" y="192"/>
              </a:cxn>
              <a:cxn ang="0">
                <a:pos x="79" y="190"/>
              </a:cxn>
              <a:cxn ang="0">
                <a:pos x="74" y="163"/>
              </a:cxn>
              <a:cxn ang="0">
                <a:pos x="68" y="134"/>
              </a:cxn>
              <a:cxn ang="0">
                <a:pos x="59" y="107"/>
              </a:cxn>
              <a:cxn ang="0">
                <a:pos x="47" y="80"/>
              </a:cxn>
              <a:cxn ang="0">
                <a:pos x="33" y="53"/>
              </a:cxn>
              <a:cxn ang="0">
                <a:pos x="19" y="29"/>
              </a:cxn>
              <a:cxn ang="0">
                <a:pos x="2" y="3"/>
              </a:cxn>
              <a:cxn ang="0">
                <a:pos x="0" y="2"/>
              </a:cxn>
              <a:cxn ang="0">
                <a:pos x="2" y="0"/>
              </a:cxn>
              <a:cxn ang="0">
                <a:pos x="3" y="0"/>
              </a:cxn>
              <a:cxn ang="0">
                <a:pos x="5" y="2"/>
              </a:cxn>
              <a:cxn ang="0">
                <a:pos x="5" y="2"/>
              </a:cxn>
              <a:cxn ang="0">
                <a:pos x="101" y="183"/>
              </a:cxn>
              <a:cxn ang="0">
                <a:pos x="85" y="220"/>
              </a:cxn>
              <a:cxn ang="0">
                <a:pos x="62" y="186"/>
              </a:cxn>
              <a:cxn ang="0">
                <a:pos x="101" y="183"/>
              </a:cxn>
            </a:cxnLst>
            <a:rect l="0" t="0" r="r" b="b"/>
            <a:pathLst>
              <a:path w="101" h="220">
                <a:moveTo>
                  <a:pt x="5" y="2"/>
                </a:moveTo>
                <a:lnTo>
                  <a:pt x="22" y="26"/>
                </a:lnTo>
                <a:lnTo>
                  <a:pt x="38" y="52"/>
                </a:lnTo>
                <a:lnTo>
                  <a:pt x="51" y="79"/>
                </a:lnTo>
                <a:lnTo>
                  <a:pt x="63" y="106"/>
                </a:lnTo>
                <a:lnTo>
                  <a:pt x="73" y="133"/>
                </a:lnTo>
                <a:lnTo>
                  <a:pt x="79" y="162"/>
                </a:lnTo>
                <a:lnTo>
                  <a:pt x="84" y="190"/>
                </a:lnTo>
                <a:lnTo>
                  <a:pt x="84" y="192"/>
                </a:lnTo>
                <a:lnTo>
                  <a:pt x="82" y="193"/>
                </a:lnTo>
                <a:lnTo>
                  <a:pt x="82" y="193"/>
                </a:lnTo>
                <a:lnTo>
                  <a:pt x="81" y="193"/>
                </a:lnTo>
                <a:lnTo>
                  <a:pt x="81" y="192"/>
                </a:lnTo>
                <a:lnTo>
                  <a:pt x="79" y="190"/>
                </a:lnTo>
                <a:lnTo>
                  <a:pt x="74" y="163"/>
                </a:lnTo>
                <a:lnTo>
                  <a:pt x="68" y="134"/>
                </a:lnTo>
                <a:lnTo>
                  <a:pt x="59" y="107"/>
                </a:lnTo>
                <a:lnTo>
                  <a:pt x="47" y="80"/>
                </a:lnTo>
                <a:lnTo>
                  <a:pt x="33" y="53"/>
                </a:lnTo>
                <a:lnTo>
                  <a:pt x="19" y="29"/>
                </a:lnTo>
                <a:lnTo>
                  <a:pt x="2" y="3"/>
                </a:lnTo>
                <a:lnTo>
                  <a:pt x="0" y="2"/>
                </a:lnTo>
                <a:lnTo>
                  <a:pt x="2" y="0"/>
                </a:lnTo>
                <a:lnTo>
                  <a:pt x="3" y="0"/>
                </a:lnTo>
                <a:lnTo>
                  <a:pt x="5" y="2"/>
                </a:lnTo>
                <a:lnTo>
                  <a:pt x="5" y="2"/>
                </a:lnTo>
                <a:close/>
                <a:moveTo>
                  <a:pt x="101" y="183"/>
                </a:moveTo>
                <a:lnTo>
                  <a:pt x="85" y="220"/>
                </a:lnTo>
                <a:lnTo>
                  <a:pt x="62" y="186"/>
                </a:lnTo>
                <a:lnTo>
                  <a:pt x="101" y="183"/>
                </a:lnTo>
                <a:close/>
              </a:path>
            </a:pathLst>
          </a:custGeom>
          <a:solidFill>
            <a:srgbClr val="000000"/>
          </a:solidFill>
          <a:ln w="3175">
            <a:solidFill>
              <a:srgbClr val="000000"/>
            </a:solidFill>
            <a:prstDash val="solid"/>
            <a:round/>
            <a:headEnd/>
            <a:tailEnd/>
          </a:ln>
        </p:spPr>
        <p:txBody>
          <a:bodyPr/>
          <a:lstStyle/>
          <a:p>
            <a:endParaRPr lang="nb-NO"/>
          </a:p>
        </p:txBody>
      </p:sp>
      <p:sp>
        <p:nvSpPr>
          <p:cNvPr id="7449620" name="Freeform 20"/>
          <p:cNvSpPr>
            <a:spLocks noEditPoints="1"/>
          </p:cNvSpPr>
          <p:nvPr/>
        </p:nvSpPr>
        <p:spPr bwMode="auto">
          <a:xfrm>
            <a:off x="4687888" y="4668838"/>
            <a:ext cx="292100" cy="538162"/>
          </a:xfrm>
          <a:custGeom>
            <a:avLst/>
            <a:gdLst/>
            <a:ahLst/>
            <a:cxnLst>
              <a:cxn ang="0">
                <a:pos x="184" y="3"/>
              </a:cxn>
              <a:cxn ang="0">
                <a:pos x="182" y="27"/>
              </a:cxn>
              <a:cxn ang="0">
                <a:pos x="180" y="52"/>
              </a:cxn>
              <a:cxn ang="0">
                <a:pos x="176" y="76"/>
              </a:cxn>
              <a:cxn ang="0">
                <a:pos x="171" y="99"/>
              </a:cxn>
              <a:cxn ang="0">
                <a:pos x="165" y="123"/>
              </a:cxn>
              <a:cxn ang="0">
                <a:pos x="157" y="146"/>
              </a:cxn>
              <a:cxn ang="0">
                <a:pos x="146" y="169"/>
              </a:cxn>
              <a:cxn ang="0">
                <a:pos x="136" y="190"/>
              </a:cxn>
              <a:cxn ang="0">
                <a:pos x="124" y="212"/>
              </a:cxn>
              <a:cxn ang="0">
                <a:pos x="109" y="233"/>
              </a:cxn>
              <a:cxn ang="0">
                <a:pos x="95" y="253"/>
              </a:cxn>
              <a:cxn ang="0">
                <a:pos x="78" y="272"/>
              </a:cxn>
              <a:cxn ang="0">
                <a:pos x="60" y="290"/>
              </a:cxn>
              <a:cxn ang="0">
                <a:pos x="43" y="307"/>
              </a:cxn>
              <a:cxn ang="0">
                <a:pos x="27" y="322"/>
              </a:cxn>
              <a:cxn ang="0">
                <a:pos x="26" y="322"/>
              </a:cxn>
              <a:cxn ang="0">
                <a:pos x="24" y="320"/>
              </a:cxn>
              <a:cxn ang="0">
                <a:pos x="23" y="319"/>
              </a:cxn>
              <a:cxn ang="0">
                <a:pos x="24" y="317"/>
              </a:cxn>
              <a:cxn ang="0">
                <a:pos x="38" y="304"/>
              </a:cxn>
              <a:cxn ang="0">
                <a:pos x="57" y="287"/>
              </a:cxn>
              <a:cxn ang="0">
                <a:pos x="75" y="269"/>
              </a:cxn>
              <a:cxn ang="0">
                <a:pos x="90" y="250"/>
              </a:cxn>
              <a:cxn ang="0">
                <a:pos x="105" y="230"/>
              </a:cxn>
              <a:cxn ang="0">
                <a:pos x="119" y="210"/>
              </a:cxn>
              <a:cxn ang="0">
                <a:pos x="131" y="189"/>
              </a:cxn>
              <a:cxn ang="0">
                <a:pos x="142" y="166"/>
              </a:cxn>
              <a:cxn ang="0">
                <a:pos x="152" y="144"/>
              </a:cxn>
              <a:cxn ang="0">
                <a:pos x="160" y="122"/>
              </a:cxn>
              <a:cxn ang="0">
                <a:pos x="166" y="99"/>
              </a:cxn>
              <a:cxn ang="0">
                <a:pos x="171" y="74"/>
              </a:cxn>
              <a:cxn ang="0">
                <a:pos x="176" y="52"/>
              </a:cxn>
              <a:cxn ang="0">
                <a:pos x="177" y="27"/>
              </a:cxn>
              <a:cxn ang="0">
                <a:pos x="179" y="3"/>
              </a:cxn>
              <a:cxn ang="0">
                <a:pos x="179" y="0"/>
              </a:cxn>
              <a:cxn ang="0">
                <a:pos x="180" y="0"/>
              </a:cxn>
              <a:cxn ang="0">
                <a:pos x="182" y="0"/>
              </a:cxn>
              <a:cxn ang="0">
                <a:pos x="184" y="2"/>
              </a:cxn>
              <a:cxn ang="0">
                <a:pos x="184" y="3"/>
              </a:cxn>
              <a:cxn ang="0">
                <a:pos x="184" y="3"/>
              </a:cxn>
              <a:cxn ang="0">
                <a:pos x="43" y="329"/>
              </a:cxn>
              <a:cxn ang="0">
                <a:pos x="0" y="339"/>
              </a:cxn>
              <a:cxn ang="0">
                <a:pos x="18" y="302"/>
              </a:cxn>
              <a:cxn ang="0">
                <a:pos x="43" y="329"/>
              </a:cxn>
            </a:cxnLst>
            <a:rect l="0" t="0" r="r" b="b"/>
            <a:pathLst>
              <a:path w="184" h="339">
                <a:moveTo>
                  <a:pt x="184" y="3"/>
                </a:moveTo>
                <a:lnTo>
                  <a:pt x="182" y="27"/>
                </a:lnTo>
                <a:lnTo>
                  <a:pt x="180" y="52"/>
                </a:lnTo>
                <a:lnTo>
                  <a:pt x="176" y="76"/>
                </a:lnTo>
                <a:lnTo>
                  <a:pt x="171" y="99"/>
                </a:lnTo>
                <a:lnTo>
                  <a:pt x="165" y="123"/>
                </a:lnTo>
                <a:lnTo>
                  <a:pt x="157" y="146"/>
                </a:lnTo>
                <a:lnTo>
                  <a:pt x="146" y="169"/>
                </a:lnTo>
                <a:lnTo>
                  <a:pt x="136" y="190"/>
                </a:lnTo>
                <a:lnTo>
                  <a:pt x="124" y="212"/>
                </a:lnTo>
                <a:lnTo>
                  <a:pt x="109" y="233"/>
                </a:lnTo>
                <a:lnTo>
                  <a:pt x="95" y="253"/>
                </a:lnTo>
                <a:lnTo>
                  <a:pt x="78" y="272"/>
                </a:lnTo>
                <a:lnTo>
                  <a:pt x="60" y="290"/>
                </a:lnTo>
                <a:lnTo>
                  <a:pt x="43" y="307"/>
                </a:lnTo>
                <a:lnTo>
                  <a:pt x="27" y="322"/>
                </a:lnTo>
                <a:lnTo>
                  <a:pt x="26" y="322"/>
                </a:lnTo>
                <a:lnTo>
                  <a:pt x="24" y="320"/>
                </a:lnTo>
                <a:lnTo>
                  <a:pt x="23" y="319"/>
                </a:lnTo>
                <a:lnTo>
                  <a:pt x="24" y="317"/>
                </a:lnTo>
                <a:lnTo>
                  <a:pt x="38" y="304"/>
                </a:lnTo>
                <a:lnTo>
                  <a:pt x="57" y="287"/>
                </a:lnTo>
                <a:lnTo>
                  <a:pt x="75" y="269"/>
                </a:lnTo>
                <a:lnTo>
                  <a:pt x="90" y="250"/>
                </a:lnTo>
                <a:lnTo>
                  <a:pt x="105" y="230"/>
                </a:lnTo>
                <a:lnTo>
                  <a:pt x="119" y="210"/>
                </a:lnTo>
                <a:lnTo>
                  <a:pt x="131" y="189"/>
                </a:lnTo>
                <a:lnTo>
                  <a:pt x="142" y="166"/>
                </a:lnTo>
                <a:lnTo>
                  <a:pt x="152" y="144"/>
                </a:lnTo>
                <a:lnTo>
                  <a:pt x="160" y="122"/>
                </a:lnTo>
                <a:lnTo>
                  <a:pt x="166" y="99"/>
                </a:lnTo>
                <a:lnTo>
                  <a:pt x="171" y="74"/>
                </a:lnTo>
                <a:lnTo>
                  <a:pt x="176" y="52"/>
                </a:lnTo>
                <a:lnTo>
                  <a:pt x="177" y="27"/>
                </a:lnTo>
                <a:lnTo>
                  <a:pt x="179" y="3"/>
                </a:lnTo>
                <a:lnTo>
                  <a:pt x="179" y="0"/>
                </a:lnTo>
                <a:lnTo>
                  <a:pt x="180" y="0"/>
                </a:lnTo>
                <a:lnTo>
                  <a:pt x="182" y="0"/>
                </a:lnTo>
                <a:lnTo>
                  <a:pt x="184" y="2"/>
                </a:lnTo>
                <a:lnTo>
                  <a:pt x="184" y="3"/>
                </a:lnTo>
                <a:lnTo>
                  <a:pt x="184" y="3"/>
                </a:lnTo>
                <a:close/>
                <a:moveTo>
                  <a:pt x="43" y="329"/>
                </a:moveTo>
                <a:lnTo>
                  <a:pt x="0" y="339"/>
                </a:lnTo>
                <a:lnTo>
                  <a:pt x="18" y="302"/>
                </a:lnTo>
                <a:lnTo>
                  <a:pt x="43" y="329"/>
                </a:lnTo>
                <a:close/>
              </a:path>
            </a:pathLst>
          </a:custGeom>
          <a:solidFill>
            <a:srgbClr val="000000"/>
          </a:solidFill>
          <a:ln w="3175">
            <a:solidFill>
              <a:srgbClr val="000000"/>
            </a:solidFill>
            <a:prstDash val="solid"/>
            <a:round/>
            <a:headEnd/>
            <a:tailEnd/>
          </a:ln>
        </p:spPr>
        <p:txBody>
          <a:bodyPr/>
          <a:lstStyle/>
          <a:p>
            <a:endParaRPr lang="nb-NO"/>
          </a:p>
        </p:txBody>
      </p:sp>
      <p:sp>
        <p:nvSpPr>
          <p:cNvPr id="7449621" name="Freeform 21"/>
          <p:cNvSpPr>
            <a:spLocks noEditPoints="1"/>
          </p:cNvSpPr>
          <p:nvPr/>
        </p:nvSpPr>
        <p:spPr bwMode="auto">
          <a:xfrm>
            <a:off x="4279900" y="5230813"/>
            <a:ext cx="385763" cy="142875"/>
          </a:xfrm>
          <a:custGeom>
            <a:avLst/>
            <a:gdLst/>
            <a:ahLst/>
            <a:cxnLst>
              <a:cxn ang="0">
                <a:pos x="242" y="5"/>
              </a:cxn>
              <a:cxn ang="0">
                <a:pos x="215" y="20"/>
              </a:cxn>
              <a:cxn ang="0">
                <a:pos x="186" y="33"/>
              </a:cxn>
              <a:cxn ang="0">
                <a:pos x="156" y="46"/>
              </a:cxn>
              <a:cxn ang="0">
                <a:pos x="126" y="56"/>
              </a:cxn>
              <a:cxn ang="0">
                <a:pos x="96" y="65"/>
              </a:cxn>
              <a:cxn ang="0">
                <a:pos x="65" y="72"/>
              </a:cxn>
              <a:cxn ang="0">
                <a:pos x="33" y="75"/>
              </a:cxn>
              <a:cxn ang="0">
                <a:pos x="32" y="75"/>
              </a:cxn>
              <a:cxn ang="0">
                <a:pos x="32" y="75"/>
              </a:cxn>
              <a:cxn ang="0">
                <a:pos x="30" y="73"/>
              </a:cxn>
              <a:cxn ang="0">
                <a:pos x="30" y="73"/>
              </a:cxn>
              <a:cxn ang="0">
                <a:pos x="30" y="72"/>
              </a:cxn>
              <a:cxn ang="0">
                <a:pos x="32" y="72"/>
              </a:cxn>
              <a:cxn ang="0">
                <a:pos x="32" y="70"/>
              </a:cxn>
              <a:cxn ang="0">
                <a:pos x="63" y="66"/>
              </a:cxn>
              <a:cxn ang="0">
                <a:pos x="95" y="60"/>
              </a:cxn>
              <a:cxn ang="0">
                <a:pos x="125" y="52"/>
              </a:cxn>
              <a:cxn ang="0">
                <a:pos x="155" y="42"/>
              </a:cxn>
              <a:cxn ang="0">
                <a:pos x="183" y="30"/>
              </a:cxn>
              <a:cxn ang="0">
                <a:pos x="212" y="16"/>
              </a:cxn>
              <a:cxn ang="0">
                <a:pos x="238" y="0"/>
              </a:cxn>
              <a:cxn ang="0">
                <a:pos x="242" y="0"/>
              </a:cxn>
              <a:cxn ang="0">
                <a:pos x="243" y="0"/>
              </a:cxn>
              <a:cxn ang="0">
                <a:pos x="243" y="3"/>
              </a:cxn>
              <a:cxn ang="0">
                <a:pos x="242" y="5"/>
              </a:cxn>
              <a:cxn ang="0">
                <a:pos x="242" y="5"/>
              </a:cxn>
              <a:cxn ang="0">
                <a:pos x="41" y="90"/>
              </a:cxn>
              <a:cxn ang="0">
                <a:pos x="0" y="76"/>
              </a:cxn>
              <a:cxn ang="0">
                <a:pos x="38" y="55"/>
              </a:cxn>
              <a:cxn ang="0">
                <a:pos x="41" y="90"/>
              </a:cxn>
            </a:cxnLst>
            <a:rect l="0" t="0" r="r" b="b"/>
            <a:pathLst>
              <a:path w="243" h="90">
                <a:moveTo>
                  <a:pt x="242" y="5"/>
                </a:moveTo>
                <a:lnTo>
                  <a:pt x="215" y="20"/>
                </a:lnTo>
                <a:lnTo>
                  <a:pt x="186" y="33"/>
                </a:lnTo>
                <a:lnTo>
                  <a:pt x="156" y="46"/>
                </a:lnTo>
                <a:lnTo>
                  <a:pt x="126" y="56"/>
                </a:lnTo>
                <a:lnTo>
                  <a:pt x="96" y="65"/>
                </a:lnTo>
                <a:lnTo>
                  <a:pt x="65" y="72"/>
                </a:lnTo>
                <a:lnTo>
                  <a:pt x="33" y="75"/>
                </a:lnTo>
                <a:lnTo>
                  <a:pt x="32" y="75"/>
                </a:lnTo>
                <a:lnTo>
                  <a:pt x="32" y="75"/>
                </a:lnTo>
                <a:lnTo>
                  <a:pt x="30" y="73"/>
                </a:lnTo>
                <a:lnTo>
                  <a:pt x="30" y="73"/>
                </a:lnTo>
                <a:lnTo>
                  <a:pt x="30" y="72"/>
                </a:lnTo>
                <a:lnTo>
                  <a:pt x="32" y="72"/>
                </a:lnTo>
                <a:lnTo>
                  <a:pt x="32" y="70"/>
                </a:lnTo>
                <a:lnTo>
                  <a:pt x="63" y="66"/>
                </a:lnTo>
                <a:lnTo>
                  <a:pt x="95" y="60"/>
                </a:lnTo>
                <a:lnTo>
                  <a:pt x="125" y="52"/>
                </a:lnTo>
                <a:lnTo>
                  <a:pt x="155" y="42"/>
                </a:lnTo>
                <a:lnTo>
                  <a:pt x="183" y="30"/>
                </a:lnTo>
                <a:lnTo>
                  <a:pt x="212" y="16"/>
                </a:lnTo>
                <a:lnTo>
                  <a:pt x="238" y="0"/>
                </a:lnTo>
                <a:lnTo>
                  <a:pt x="242" y="0"/>
                </a:lnTo>
                <a:lnTo>
                  <a:pt x="243" y="0"/>
                </a:lnTo>
                <a:lnTo>
                  <a:pt x="243" y="3"/>
                </a:lnTo>
                <a:lnTo>
                  <a:pt x="242" y="5"/>
                </a:lnTo>
                <a:lnTo>
                  <a:pt x="242" y="5"/>
                </a:lnTo>
                <a:close/>
                <a:moveTo>
                  <a:pt x="41" y="90"/>
                </a:moveTo>
                <a:lnTo>
                  <a:pt x="0" y="76"/>
                </a:lnTo>
                <a:lnTo>
                  <a:pt x="38" y="55"/>
                </a:lnTo>
                <a:lnTo>
                  <a:pt x="41" y="90"/>
                </a:lnTo>
                <a:close/>
              </a:path>
            </a:pathLst>
          </a:custGeom>
          <a:solidFill>
            <a:srgbClr val="000000"/>
          </a:solidFill>
          <a:ln w="3175">
            <a:solidFill>
              <a:srgbClr val="000000"/>
            </a:solidFill>
            <a:prstDash val="solid"/>
            <a:round/>
            <a:headEnd/>
            <a:tailEnd/>
          </a:ln>
        </p:spPr>
        <p:txBody>
          <a:bodyPr/>
          <a:lstStyle/>
          <a:p>
            <a:endParaRPr lang="nb-NO"/>
          </a:p>
        </p:txBody>
      </p:sp>
      <p:sp>
        <p:nvSpPr>
          <p:cNvPr id="7449622" name="Freeform 22"/>
          <p:cNvSpPr>
            <a:spLocks noEditPoints="1"/>
          </p:cNvSpPr>
          <p:nvPr/>
        </p:nvSpPr>
        <p:spPr bwMode="auto">
          <a:xfrm>
            <a:off x="3568700" y="5092700"/>
            <a:ext cx="593725" cy="263525"/>
          </a:xfrm>
          <a:custGeom>
            <a:avLst/>
            <a:gdLst/>
            <a:ahLst/>
            <a:cxnLst>
              <a:cxn ang="0">
                <a:pos x="372" y="166"/>
              </a:cxn>
              <a:cxn ang="0">
                <a:pos x="346" y="166"/>
              </a:cxn>
              <a:cxn ang="0">
                <a:pos x="317" y="163"/>
              </a:cxn>
              <a:cxn ang="0">
                <a:pos x="292" y="160"/>
              </a:cxn>
              <a:cxn ang="0">
                <a:pos x="265" y="155"/>
              </a:cxn>
              <a:cxn ang="0">
                <a:pos x="238" y="149"/>
              </a:cxn>
              <a:cxn ang="0">
                <a:pos x="213" y="142"/>
              </a:cxn>
              <a:cxn ang="0">
                <a:pos x="189" y="133"/>
              </a:cxn>
              <a:cxn ang="0">
                <a:pos x="164" y="123"/>
              </a:cxn>
              <a:cxn ang="0">
                <a:pos x="140" y="112"/>
              </a:cxn>
              <a:cxn ang="0">
                <a:pos x="118" y="100"/>
              </a:cxn>
              <a:cxn ang="0">
                <a:pos x="96" y="86"/>
              </a:cxn>
              <a:cxn ang="0">
                <a:pos x="74" y="72"/>
              </a:cxn>
              <a:cxn ang="0">
                <a:pos x="54" y="56"/>
              </a:cxn>
              <a:cxn ang="0">
                <a:pos x="35" y="39"/>
              </a:cxn>
              <a:cxn ang="0">
                <a:pos x="20" y="25"/>
              </a:cxn>
              <a:cxn ang="0">
                <a:pos x="19" y="23"/>
              </a:cxn>
              <a:cxn ang="0">
                <a:pos x="20" y="22"/>
              </a:cxn>
              <a:cxn ang="0">
                <a:pos x="22" y="22"/>
              </a:cxn>
              <a:cxn ang="0">
                <a:pos x="24" y="22"/>
              </a:cxn>
              <a:cxn ang="0">
                <a:pos x="24" y="22"/>
              </a:cxn>
              <a:cxn ang="0">
                <a:pos x="38" y="36"/>
              </a:cxn>
              <a:cxn ang="0">
                <a:pos x="57" y="52"/>
              </a:cxn>
              <a:cxn ang="0">
                <a:pos x="77" y="67"/>
              </a:cxn>
              <a:cxn ang="0">
                <a:pos x="98" y="83"/>
              </a:cxn>
              <a:cxn ang="0">
                <a:pos x="120" y="96"/>
              </a:cxn>
              <a:cxn ang="0">
                <a:pos x="143" y="107"/>
              </a:cxn>
              <a:cxn ang="0">
                <a:pos x="167" y="119"/>
              </a:cxn>
              <a:cxn ang="0">
                <a:pos x="191" y="129"/>
              </a:cxn>
              <a:cxn ang="0">
                <a:pos x="215" y="137"/>
              </a:cxn>
              <a:cxn ang="0">
                <a:pos x="240" y="145"/>
              </a:cxn>
              <a:cxn ang="0">
                <a:pos x="265" y="150"/>
              </a:cxn>
              <a:cxn ang="0">
                <a:pos x="292" y="156"/>
              </a:cxn>
              <a:cxn ang="0">
                <a:pos x="319" y="159"/>
              </a:cxn>
              <a:cxn ang="0">
                <a:pos x="346" y="160"/>
              </a:cxn>
              <a:cxn ang="0">
                <a:pos x="372" y="162"/>
              </a:cxn>
              <a:cxn ang="0">
                <a:pos x="374" y="162"/>
              </a:cxn>
              <a:cxn ang="0">
                <a:pos x="374" y="163"/>
              </a:cxn>
              <a:cxn ang="0">
                <a:pos x="374" y="165"/>
              </a:cxn>
              <a:cxn ang="0">
                <a:pos x="374" y="165"/>
              </a:cxn>
              <a:cxn ang="0">
                <a:pos x="374" y="166"/>
              </a:cxn>
              <a:cxn ang="0">
                <a:pos x="372" y="166"/>
              </a:cxn>
              <a:cxn ang="0">
                <a:pos x="372" y="166"/>
              </a:cxn>
              <a:cxn ang="0">
                <a:pos x="372" y="166"/>
              </a:cxn>
              <a:cxn ang="0">
                <a:pos x="11" y="39"/>
              </a:cxn>
              <a:cxn ang="0">
                <a:pos x="0" y="0"/>
              </a:cxn>
              <a:cxn ang="0">
                <a:pos x="41" y="16"/>
              </a:cxn>
              <a:cxn ang="0">
                <a:pos x="11" y="39"/>
              </a:cxn>
            </a:cxnLst>
            <a:rect l="0" t="0" r="r" b="b"/>
            <a:pathLst>
              <a:path w="374" h="166">
                <a:moveTo>
                  <a:pt x="372" y="166"/>
                </a:moveTo>
                <a:lnTo>
                  <a:pt x="346" y="166"/>
                </a:lnTo>
                <a:lnTo>
                  <a:pt x="317" y="163"/>
                </a:lnTo>
                <a:lnTo>
                  <a:pt x="292" y="160"/>
                </a:lnTo>
                <a:lnTo>
                  <a:pt x="265" y="155"/>
                </a:lnTo>
                <a:lnTo>
                  <a:pt x="238" y="149"/>
                </a:lnTo>
                <a:lnTo>
                  <a:pt x="213" y="142"/>
                </a:lnTo>
                <a:lnTo>
                  <a:pt x="189" y="133"/>
                </a:lnTo>
                <a:lnTo>
                  <a:pt x="164" y="123"/>
                </a:lnTo>
                <a:lnTo>
                  <a:pt x="140" y="112"/>
                </a:lnTo>
                <a:lnTo>
                  <a:pt x="118" y="100"/>
                </a:lnTo>
                <a:lnTo>
                  <a:pt x="96" y="86"/>
                </a:lnTo>
                <a:lnTo>
                  <a:pt x="74" y="72"/>
                </a:lnTo>
                <a:lnTo>
                  <a:pt x="54" y="56"/>
                </a:lnTo>
                <a:lnTo>
                  <a:pt x="35" y="39"/>
                </a:lnTo>
                <a:lnTo>
                  <a:pt x="20" y="25"/>
                </a:lnTo>
                <a:lnTo>
                  <a:pt x="19" y="23"/>
                </a:lnTo>
                <a:lnTo>
                  <a:pt x="20" y="22"/>
                </a:lnTo>
                <a:lnTo>
                  <a:pt x="22" y="22"/>
                </a:lnTo>
                <a:lnTo>
                  <a:pt x="24" y="22"/>
                </a:lnTo>
                <a:lnTo>
                  <a:pt x="24" y="22"/>
                </a:lnTo>
                <a:lnTo>
                  <a:pt x="38" y="36"/>
                </a:lnTo>
                <a:lnTo>
                  <a:pt x="57" y="52"/>
                </a:lnTo>
                <a:lnTo>
                  <a:pt x="77" y="67"/>
                </a:lnTo>
                <a:lnTo>
                  <a:pt x="98" y="83"/>
                </a:lnTo>
                <a:lnTo>
                  <a:pt x="120" y="96"/>
                </a:lnTo>
                <a:lnTo>
                  <a:pt x="143" y="107"/>
                </a:lnTo>
                <a:lnTo>
                  <a:pt x="167" y="119"/>
                </a:lnTo>
                <a:lnTo>
                  <a:pt x="191" y="129"/>
                </a:lnTo>
                <a:lnTo>
                  <a:pt x="215" y="137"/>
                </a:lnTo>
                <a:lnTo>
                  <a:pt x="240" y="145"/>
                </a:lnTo>
                <a:lnTo>
                  <a:pt x="265" y="150"/>
                </a:lnTo>
                <a:lnTo>
                  <a:pt x="292" y="156"/>
                </a:lnTo>
                <a:lnTo>
                  <a:pt x="319" y="159"/>
                </a:lnTo>
                <a:lnTo>
                  <a:pt x="346" y="160"/>
                </a:lnTo>
                <a:lnTo>
                  <a:pt x="372" y="162"/>
                </a:lnTo>
                <a:lnTo>
                  <a:pt x="374" y="162"/>
                </a:lnTo>
                <a:lnTo>
                  <a:pt x="374" y="163"/>
                </a:lnTo>
                <a:lnTo>
                  <a:pt x="374" y="165"/>
                </a:lnTo>
                <a:lnTo>
                  <a:pt x="374" y="165"/>
                </a:lnTo>
                <a:lnTo>
                  <a:pt x="374" y="166"/>
                </a:lnTo>
                <a:lnTo>
                  <a:pt x="372" y="166"/>
                </a:lnTo>
                <a:lnTo>
                  <a:pt x="372" y="166"/>
                </a:lnTo>
                <a:lnTo>
                  <a:pt x="372" y="166"/>
                </a:lnTo>
                <a:close/>
                <a:moveTo>
                  <a:pt x="11" y="39"/>
                </a:moveTo>
                <a:lnTo>
                  <a:pt x="0" y="0"/>
                </a:lnTo>
                <a:lnTo>
                  <a:pt x="41" y="16"/>
                </a:lnTo>
                <a:lnTo>
                  <a:pt x="11" y="39"/>
                </a:lnTo>
                <a:close/>
              </a:path>
            </a:pathLst>
          </a:custGeom>
          <a:solidFill>
            <a:srgbClr val="000000"/>
          </a:solidFill>
          <a:ln w="3175">
            <a:solidFill>
              <a:srgbClr val="000000"/>
            </a:solidFill>
            <a:prstDash val="solid"/>
            <a:round/>
            <a:headEnd/>
            <a:tailEnd/>
          </a:ln>
        </p:spPr>
        <p:txBody>
          <a:bodyPr/>
          <a:lstStyle/>
          <a:p>
            <a:endParaRPr lang="nb-NO"/>
          </a:p>
        </p:txBody>
      </p:sp>
      <p:sp>
        <p:nvSpPr>
          <p:cNvPr id="7449623" name="Freeform 23"/>
          <p:cNvSpPr>
            <a:spLocks noEditPoints="1"/>
          </p:cNvSpPr>
          <p:nvPr/>
        </p:nvSpPr>
        <p:spPr bwMode="auto">
          <a:xfrm>
            <a:off x="3382963" y="4722813"/>
            <a:ext cx="157162" cy="349250"/>
          </a:xfrm>
          <a:custGeom>
            <a:avLst/>
            <a:gdLst/>
            <a:ahLst/>
            <a:cxnLst>
              <a:cxn ang="0">
                <a:pos x="95" y="219"/>
              </a:cxn>
              <a:cxn ang="0">
                <a:pos x="77" y="195"/>
              </a:cxn>
              <a:cxn ang="0">
                <a:pos x="62" y="169"/>
              </a:cxn>
              <a:cxn ang="0">
                <a:pos x="49" y="143"/>
              </a:cxn>
              <a:cxn ang="0">
                <a:pos x="38" y="116"/>
              </a:cxn>
              <a:cxn ang="0">
                <a:pos x="28" y="88"/>
              </a:cxn>
              <a:cxn ang="0">
                <a:pos x="21" y="59"/>
              </a:cxn>
              <a:cxn ang="0">
                <a:pos x="16" y="30"/>
              </a:cxn>
              <a:cxn ang="0">
                <a:pos x="16" y="30"/>
              </a:cxn>
              <a:cxn ang="0">
                <a:pos x="17" y="29"/>
              </a:cxn>
              <a:cxn ang="0">
                <a:pos x="19" y="28"/>
              </a:cxn>
              <a:cxn ang="0">
                <a:pos x="19" y="29"/>
              </a:cxn>
              <a:cxn ang="0">
                <a:pos x="21" y="29"/>
              </a:cxn>
              <a:cxn ang="0">
                <a:pos x="21" y="29"/>
              </a:cxn>
              <a:cxn ang="0">
                <a:pos x="21" y="30"/>
              </a:cxn>
              <a:cxn ang="0">
                <a:pos x="25" y="58"/>
              </a:cxn>
              <a:cxn ang="0">
                <a:pos x="33" y="86"/>
              </a:cxn>
              <a:cxn ang="0">
                <a:pos x="43" y="113"/>
              </a:cxn>
              <a:cxn ang="0">
                <a:pos x="54" y="140"/>
              </a:cxn>
              <a:cxn ang="0">
                <a:pos x="66" y="168"/>
              </a:cxn>
              <a:cxn ang="0">
                <a:pos x="82" y="193"/>
              </a:cxn>
              <a:cxn ang="0">
                <a:pos x="99" y="218"/>
              </a:cxn>
              <a:cxn ang="0">
                <a:pos x="99" y="219"/>
              </a:cxn>
              <a:cxn ang="0">
                <a:pos x="98" y="220"/>
              </a:cxn>
              <a:cxn ang="0">
                <a:pos x="96" y="220"/>
              </a:cxn>
              <a:cxn ang="0">
                <a:pos x="95" y="219"/>
              </a:cxn>
              <a:cxn ang="0">
                <a:pos x="95" y="219"/>
              </a:cxn>
              <a:cxn ang="0">
                <a:pos x="0" y="38"/>
              </a:cxn>
              <a:cxn ang="0">
                <a:pos x="16" y="0"/>
              </a:cxn>
              <a:cxn ang="0">
                <a:pos x="40" y="35"/>
              </a:cxn>
              <a:cxn ang="0">
                <a:pos x="0" y="38"/>
              </a:cxn>
            </a:cxnLst>
            <a:rect l="0" t="0" r="r" b="b"/>
            <a:pathLst>
              <a:path w="99" h="220">
                <a:moveTo>
                  <a:pt x="95" y="219"/>
                </a:moveTo>
                <a:lnTo>
                  <a:pt x="77" y="195"/>
                </a:lnTo>
                <a:lnTo>
                  <a:pt x="62" y="169"/>
                </a:lnTo>
                <a:lnTo>
                  <a:pt x="49" y="143"/>
                </a:lnTo>
                <a:lnTo>
                  <a:pt x="38" y="116"/>
                </a:lnTo>
                <a:lnTo>
                  <a:pt x="28" y="88"/>
                </a:lnTo>
                <a:lnTo>
                  <a:pt x="21" y="59"/>
                </a:lnTo>
                <a:lnTo>
                  <a:pt x="16" y="30"/>
                </a:lnTo>
                <a:lnTo>
                  <a:pt x="16" y="30"/>
                </a:lnTo>
                <a:lnTo>
                  <a:pt x="17" y="29"/>
                </a:lnTo>
                <a:lnTo>
                  <a:pt x="19" y="28"/>
                </a:lnTo>
                <a:lnTo>
                  <a:pt x="19" y="29"/>
                </a:lnTo>
                <a:lnTo>
                  <a:pt x="21" y="29"/>
                </a:lnTo>
                <a:lnTo>
                  <a:pt x="21" y="29"/>
                </a:lnTo>
                <a:lnTo>
                  <a:pt x="21" y="30"/>
                </a:lnTo>
                <a:lnTo>
                  <a:pt x="25" y="58"/>
                </a:lnTo>
                <a:lnTo>
                  <a:pt x="33" y="86"/>
                </a:lnTo>
                <a:lnTo>
                  <a:pt x="43" y="113"/>
                </a:lnTo>
                <a:lnTo>
                  <a:pt x="54" y="140"/>
                </a:lnTo>
                <a:lnTo>
                  <a:pt x="66" y="168"/>
                </a:lnTo>
                <a:lnTo>
                  <a:pt x="82" y="193"/>
                </a:lnTo>
                <a:lnTo>
                  <a:pt x="99" y="218"/>
                </a:lnTo>
                <a:lnTo>
                  <a:pt x="99" y="219"/>
                </a:lnTo>
                <a:lnTo>
                  <a:pt x="98" y="220"/>
                </a:lnTo>
                <a:lnTo>
                  <a:pt x="96" y="220"/>
                </a:lnTo>
                <a:lnTo>
                  <a:pt x="95" y="219"/>
                </a:lnTo>
                <a:lnTo>
                  <a:pt x="95" y="219"/>
                </a:lnTo>
                <a:close/>
                <a:moveTo>
                  <a:pt x="0" y="38"/>
                </a:moveTo>
                <a:lnTo>
                  <a:pt x="16" y="0"/>
                </a:lnTo>
                <a:lnTo>
                  <a:pt x="40" y="35"/>
                </a:lnTo>
                <a:lnTo>
                  <a:pt x="0" y="38"/>
                </a:lnTo>
                <a:close/>
              </a:path>
            </a:pathLst>
          </a:custGeom>
          <a:solidFill>
            <a:srgbClr val="000000"/>
          </a:solidFill>
          <a:ln w="3175">
            <a:solidFill>
              <a:srgbClr val="000000"/>
            </a:solidFill>
            <a:prstDash val="solid"/>
            <a:round/>
            <a:headEnd/>
            <a:tailEnd/>
          </a:ln>
        </p:spPr>
        <p:txBody>
          <a:bodyPr/>
          <a:lstStyle/>
          <a:p>
            <a:endParaRPr lang="nb-NO"/>
          </a:p>
        </p:txBody>
      </p:sp>
      <p:sp>
        <p:nvSpPr>
          <p:cNvPr id="7449624" name="Freeform 24"/>
          <p:cNvSpPr>
            <a:spLocks noEditPoints="1"/>
          </p:cNvSpPr>
          <p:nvPr/>
        </p:nvSpPr>
        <p:spPr bwMode="auto">
          <a:xfrm>
            <a:off x="3405188" y="4138613"/>
            <a:ext cx="288925" cy="536575"/>
          </a:xfrm>
          <a:custGeom>
            <a:avLst/>
            <a:gdLst/>
            <a:ahLst/>
            <a:cxnLst>
              <a:cxn ang="0">
                <a:pos x="0" y="336"/>
              </a:cxn>
              <a:cxn ang="0">
                <a:pos x="0" y="311"/>
              </a:cxn>
              <a:cxn ang="0">
                <a:pos x="3" y="287"/>
              </a:cxn>
              <a:cxn ang="0">
                <a:pos x="7" y="263"/>
              </a:cxn>
              <a:cxn ang="0">
                <a:pos x="11" y="238"/>
              </a:cxn>
              <a:cxn ang="0">
                <a:pos x="19" y="216"/>
              </a:cxn>
              <a:cxn ang="0">
                <a:pos x="27" y="193"/>
              </a:cxn>
              <a:cxn ang="0">
                <a:pos x="37" y="170"/>
              </a:cxn>
              <a:cxn ang="0">
                <a:pos x="48" y="148"/>
              </a:cxn>
              <a:cxn ang="0">
                <a:pos x="60" y="127"/>
              </a:cxn>
              <a:cxn ang="0">
                <a:pos x="73" y="106"/>
              </a:cxn>
              <a:cxn ang="0">
                <a:pos x="89" y="86"/>
              </a:cxn>
              <a:cxn ang="0">
                <a:pos x="104" y="67"/>
              </a:cxn>
              <a:cxn ang="0">
                <a:pos x="122" y="48"/>
              </a:cxn>
              <a:cxn ang="0">
                <a:pos x="141" y="30"/>
              </a:cxn>
              <a:cxn ang="0">
                <a:pos x="157" y="17"/>
              </a:cxn>
              <a:cxn ang="0">
                <a:pos x="158" y="17"/>
              </a:cxn>
              <a:cxn ang="0">
                <a:pos x="160" y="17"/>
              </a:cxn>
              <a:cxn ang="0">
                <a:pos x="160" y="18"/>
              </a:cxn>
              <a:cxn ang="0">
                <a:pos x="160" y="20"/>
              </a:cxn>
              <a:cxn ang="0">
                <a:pos x="144" y="33"/>
              </a:cxn>
              <a:cxn ang="0">
                <a:pos x="125" y="51"/>
              </a:cxn>
              <a:cxn ang="0">
                <a:pos x="108" y="68"/>
              </a:cxn>
              <a:cxn ang="0">
                <a:pos x="92" y="88"/>
              </a:cxn>
              <a:cxn ang="0">
                <a:pos x="78" y="108"/>
              </a:cxn>
              <a:cxn ang="0">
                <a:pos x="63" y="128"/>
              </a:cxn>
              <a:cxn ang="0">
                <a:pos x="52" y="150"/>
              </a:cxn>
              <a:cxn ang="0">
                <a:pos x="41" y="171"/>
              </a:cxn>
              <a:cxn ang="0">
                <a:pos x="32" y="194"/>
              </a:cxn>
              <a:cxn ang="0">
                <a:pos x="24" y="217"/>
              </a:cxn>
              <a:cxn ang="0">
                <a:pos x="16" y="240"/>
              </a:cxn>
              <a:cxn ang="0">
                <a:pos x="11" y="263"/>
              </a:cxn>
              <a:cxn ang="0">
                <a:pos x="8" y="287"/>
              </a:cxn>
              <a:cxn ang="0">
                <a:pos x="5" y="311"/>
              </a:cxn>
              <a:cxn ang="0">
                <a:pos x="5" y="336"/>
              </a:cxn>
              <a:cxn ang="0">
                <a:pos x="5" y="337"/>
              </a:cxn>
              <a:cxn ang="0">
                <a:pos x="3" y="337"/>
              </a:cxn>
              <a:cxn ang="0">
                <a:pos x="3" y="338"/>
              </a:cxn>
              <a:cxn ang="0">
                <a:pos x="2" y="338"/>
              </a:cxn>
              <a:cxn ang="0">
                <a:pos x="2" y="337"/>
              </a:cxn>
              <a:cxn ang="0">
                <a:pos x="0" y="337"/>
              </a:cxn>
              <a:cxn ang="0">
                <a:pos x="0" y="336"/>
              </a:cxn>
              <a:cxn ang="0">
                <a:pos x="0" y="336"/>
              </a:cxn>
              <a:cxn ang="0">
                <a:pos x="139" y="10"/>
              </a:cxn>
              <a:cxn ang="0">
                <a:pos x="182" y="0"/>
              </a:cxn>
              <a:cxn ang="0">
                <a:pos x="166" y="37"/>
              </a:cxn>
              <a:cxn ang="0">
                <a:pos x="139" y="10"/>
              </a:cxn>
            </a:cxnLst>
            <a:rect l="0" t="0" r="r" b="b"/>
            <a:pathLst>
              <a:path w="182" h="338">
                <a:moveTo>
                  <a:pt x="0" y="336"/>
                </a:moveTo>
                <a:lnTo>
                  <a:pt x="0" y="311"/>
                </a:lnTo>
                <a:lnTo>
                  <a:pt x="3" y="287"/>
                </a:lnTo>
                <a:lnTo>
                  <a:pt x="7" y="263"/>
                </a:lnTo>
                <a:lnTo>
                  <a:pt x="11" y="238"/>
                </a:lnTo>
                <a:lnTo>
                  <a:pt x="19" y="216"/>
                </a:lnTo>
                <a:lnTo>
                  <a:pt x="27" y="193"/>
                </a:lnTo>
                <a:lnTo>
                  <a:pt x="37" y="170"/>
                </a:lnTo>
                <a:lnTo>
                  <a:pt x="48" y="148"/>
                </a:lnTo>
                <a:lnTo>
                  <a:pt x="60" y="127"/>
                </a:lnTo>
                <a:lnTo>
                  <a:pt x="73" y="106"/>
                </a:lnTo>
                <a:lnTo>
                  <a:pt x="89" y="86"/>
                </a:lnTo>
                <a:lnTo>
                  <a:pt x="104" y="67"/>
                </a:lnTo>
                <a:lnTo>
                  <a:pt x="122" y="48"/>
                </a:lnTo>
                <a:lnTo>
                  <a:pt x="141" y="30"/>
                </a:lnTo>
                <a:lnTo>
                  <a:pt x="157" y="17"/>
                </a:lnTo>
                <a:lnTo>
                  <a:pt x="158" y="17"/>
                </a:lnTo>
                <a:lnTo>
                  <a:pt x="160" y="17"/>
                </a:lnTo>
                <a:lnTo>
                  <a:pt x="160" y="18"/>
                </a:lnTo>
                <a:lnTo>
                  <a:pt x="160" y="20"/>
                </a:lnTo>
                <a:lnTo>
                  <a:pt x="144" y="33"/>
                </a:lnTo>
                <a:lnTo>
                  <a:pt x="125" y="51"/>
                </a:lnTo>
                <a:lnTo>
                  <a:pt x="108" y="68"/>
                </a:lnTo>
                <a:lnTo>
                  <a:pt x="92" y="88"/>
                </a:lnTo>
                <a:lnTo>
                  <a:pt x="78" y="108"/>
                </a:lnTo>
                <a:lnTo>
                  <a:pt x="63" y="128"/>
                </a:lnTo>
                <a:lnTo>
                  <a:pt x="52" y="150"/>
                </a:lnTo>
                <a:lnTo>
                  <a:pt x="41" y="171"/>
                </a:lnTo>
                <a:lnTo>
                  <a:pt x="32" y="194"/>
                </a:lnTo>
                <a:lnTo>
                  <a:pt x="24" y="217"/>
                </a:lnTo>
                <a:lnTo>
                  <a:pt x="16" y="240"/>
                </a:lnTo>
                <a:lnTo>
                  <a:pt x="11" y="263"/>
                </a:lnTo>
                <a:lnTo>
                  <a:pt x="8" y="287"/>
                </a:lnTo>
                <a:lnTo>
                  <a:pt x="5" y="311"/>
                </a:lnTo>
                <a:lnTo>
                  <a:pt x="5" y="336"/>
                </a:lnTo>
                <a:lnTo>
                  <a:pt x="5" y="337"/>
                </a:lnTo>
                <a:lnTo>
                  <a:pt x="3" y="337"/>
                </a:lnTo>
                <a:lnTo>
                  <a:pt x="3" y="338"/>
                </a:lnTo>
                <a:lnTo>
                  <a:pt x="2" y="338"/>
                </a:lnTo>
                <a:lnTo>
                  <a:pt x="2" y="337"/>
                </a:lnTo>
                <a:lnTo>
                  <a:pt x="0" y="337"/>
                </a:lnTo>
                <a:lnTo>
                  <a:pt x="0" y="336"/>
                </a:lnTo>
                <a:lnTo>
                  <a:pt x="0" y="336"/>
                </a:lnTo>
                <a:close/>
                <a:moveTo>
                  <a:pt x="139" y="10"/>
                </a:moveTo>
                <a:lnTo>
                  <a:pt x="182" y="0"/>
                </a:lnTo>
                <a:lnTo>
                  <a:pt x="166" y="37"/>
                </a:lnTo>
                <a:lnTo>
                  <a:pt x="139" y="10"/>
                </a:lnTo>
                <a:close/>
              </a:path>
            </a:pathLst>
          </a:custGeom>
          <a:solidFill>
            <a:srgbClr val="000000"/>
          </a:solidFill>
          <a:ln w="3175">
            <a:solidFill>
              <a:srgbClr val="000000"/>
            </a:solidFill>
            <a:prstDash val="solid"/>
            <a:round/>
            <a:headEnd/>
            <a:tailEnd/>
          </a:ln>
        </p:spPr>
        <p:txBody>
          <a:bodyPr/>
          <a:lstStyle/>
          <a:p>
            <a:endParaRPr lang="nb-NO"/>
          </a:p>
        </p:txBody>
      </p:sp>
      <p:sp>
        <p:nvSpPr>
          <p:cNvPr id="7449625" name="Freeform 25"/>
          <p:cNvSpPr>
            <a:spLocks noEditPoints="1"/>
          </p:cNvSpPr>
          <p:nvPr/>
        </p:nvSpPr>
        <p:spPr bwMode="auto">
          <a:xfrm>
            <a:off x="3716338" y="3968750"/>
            <a:ext cx="385762" cy="142875"/>
          </a:xfrm>
          <a:custGeom>
            <a:avLst/>
            <a:gdLst/>
            <a:ahLst/>
            <a:cxnLst>
              <a:cxn ang="0">
                <a:pos x="2" y="85"/>
              </a:cxn>
              <a:cxn ang="0">
                <a:pos x="28" y="71"/>
              </a:cxn>
              <a:cxn ang="0">
                <a:pos x="57" y="57"/>
              </a:cxn>
              <a:cxn ang="0">
                <a:pos x="87" y="44"/>
              </a:cxn>
              <a:cxn ang="0">
                <a:pos x="117" y="34"/>
              </a:cxn>
              <a:cxn ang="0">
                <a:pos x="147" y="26"/>
              </a:cxn>
              <a:cxn ang="0">
                <a:pos x="178" y="20"/>
              </a:cxn>
              <a:cxn ang="0">
                <a:pos x="210" y="16"/>
              </a:cxn>
              <a:cxn ang="0">
                <a:pos x="211" y="16"/>
              </a:cxn>
              <a:cxn ang="0">
                <a:pos x="211" y="16"/>
              </a:cxn>
              <a:cxn ang="0">
                <a:pos x="213" y="17"/>
              </a:cxn>
              <a:cxn ang="0">
                <a:pos x="213" y="18"/>
              </a:cxn>
              <a:cxn ang="0">
                <a:pos x="211" y="18"/>
              </a:cxn>
              <a:cxn ang="0">
                <a:pos x="210" y="20"/>
              </a:cxn>
              <a:cxn ang="0">
                <a:pos x="180" y="24"/>
              </a:cxn>
              <a:cxn ang="0">
                <a:pos x="148" y="30"/>
              </a:cxn>
              <a:cxn ang="0">
                <a:pos x="118" y="38"/>
              </a:cxn>
              <a:cxn ang="0">
                <a:pos x="88" y="48"/>
              </a:cxn>
              <a:cxn ang="0">
                <a:pos x="60" y="61"/>
              </a:cxn>
              <a:cxn ang="0">
                <a:pos x="32" y="74"/>
              </a:cxn>
              <a:cxn ang="0">
                <a:pos x="3" y="90"/>
              </a:cxn>
              <a:cxn ang="0">
                <a:pos x="2" y="90"/>
              </a:cxn>
              <a:cxn ang="0">
                <a:pos x="0" y="90"/>
              </a:cxn>
              <a:cxn ang="0">
                <a:pos x="0" y="87"/>
              </a:cxn>
              <a:cxn ang="0">
                <a:pos x="2" y="85"/>
              </a:cxn>
              <a:cxn ang="0">
                <a:pos x="2" y="85"/>
              </a:cxn>
              <a:cxn ang="0">
                <a:pos x="202" y="0"/>
              </a:cxn>
              <a:cxn ang="0">
                <a:pos x="243" y="14"/>
              </a:cxn>
              <a:cxn ang="0">
                <a:pos x="205" y="36"/>
              </a:cxn>
              <a:cxn ang="0">
                <a:pos x="202" y="0"/>
              </a:cxn>
            </a:cxnLst>
            <a:rect l="0" t="0" r="r" b="b"/>
            <a:pathLst>
              <a:path w="243" h="90">
                <a:moveTo>
                  <a:pt x="2" y="85"/>
                </a:moveTo>
                <a:lnTo>
                  <a:pt x="28" y="71"/>
                </a:lnTo>
                <a:lnTo>
                  <a:pt x="57" y="57"/>
                </a:lnTo>
                <a:lnTo>
                  <a:pt x="87" y="44"/>
                </a:lnTo>
                <a:lnTo>
                  <a:pt x="117" y="34"/>
                </a:lnTo>
                <a:lnTo>
                  <a:pt x="147" y="26"/>
                </a:lnTo>
                <a:lnTo>
                  <a:pt x="178" y="20"/>
                </a:lnTo>
                <a:lnTo>
                  <a:pt x="210" y="16"/>
                </a:lnTo>
                <a:lnTo>
                  <a:pt x="211" y="16"/>
                </a:lnTo>
                <a:lnTo>
                  <a:pt x="211" y="16"/>
                </a:lnTo>
                <a:lnTo>
                  <a:pt x="213" y="17"/>
                </a:lnTo>
                <a:lnTo>
                  <a:pt x="213" y="18"/>
                </a:lnTo>
                <a:lnTo>
                  <a:pt x="211" y="18"/>
                </a:lnTo>
                <a:lnTo>
                  <a:pt x="210" y="20"/>
                </a:lnTo>
                <a:lnTo>
                  <a:pt x="180" y="24"/>
                </a:lnTo>
                <a:lnTo>
                  <a:pt x="148" y="30"/>
                </a:lnTo>
                <a:lnTo>
                  <a:pt x="118" y="38"/>
                </a:lnTo>
                <a:lnTo>
                  <a:pt x="88" y="48"/>
                </a:lnTo>
                <a:lnTo>
                  <a:pt x="60" y="61"/>
                </a:lnTo>
                <a:lnTo>
                  <a:pt x="32" y="74"/>
                </a:lnTo>
                <a:lnTo>
                  <a:pt x="3" y="90"/>
                </a:lnTo>
                <a:lnTo>
                  <a:pt x="2" y="90"/>
                </a:lnTo>
                <a:lnTo>
                  <a:pt x="0" y="90"/>
                </a:lnTo>
                <a:lnTo>
                  <a:pt x="0" y="87"/>
                </a:lnTo>
                <a:lnTo>
                  <a:pt x="2" y="85"/>
                </a:lnTo>
                <a:lnTo>
                  <a:pt x="2" y="85"/>
                </a:lnTo>
                <a:close/>
                <a:moveTo>
                  <a:pt x="202" y="0"/>
                </a:moveTo>
                <a:lnTo>
                  <a:pt x="243" y="14"/>
                </a:lnTo>
                <a:lnTo>
                  <a:pt x="205" y="36"/>
                </a:lnTo>
                <a:lnTo>
                  <a:pt x="202" y="0"/>
                </a:lnTo>
                <a:close/>
              </a:path>
            </a:pathLst>
          </a:custGeom>
          <a:solidFill>
            <a:srgbClr val="000000"/>
          </a:solidFill>
          <a:ln w="3175">
            <a:solidFill>
              <a:srgbClr val="000000"/>
            </a:solidFill>
            <a:prstDash val="solid"/>
            <a:round/>
            <a:headEnd/>
            <a:tailEnd/>
          </a:ln>
        </p:spPr>
        <p:txBody>
          <a:bodyPr/>
          <a:lstStyle/>
          <a:p>
            <a:endParaRPr lang="nb-NO"/>
          </a:p>
        </p:txBody>
      </p:sp>
      <p:sp>
        <p:nvSpPr>
          <p:cNvPr id="7449626" name="Rectangle 26"/>
          <p:cNvSpPr>
            <a:spLocks noChangeArrowheads="1"/>
          </p:cNvSpPr>
          <p:nvPr/>
        </p:nvSpPr>
        <p:spPr bwMode="auto">
          <a:xfrm>
            <a:off x="5353050" y="4432300"/>
            <a:ext cx="442913" cy="182563"/>
          </a:xfrm>
          <a:prstGeom prst="rect">
            <a:avLst/>
          </a:prstGeom>
          <a:noFill/>
          <a:ln w="9525">
            <a:noFill/>
            <a:miter lim="800000"/>
            <a:headEnd/>
            <a:tailEnd/>
          </a:ln>
        </p:spPr>
        <p:txBody>
          <a:bodyPr wrap="none" lIns="0" tIns="0" rIns="0" bIns="0">
            <a:spAutoFit/>
          </a:bodyPr>
          <a:lstStyle/>
          <a:p>
            <a:r>
              <a:rPr lang="nb-NO" sz="1200">
                <a:solidFill>
                  <a:srgbClr val="000000"/>
                </a:solidFill>
              </a:rPr>
              <a:t>2 NAD</a:t>
            </a:r>
            <a:endParaRPr lang="nb-NO" sz="1800">
              <a:latin typeface="Arial" charset="0"/>
            </a:endParaRPr>
          </a:p>
        </p:txBody>
      </p:sp>
      <p:sp>
        <p:nvSpPr>
          <p:cNvPr id="7449627" name="Rectangle 27"/>
          <p:cNvSpPr>
            <a:spLocks noChangeArrowheads="1"/>
          </p:cNvSpPr>
          <p:nvPr/>
        </p:nvSpPr>
        <p:spPr bwMode="auto">
          <a:xfrm>
            <a:off x="5838825" y="4425950"/>
            <a:ext cx="57150" cy="122238"/>
          </a:xfrm>
          <a:prstGeom prst="rect">
            <a:avLst/>
          </a:prstGeom>
          <a:noFill/>
          <a:ln w="9525">
            <a:noFill/>
            <a:miter lim="800000"/>
            <a:headEnd/>
            <a:tailEnd/>
          </a:ln>
        </p:spPr>
        <p:txBody>
          <a:bodyPr wrap="none" lIns="0" tIns="0" rIns="0" bIns="0">
            <a:spAutoFit/>
          </a:bodyPr>
          <a:lstStyle/>
          <a:p>
            <a:r>
              <a:rPr lang="nb-NO" sz="800">
                <a:solidFill>
                  <a:srgbClr val="000000"/>
                </a:solidFill>
              </a:rPr>
              <a:t>+</a:t>
            </a:r>
            <a:endParaRPr lang="nb-NO" sz="1800">
              <a:latin typeface="Arial" charset="0"/>
            </a:endParaRPr>
          </a:p>
        </p:txBody>
      </p:sp>
      <p:sp>
        <p:nvSpPr>
          <p:cNvPr id="7449628" name="Freeform 28"/>
          <p:cNvSpPr>
            <a:spLocks noEditPoints="1"/>
          </p:cNvSpPr>
          <p:nvPr/>
        </p:nvSpPr>
        <p:spPr bwMode="auto">
          <a:xfrm>
            <a:off x="4968875" y="4521200"/>
            <a:ext cx="290513" cy="574675"/>
          </a:xfrm>
          <a:custGeom>
            <a:avLst/>
            <a:gdLst/>
            <a:ahLst/>
            <a:cxnLst>
              <a:cxn ang="0">
                <a:pos x="161" y="12"/>
              </a:cxn>
              <a:cxn ang="0">
                <a:pos x="125" y="26"/>
              </a:cxn>
              <a:cxn ang="0">
                <a:pos x="93" y="43"/>
              </a:cxn>
              <a:cxn ang="0">
                <a:pos x="65" y="65"/>
              </a:cxn>
              <a:cxn ang="0">
                <a:pos x="43" y="87"/>
              </a:cxn>
              <a:cxn ang="0">
                <a:pos x="24" y="112"/>
              </a:cxn>
              <a:cxn ang="0">
                <a:pos x="13" y="139"/>
              </a:cxn>
              <a:cxn ang="0">
                <a:pos x="7" y="166"/>
              </a:cxn>
              <a:cxn ang="0">
                <a:pos x="7" y="195"/>
              </a:cxn>
              <a:cxn ang="0">
                <a:pos x="13" y="222"/>
              </a:cxn>
              <a:cxn ang="0">
                <a:pos x="24" y="249"/>
              </a:cxn>
              <a:cxn ang="0">
                <a:pos x="41" y="273"/>
              </a:cxn>
              <a:cxn ang="0">
                <a:pos x="63" y="296"/>
              </a:cxn>
              <a:cxn ang="0">
                <a:pos x="92" y="316"/>
              </a:cxn>
              <a:cxn ang="0">
                <a:pos x="123" y="335"/>
              </a:cxn>
              <a:cxn ang="0">
                <a:pos x="147" y="345"/>
              </a:cxn>
              <a:cxn ang="0">
                <a:pos x="149" y="346"/>
              </a:cxn>
              <a:cxn ang="0">
                <a:pos x="147" y="349"/>
              </a:cxn>
              <a:cxn ang="0">
                <a:pos x="145" y="349"/>
              </a:cxn>
              <a:cxn ang="0">
                <a:pos x="120" y="339"/>
              </a:cxn>
              <a:cxn ang="0">
                <a:pos x="89" y="320"/>
              </a:cxn>
              <a:cxn ang="0">
                <a:pos x="60" y="299"/>
              </a:cxn>
              <a:cxn ang="0">
                <a:pos x="38" y="276"/>
              </a:cxn>
              <a:cxn ang="0">
                <a:pos x="19" y="250"/>
              </a:cxn>
              <a:cxn ang="0">
                <a:pos x="8" y="223"/>
              </a:cxn>
              <a:cxn ang="0">
                <a:pos x="2" y="195"/>
              </a:cxn>
              <a:cxn ang="0">
                <a:pos x="2" y="166"/>
              </a:cxn>
              <a:cxn ang="0">
                <a:pos x="8" y="137"/>
              </a:cxn>
              <a:cxn ang="0">
                <a:pos x="21" y="110"/>
              </a:cxn>
              <a:cxn ang="0">
                <a:pos x="38" y="85"/>
              </a:cxn>
              <a:cxn ang="0">
                <a:pos x="62" y="62"/>
              </a:cxn>
              <a:cxn ang="0">
                <a:pos x="90" y="40"/>
              </a:cxn>
              <a:cxn ang="0">
                <a:pos x="123" y="22"/>
              </a:cxn>
              <a:cxn ang="0">
                <a:pos x="160" y="7"/>
              </a:cxn>
              <a:cxn ang="0">
                <a:pos x="180" y="0"/>
              </a:cxn>
              <a:cxn ang="0">
                <a:pos x="183" y="2"/>
              </a:cxn>
              <a:cxn ang="0">
                <a:pos x="183" y="5"/>
              </a:cxn>
              <a:cxn ang="0">
                <a:pos x="182" y="5"/>
              </a:cxn>
              <a:cxn ang="0">
                <a:pos x="147" y="327"/>
              </a:cxn>
              <a:cxn ang="0">
                <a:pos x="133" y="362"/>
              </a:cxn>
            </a:cxnLst>
            <a:rect l="0" t="0" r="r" b="b"/>
            <a:pathLst>
              <a:path w="183" h="362">
                <a:moveTo>
                  <a:pt x="182" y="5"/>
                </a:moveTo>
                <a:lnTo>
                  <a:pt x="161" y="12"/>
                </a:lnTo>
                <a:lnTo>
                  <a:pt x="142" y="19"/>
                </a:lnTo>
                <a:lnTo>
                  <a:pt x="125" y="26"/>
                </a:lnTo>
                <a:lnTo>
                  <a:pt x="109" y="35"/>
                </a:lnTo>
                <a:lnTo>
                  <a:pt x="93" y="43"/>
                </a:lnTo>
                <a:lnTo>
                  <a:pt x="79" y="53"/>
                </a:lnTo>
                <a:lnTo>
                  <a:pt x="65" y="65"/>
                </a:lnTo>
                <a:lnTo>
                  <a:pt x="52" y="76"/>
                </a:lnTo>
                <a:lnTo>
                  <a:pt x="43" y="87"/>
                </a:lnTo>
                <a:lnTo>
                  <a:pt x="33" y="100"/>
                </a:lnTo>
                <a:lnTo>
                  <a:pt x="24" y="112"/>
                </a:lnTo>
                <a:lnTo>
                  <a:pt x="18" y="126"/>
                </a:lnTo>
                <a:lnTo>
                  <a:pt x="13" y="139"/>
                </a:lnTo>
                <a:lnTo>
                  <a:pt x="8" y="153"/>
                </a:lnTo>
                <a:lnTo>
                  <a:pt x="7" y="166"/>
                </a:lnTo>
                <a:lnTo>
                  <a:pt x="5" y="180"/>
                </a:lnTo>
                <a:lnTo>
                  <a:pt x="7" y="195"/>
                </a:lnTo>
                <a:lnTo>
                  <a:pt x="8" y="209"/>
                </a:lnTo>
                <a:lnTo>
                  <a:pt x="13" y="222"/>
                </a:lnTo>
                <a:lnTo>
                  <a:pt x="18" y="236"/>
                </a:lnTo>
                <a:lnTo>
                  <a:pt x="24" y="249"/>
                </a:lnTo>
                <a:lnTo>
                  <a:pt x="32" y="262"/>
                </a:lnTo>
                <a:lnTo>
                  <a:pt x="41" y="273"/>
                </a:lnTo>
                <a:lnTo>
                  <a:pt x="52" y="285"/>
                </a:lnTo>
                <a:lnTo>
                  <a:pt x="63" y="296"/>
                </a:lnTo>
                <a:lnTo>
                  <a:pt x="78" y="306"/>
                </a:lnTo>
                <a:lnTo>
                  <a:pt x="92" y="316"/>
                </a:lnTo>
                <a:lnTo>
                  <a:pt x="106" y="326"/>
                </a:lnTo>
                <a:lnTo>
                  <a:pt x="123" y="335"/>
                </a:lnTo>
                <a:lnTo>
                  <a:pt x="141" y="342"/>
                </a:lnTo>
                <a:lnTo>
                  <a:pt x="147" y="345"/>
                </a:lnTo>
                <a:lnTo>
                  <a:pt x="149" y="346"/>
                </a:lnTo>
                <a:lnTo>
                  <a:pt x="149" y="346"/>
                </a:lnTo>
                <a:lnTo>
                  <a:pt x="149" y="347"/>
                </a:lnTo>
                <a:lnTo>
                  <a:pt x="147" y="349"/>
                </a:lnTo>
                <a:lnTo>
                  <a:pt x="145" y="349"/>
                </a:lnTo>
                <a:lnTo>
                  <a:pt x="145" y="349"/>
                </a:lnTo>
                <a:lnTo>
                  <a:pt x="138" y="346"/>
                </a:lnTo>
                <a:lnTo>
                  <a:pt x="120" y="339"/>
                </a:lnTo>
                <a:lnTo>
                  <a:pt x="104" y="329"/>
                </a:lnTo>
                <a:lnTo>
                  <a:pt x="89" y="320"/>
                </a:lnTo>
                <a:lnTo>
                  <a:pt x="74" y="310"/>
                </a:lnTo>
                <a:lnTo>
                  <a:pt x="60" y="299"/>
                </a:lnTo>
                <a:lnTo>
                  <a:pt x="48" y="287"/>
                </a:lnTo>
                <a:lnTo>
                  <a:pt x="38" y="276"/>
                </a:lnTo>
                <a:lnTo>
                  <a:pt x="29" y="263"/>
                </a:lnTo>
                <a:lnTo>
                  <a:pt x="19" y="250"/>
                </a:lnTo>
                <a:lnTo>
                  <a:pt x="13" y="237"/>
                </a:lnTo>
                <a:lnTo>
                  <a:pt x="8" y="223"/>
                </a:lnTo>
                <a:lnTo>
                  <a:pt x="3" y="209"/>
                </a:lnTo>
                <a:lnTo>
                  <a:pt x="2" y="195"/>
                </a:lnTo>
                <a:lnTo>
                  <a:pt x="0" y="180"/>
                </a:lnTo>
                <a:lnTo>
                  <a:pt x="2" y="166"/>
                </a:lnTo>
                <a:lnTo>
                  <a:pt x="3" y="152"/>
                </a:lnTo>
                <a:lnTo>
                  <a:pt x="8" y="137"/>
                </a:lnTo>
                <a:lnTo>
                  <a:pt x="13" y="123"/>
                </a:lnTo>
                <a:lnTo>
                  <a:pt x="21" y="110"/>
                </a:lnTo>
                <a:lnTo>
                  <a:pt x="29" y="97"/>
                </a:lnTo>
                <a:lnTo>
                  <a:pt x="38" y="85"/>
                </a:lnTo>
                <a:lnTo>
                  <a:pt x="49" y="73"/>
                </a:lnTo>
                <a:lnTo>
                  <a:pt x="62" y="62"/>
                </a:lnTo>
                <a:lnTo>
                  <a:pt x="76" y="50"/>
                </a:lnTo>
                <a:lnTo>
                  <a:pt x="90" y="40"/>
                </a:lnTo>
                <a:lnTo>
                  <a:pt x="106" y="30"/>
                </a:lnTo>
                <a:lnTo>
                  <a:pt x="123" y="22"/>
                </a:lnTo>
                <a:lnTo>
                  <a:pt x="141" y="15"/>
                </a:lnTo>
                <a:lnTo>
                  <a:pt x="160" y="7"/>
                </a:lnTo>
                <a:lnTo>
                  <a:pt x="180" y="2"/>
                </a:lnTo>
                <a:lnTo>
                  <a:pt x="180" y="0"/>
                </a:lnTo>
                <a:lnTo>
                  <a:pt x="182" y="2"/>
                </a:lnTo>
                <a:lnTo>
                  <a:pt x="183" y="2"/>
                </a:lnTo>
                <a:lnTo>
                  <a:pt x="183" y="3"/>
                </a:lnTo>
                <a:lnTo>
                  <a:pt x="183" y="5"/>
                </a:lnTo>
                <a:lnTo>
                  <a:pt x="182" y="5"/>
                </a:lnTo>
                <a:lnTo>
                  <a:pt x="182" y="5"/>
                </a:lnTo>
                <a:lnTo>
                  <a:pt x="182" y="5"/>
                </a:lnTo>
                <a:close/>
                <a:moveTo>
                  <a:pt x="147" y="327"/>
                </a:moveTo>
                <a:lnTo>
                  <a:pt x="177" y="357"/>
                </a:lnTo>
                <a:lnTo>
                  <a:pt x="133" y="362"/>
                </a:lnTo>
                <a:lnTo>
                  <a:pt x="147" y="327"/>
                </a:lnTo>
                <a:close/>
              </a:path>
            </a:pathLst>
          </a:custGeom>
          <a:solidFill>
            <a:srgbClr val="000000"/>
          </a:solidFill>
          <a:ln w="3175">
            <a:solidFill>
              <a:srgbClr val="000000"/>
            </a:solidFill>
            <a:prstDash val="solid"/>
            <a:round/>
            <a:headEnd/>
            <a:tailEnd/>
          </a:ln>
        </p:spPr>
        <p:txBody>
          <a:bodyPr/>
          <a:lstStyle/>
          <a:p>
            <a:endParaRPr lang="nb-NO"/>
          </a:p>
        </p:txBody>
      </p:sp>
      <p:sp>
        <p:nvSpPr>
          <p:cNvPr id="7449629" name="Rectangle 29"/>
          <p:cNvSpPr>
            <a:spLocks noChangeArrowheads="1"/>
          </p:cNvSpPr>
          <p:nvPr/>
        </p:nvSpPr>
        <p:spPr bwMode="auto">
          <a:xfrm>
            <a:off x="5297488" y="4999038"/>
            <a:ext cx="552450" cy="182562"/>
          </a:xfrm>
          <a:prstGeom prst="rect">
            <a:avLst/>
          </a:prstGeom>
          <a:noFill/>
          <a:ln w="9525">
            <a:noFill/>
            <a:miter lim="800000"/>
            <a:headEnd/>
            <a:tailEnd/>
          </a:ln>
        </p:spPr>
        <p:txBody>
          <a:bodyPr wrap="none" lIns="0" tIns="0" rIns="0" bIns="0">
            <a:spAutoFit/>
          </a:bodyPr>
          <a:lstStyle/>
          <a:p>
            <a:r>
              <a:rPr lang="nb-NO" sz="1200">
                <a:solidFill>
                  <a:srgbClr val="000000"/>
                </a:solidFill>
              </a:rPr>
              <a:t>2 NADH</a:t>
            </a:r>
            <a:endParaRPr lang="nb-NO" sz="1800">
              <a:latin typeface="Arial" charset="0"/>
            </a:endParaRPr>
          </a:p>
        </p:txBody>
      </p:sp>
      <p:sp>
        <p:nvSpPr>
          <p:cNvPr id="7449630" name="Freeform 30"/>
          <p:cNvSpPr>
            <a:spLocks noEditPoints="1"/>
          </p:cNvSpPr>
          <p:nvPr/>
        </p:nvSpPr>
        <p:spPr bwMode="auto">
          <a:xfrm>
            <a:off x="5921375" y="4483100"/>
            <a:ext cx="623888" cy="585788"/>
          </a:xfrm>
          <a:custGeom>
            <a:avLst/>
            <a:gdLst/>
            <a:ahLst/>
            <a:cxnLst>
              <a:cxn ang="0">
                <a:pos x="87" y="351"/>
              </a:cxn>
              <a:cxn ang="0">
                <a:pos x="178" y="330"/>
              </a:cxn>
              <a:cxn ang="0">
                <a:pos x="227" y="316"/>
              </a:cxn>
              <a:cxn ang="0">
                <a:pos x="270" y="300"/>
              </a:cxn>
              <a:cxn ang="0">
                <a:pos x="308" y="281"/>
              </a:cxn>
              <a:cxn ang="0">
                <a:pos x="338" y="263"/>
              </a:cxn>
              <a:cxn ang="0">
                <a:pos x="361" y="244"/>
              </a:cxn>
              <a:cxn ang="0">
                <a:pos x="377" y="223"/>
              </a:cxn>
              <a:cxn ang="0">
                <a:pos x="387" y="203"/>
              </a:cxn>
              <a:cxn ang="0">
                <a:pos x="387" y="181"/>
              </a:cxn>
              <a:cxn ang="0">
                <a:pos x="380" y="161"/>
              </a:cxn>
              <a:cxn ang="0">
                <a:pos x="368" y="141"/>
              </a:cxn>
              <a:cxn ang="0">
                <a:pos x="347" y="121"/>
              </a:cxn>
              <a:cxn ang="0">
                <a:pos x="319" y="103"/>
              </a:cxn>
              <a:cxn ang="0">
                <a:pos x="286" y="86"/>
              </a:cxn>
              <a:cxn ang="0">
                <a:pos x="246" y="69"/>
              </a:cxn>
              <a:cxn ang="0">
                <a:pos x="200" y="53"/>
              </a:cxn>
              <a:cxn ang="0">
                <a:pos x="131" y="36"/>
              </a:cxn>
              <a:cxn ang="0">
                <a:pos x="43" y="19"/>
              </a:cxn>
              <a:cxn ang="0">
                <a:pos x="41" y="17"/>
              </a:cxn>
              <a:cxn ang="0">
                <a:pos x="44" y="14"/>
              </a:cxn>
              <a:cxn ang="0">
                <a:pos x="133" y="31"/>
              </a:cxn>
              <a:cxn ang="0">
                <a:pos x="202" y="50"/>
              </a:cxn>
              <a:cxn ang="0">
                <a:pos x="248" y="64"/>
              </a:cxn>
              <a:cxn ang="0">
                <a:pos x="289" y="81"/>
              </a:cxn>
              <a:cxn ang="0">
                <a:pos x="322" y="100"/>
              </a:cxn>
              <a:cxn ang="0">
                <a:pos x="350" y="119"/>
              </a:cxn>
              <a:cxn ang="0">
                <a:pos x="371" y="139"/>
              </a:cxn>
              <a:cxn ang="0">
                <a:pos x="385" y="160"/>
              </a:cxn>
              <a:cxn ang="0">
                <a:pos x="393" y="181"/>
              </a:cxn>
              <a:cxn ang="0">
                <a:pos x="391" y="204"/>
              </a:cxn>
              <a:cxn ang="0">
                <a:pos x="382" y="226"/>
              </a:cxn>
              <a:cxn ang="0">
                <a:pos x="365" y="247"/>
              </a:cxn>
              <a:cxn ang="0">
                <a:pos x="341" y="267"/>
              </a:cxn>
              <a:cxn ang="0">
                <a:pos x="309" y="286"/>
              </a:cxn>
              <a:cxn ang="0">
                <a:pos x="273" y="303"/>
              </a:cxn>
              <a:cxn ang="0">
                <a:pos x="229" y="320"/>
              </a:cxn>
              <a:cxn ang="0">
                <a:pos x="180" y="334"/>
              </a:cxn>
              <a:cxn ang="0">
                <a:pos x="87" y="356"/>
              </a:cxn>
              <a:cxn ang="0">
                <a:pos x="2" y="369"/>
              </a:cxn>
              <a:cxn ang="0">
                <a:pos x="0" y="366"/>
              </a:cxn>
              <a:cxn ang="0">
                <a:pos x="3" y="364"/>
              </a:cxn>
              <a:cxn ang="0">
                <a:pos x="54" y="0"/>
              </a:cxn>
            </a:cxnLst>
            <a:rect l="0" t="0" r="r" b="b"/>
            <a:pathLst>
              <a:path w="393" h="369">
                <a:moveTo>
                  <a:pt x="3" y="364"/>
                </a:moveTo>
                <a:lnTo>
                  <a:pt x="46" y="359"/>
                </a:lnTo>
                <a:lnTo>
                  <a:pt x="87" y="351"/>
                </a:lnTo>
                <a:lnTo>
                  <a:pt x="125" y="343"/>
                </a:lnTo>
                <a:lnTo>
                  <a:pt x="161" y="334"/>
                </a:lnTo>
                <a:lnTo>
                  <a:pt x="178" y="330"/>
                </a:lnTo>
                <a:lnTo>
                  <a:pt x="196" y="326"/>
                </a:lnTo>
                <a:lnTo>
                  <a:pt x="212" y="320"/>
                </a:lnTo>
                <a:lnTo>
                  <a:pt x="227" y="316"/>
                </a:lnTo>
                <a:lnTo>
                  <a:pt x="243" y="310"/>
                </a:lnTo>
                <a:lnTo>
                  <a:pt x="257" y="304"/>
                </a:lnTo>
                <a:lnTo>
                  <a:pt x="270" y="300"/>
                </a:lnTo>
                <a:lnTo>
                  <a:pt x="284" y="293"/>
                </a:lnTo>
                <a:lnTo>
                  <a:pt x="295" y="287"/>
                </a:lnTo>
                <a:lnTo>
                  <a:pt x="308" y="281"/>
                </a:lnTo>
                <a:lnTo>
                  <a:pt x="317" y="276"/>
                </a:lnTo>
                <a:lnTo>
                  <a:pt x="328" y="270"/>
                </a:lnTo>
                <a:lnTo>
                  <a:pt x="338" y="263"/>
                </a:lnTo>
                <a:lnTo>
                  <a:pt x="346" y="257"/>
                </a:lnTo>
                <a:lnTo>
                  <a:pt x="354" y="250"/>
                </a:lnTo>
                <a:lnTo>
                  <a:pt x="361" y="244"/>
                </a:lnTo>
                <a:lnTo>
                  <a:pt x="368" y="237"/>
                </a:lnTo>
                <a:lnTo>
                  <a:pt x="373" y="230"/>
                </a:lnTo>
                <a:lnTo>
                  <a:pt x="377" y="223"/>
                </a:lnTo>
                <a:lnTo>
                  <a:pt x="380" y="217"/>
                </a:lnTo>
                <a:lnTo>
                  <a:pt x="384" y="210"/>
                </a:lnTo>
                <a:lnTo>
                  <a:pt x="387" y="203"/>
                </a:lnTo>
                <a:lnTo>
                  <a:pt x="387" y="196"/>
                </a:lnTo>
                <a:lnTo>
                  <a:pt x="388" y="189"/>
                </a:lnTo>
                <a:lnTo>
                  <a:pt x="387" y="181"/>
                </a:lnTo>
                <a:lnTo>
                  <a:pt x="387" y="176"/>
                </a:lnTo>
                <a:lnTo>
                  <a:pt x="384" y="169"/>
                </a:lnTo>
                <a:lnTo>
                  <a:pt x="380" y="161"/>
                </a:lnTo>
                <a:lnTo>
                  <a:pt x="377" y="154"/>
                </a:lnTo>
                <a:lnTo>
                  <a:pt x="373" y="149"/>
                </a:lnTo>
                <a:lnTo>
                  <a:pt x="368" y="141"/>
                </a:lnTo>
                <a:lnTo>
                  <a:pt x="361" y="134"/>
                </a:lnTo>
                <a:lnTo>
                  <a:pt x="355" y="129"/>
                </a:lnTo>
                <a:lnTo>
                  <a:pt x="347" y="121"/>
                </a:lnTo>
                <a:lnTo>
                  <a:pt x="339" y="116"/>
                </a:lnTo>
                <a:lnTo>
                  <a:pt x="330" y="109"/>
                </a:lnTo>
                <a:lnTo>
                  <a:pt x="319" y="103"/>
                </a:lnTo>
                <a:lnTo>
                  <a:pt x="309" y="97"/>
                </a:lnTo>
                <a:lnTo>
                  <a:pt x="298" y="91"/>
                </a:lnTo>
                <a:lnTo>
                  <a:pt x="286" y="86"/>
                </a:lnTo>
                <a:lnTo>
                  <a:pt x="273" y="80"/>
                </a:lnTo>
                <a:lnTo>
                  <a:pt x="260" y="74"/>
                </a:lnTo>
                <a:lnTo>
                  <a:pt x="246" y="69"/>
                </a:lnTo>
                <a:lnTo>
                  <a:pt x="232" y="63"/>
                </a:lnTo>
                <a:lnTo>
                  <a:pt x="216" y="59"/>
                </a:lnTo>
                <a:lnTo>
                  <a:pt x="200" y="53"/>
                </a:lnTo>
                <a:lnTo>
                  <a:pt x="183" y="49"/>
                </a:lnTo>
                <a:lnTo>
                  <a:pt x="167" y="44"/>
                </a:lnTo>
                <a:lnTo>
                  <a:pt x="131" y="36"/>
                </a:lnTo>
                <a:lnTo>
                  <a:pt x="93" y="27"/>
                </a:lnTo>
                <a:lnTo>
                  <a:pt x="52" y="20"/>
                </a:lnTo>
                <a:lnTo>
                  <a:pt x="43" y="19"/>
                </a:lnTo>
                <a:lnTo>
                  <a:pt x="41" y="19"/>
                </a:lnTo>
                <a:lnTo>
                  <a:pt x="41" y="17"/>
                </a:lnTo>
                <a:lnTo>
                  <a:pt x="41" y="17"/>
                </a:lnTo>
                <a:lnTo>
                  <a:pt x="41" y="16"/>
                </a:lnTo>
                <a:lnTo>
                  <a:pt x="43" y="16"/>
                </a:lnTo>
                <a:lnTo>
                  <a:pt x="44" y="14"/>
                </a:lnTo>
                <a:lnTo>
                  <a:pt x="54" y="16"/>
                </a:lnTo>
                <a:lnTo>
                  <a:pt x="93" y="23"/>
                </a:lnTo>
                <a:lnTo>
                  <a:pt x="133" y="31"/>
                </a:lnTo>
                <a:lnTo>
                  <a:pt x="169" y="40"/>
                </a:lnTo>
                <a:lnTo>
                  <a:pt x="185" y="44"/>
                </a:lnTo>
                <a:lnTo>
                  <a:pt x="202" y="50"/>
                </a:lnTo>
                <a:lnTo>
                  <a:pt x="218" y="54"/>
                </a:lnTo>
                <a:lnTo>
                  <a:pt x="234" y="60"/>
                </a:lnTo>
                <a:lnTo>
                  <a:pt x="248" y="64"/>
                </a:lnTo>
                <a:lnTo>
                  <a:pt x="262" y="70"/>
                </a:lnTo>
                <a:lnTo>
                  <a:pt x="275" y="76"/>
                </a:lnTo>
                <a:lnTo>
                  <a:pt x="289" y="81"/>
                </a:lnTo>
                <a:lnTo>
                  <a:pt x="300" y="87"/>
                </a:lnTo>
                <a:lnTo>
                  <a:pt x="311" y="93"/>
                </a:lnTo>
                <a:lnTo>
                  <a:pt x="322" y="100"/>
                </a:lnTo>
                <a:lnTo>
                  <a:pt x="333" y="106"/>
                </a:lnTo>
                <a:lnTo>
                  <a:pt x="343" y="111"/>
                </a:lnTo>
                <a:lnTo>
                  <a:pt x="350" y="119"/>
                </a:lnTo>
                <a:lnTo>
                  <a:pt x="358" y="126"/>
                </a:lnTo>
                <a:lnTo>
                  <a:pt x="365" y="131"/>
                </a:lnTo>
                <a:lnTo>
                  <a:pt x="371" y="139"/>
                </a:lnTo>
                <a:lnTo>
                  <a:pt x="377" y="146"/>
                </a:lnTo>
                <a:lnTo>
                  <a:pt x="382" y="153"/>
                </a:lnTo>
                <a:lnTo>
                  <a:pt x="385" y="160"/>
                </a:lnTo>
                <a:lnTo>
                  <a:pt x="388" y="167"/>
                </a:lnTo>
                <a:lnTo>
                  <a:pt x="391" y="174"/>
                </a:lnTo>
                <a:lnTo>
                  <a:pt x="393" y="181"/>
                </a:lnTo>
                <a:lnTo>
                  <a:pt x="393" y="189"/>
                </a:lnTo>
                <a:lnTo>
                  <a:pt x="391" y="197"/>
                </a:lnTo>
                <a:lnTo>
                  <a:pt x="391" y="204"/>
                </a:lnTo>
                <a:lnTo>
                  <a:pt x="388" y="211"/>
                </a:lnTo>
                <a:lnTo>
                  <a:pt x="385" y="219"/>
                </a:lnTo>
                <a:lnTo>
                  <a:pt x="382" y="226"/>
                </a:lnTo>
                <a:lnTo>
                  <a:pt x="377" y="233"/>
                </a:lnTo>
                <a:lnTo>
                  <a:pt x="371" y="240"/>
                </a:lnTo>
                <a:lnTo>
                  <a:pt x="365" y="247"/>
                </a:lnTo>
                <a:lnTo>
                  <a:pt x="357" y="253"/>
                </a:lnTo>
                <a:lnTo>
                  <a:pt x="349" y="260"/>
                </a:lnTo>
                <a:lnTo>
                  <a:pt x="341" y="267"/>
                </a:lnTo>
                <a:lnTo>
                  <a:pt x="332" y="273"/>
                </a:lnTo>
                <a:lnTo>
                  <a:pt x="320" y="280"/>
                </a:lnTo>
                <a:lnTo>
                  <a:pt x="309" y="286"/>
                </a:lnTo>
                <a:lnTo>
                  <a:pt x="298" y="291"/>
                </a:lnTo>
                <a:lnTo>
                  <a:pt x="286" y="297"/>
                </a:lnTo>
                <a:lnTo>
                  <a:pt x="273" y="303"/>
                </a:lnTo>
                <a:lnTo>
                  <a:pt x="259" y="309"/>
                </a:lnTo>
                <a:lnTo>
                  <a:pt x="245" y="314"/>
                </a:lnTo>
                <a:lnTo>
                  <a:pt x="229" y="320"/>
                </a:lnTo>
                <a:lnTo>
                  <a:pt x="213" y="324"/>
                </a:lnTo>
                <a:lnTo>
                  <a:pt x="197" y="330"/>
                </a:lnTo>
                <a:lnTo>
                  <a:pt x="180" y="334"/>
                </a:lnTo>
                <a:lnTo>
                  <a:pt x="163" y="339"/>
                </a:lnTo>
                <a:lnTo>
                  <a:pt x="126" y="347"/>
                </a:lnTo>
                <a:lnTo>
                  <a:pt x="87" y="356"/>
                </a:lnTo>
                <a:lnTo>
                  <a:pt x="46" y="363"/>
                </a:lnTo>
                <a:lnTo>
                  <a:pt x="3" y="369"/>
                </a:lnTo>
                <a:lnTo>
                  <a:pt x="2" y="369"/>
                </a:lnTo>
                <a:lnTo>
                  <a:pt x="0" y="367"/>
                </a:lnTo>
                <a:lnTo>
                  <a:pt x="0" y="367"/>
                </a:lnTo>
                <a:lnTo>
                  <a:pt x="0" y="366"/>
                </a:lnTo>
                <a:lnTo>
                  <a:pt x="0" y="366"/>
                </a:lnTo>
                <a:lnTo>
                  <a:pt x="3" y="364"/>
                </a:lnTo>
                <a:lnTo>
                  <a:pt x="3" y="364"/>
                </a:lnTo>
                <a:close/>
                <a:moveTo>
                  <a:pt x="47" y="36"/>
                </a:moveTo>
                <a:lnTo>
                  <a:pt x="11" y="13"/>
                </a:lnTo>
                <a:lnTo>
                  <a:pt x="54" y="0"/>
                </a:lnTo>
                <a:lnTo>
                  <a:pt x="47" y="36"/>
                </a:lnTo>
                <a:close/>
              </a:path>
            </a:pathLst>
          </a:custGeom>
          <a:solidFill>
            <a:srgbClr val="000000"/>
          </a:solidFill>
          <a:ln w="3175">
            <a:solidFill>
              <a:srgbClr val="000000"/>
            </a:solidFill>
            <a:prstDash val="solid"/>
            <a:round/>
            <a:headEnd/>
            <a:tailEnd/>
          </a:ln>
        </p:spPr>
        <p:txBody>
          <a:bodyPr/>
          <a:lstStyle/>
          <a:p>
            <a:endParaRPr lang="nb-NO"/>
          </a:p>
        </p:txBody>
      </p:sp>
      <p:sp>
        <p:nvSpPr>
          <p:cNvPr id="7449631" name="Rectangle 31"/>
          <p:cNvSpPr>
            <a:spLocks noChangeArrowheads="1"/>
          </p:cNvSpPr>
          <p:nvPr/>
        </p:nvSpPr>
        <p:spPr bwMode="auto">
          <a:xfrm>
            <a:off x="6994525" y="4383088"/>
            <a:ext cx="393700" cy="274637"/>
          </a:xfrm>
          <a:prstGeom prst="rect">
            <a:avLst/>
          </a:prstGeom>
          <a:noFill/>
          <a:ln w="9525">
            <a:noFill/>
            <a:miter lim="800000"/>
            <a:headEnd/>
            <a:tailEnd/>
          </a:ln>
        </p:spPr>
        <p:txBody>
          <a:bodyPr wrap="none" lIns="0" tIns="0" rIns="0" bIns="0">
            <a:spAutoFit/>
          </a:bodyPr>
          <a:lstStyle/>
          <a:p>
            <a:r>
              <a:rPr lang="nb-NO" sz="1800">
                <a:solidFill>
                  <a:srgbClr val="3333CC"/>
                </a:solidFill>
              </a:rPr>
              <a:t>½ O</a:t>
            </a:r>
            <a:endParaRPr lang="nb-NO" sz="1800">
              <a:latin typeface="Arial" charset="0"/>
            </a:endParaRPr>
          </a:p>
        </p:txBody>
      </p:sp>
      <p:sp>
        <p:nvSpPr>
          <p:cNvPr id="7449632" name="Rectangle 32"/>
          <p:cNvSpPr>
            <a:spLocks noChangeArrowheads="1"/>
          </p:cNvSpPr>
          <p:nvPr/>
        </p:nvSpPr>
        <p:spPr bwMode="auto">
          <a:xfrm>
            <a:off x="7424738" y="4506913"/>
            <a:ext cx="76200" cy="182562"/>
          </a:xfrm>
          <a:prstGeom prst="rect">
            <a:avLst/>
          </a:prstGeom>
          <a:noFill/>
          <a:ln w="9525">
            <a:noFill/>
            <a:miter lim="800000"/>
            <a:headEnd/>
            <a:tailEnd/>
          </a:ln>
        </p:spPr>
        <p:txBody>
          <a:bodyPr wrap="none" lIns="0" tIns="0" rIns="0" bIns="0">
            <a:spAutoFit/>
          </a:bodyPr>
          <a:lstStyle/>
          <a:p>
            <a:r>
              <a:rPr lang="nb-NO" sz="1200">
                <a:solidFill>
                  <a:srgbClr val="3333CC"/>
                </a:solidFill>
              </a:rPr>
              <a:t>2</a:t>
            </a:r>
            <a:endParaRPr lang="nb-NO" sz="1800">
              <a:latin typeface="Arial" charset="0"/>
            </a:endParaRPr>
          </a:p>
        </p:txBody>
      </p:sp>
      <p:sp>
        <p:nvSpPr>
          <p:cNvPr id="7449633" name="Freeform 33"/>
          <p:cNvSpPr>
            <a:spLocks noEditPoints="1"/>
          </p:cNvSpPr>
          <p:nvPr/>
        </p:nvSpPr>
        <p:spPr bwMode="auto">
          <a:xfrm>
            <a:off x="6537325" y="4560888"/>
            <a:ext cx="366713" cy="577850"/>
          </a:xfrm>
          <a:custGeom>
            <a:avLst/>
            <a:gdLst/>
            <a:ahLst/>
            <a:cxnLst>
              <a:cxn ang="0">
                <a:pos x="204" y="11"/>
              </a:cxn>
              <a:cxn ang="0">
                <a:pos x="158" y="25"/>
              </a:cxn>
              <a:cxn ang="0">
                <a:pos x="117" y="42"/>
              </a:cxn>
              <a:cxn ang="0">
                <a:pos x="81" y="64"/>
              </a:cxn>
              <a:cxn ang="0">
                <a:pos x="52" y="87"/>
              </a:cxn>
              <a:cxn ang="0">
                <a:pos x="29" y="111"/>
              </a:cxn>
              <a:cxn ang="0">
                <a:pos x="13" y="138"/>
              </a:cxn>
              <a:cxn ang="0">
                <a:pos x="5" y="165"/>
              </a:cxn>
              <a:cxn ang="0">
                <a:pos x="5" y="194"/>
              </a:cxn>
              <a:cxn ang="0">
                <a:pos x="13" y="221"/>
              </a:cxn>
              <a:cxn ang="0">
                <a:pos x="29" y="247"/>
              </a:cxn>
              <a:cxn ang="0">
                <a:pos x="51" y="272"/>
              </a:cxn>
              <a:cxn ang="0">
                <a:pos x="79" y="295"/>
              </a:cxn>
              <a:cxn ang="0">
                <a:pos x="114" y="315"/>
              </a:cxn>
              <a:cxn ang="0">
                <a:pos x="155" y="332"/>
              </a:cxn>
              <a:cxn ang="0">
                <a:pos x="193" y="345"/>
              </a:cxn>
              <a:cxn ang="0">
                <a:pos x="194" y="348"/>
              </a:cxn>
              <a:cxn ang="0">
                <a:pos x="191" y="350"/>
              </a:cxn>
              <a:cxn ang="0">
                <a:pos x="152" y="337"/>
              </a:cxn>
              <a:cxn ang="0">
                <a:pos x="111" y="320"/>
              </a:cxn>
              <a:cxn ang="0">
                <a:pos x="76" y="298"/>
              </a:cxn>
              <a:cxn ang="0">
                <a:pos x="48" y="275"/>
              </a:cxn>
              <a:cxn ang="0">
                <a:pos x="24" y="250"/>
              </a:cxn>
              <a:cxn ang="0">
                <a:pos x="8" y="222"/>
              </a:cxn>
              <a:cxn ang="0">
                <a:pos x="0" y="194"/>
              </a:cxn>
              <a:cxn ang="0">
                <a:pos x="0" y="165"/>
              </a:cxn>
              <a:cxn ang="0">
                <a:pos x="10" y="137"/>
              </a:cxn>
              <a:cxn ang="0">
                <a:pos x="26" y="108"/>
              </a:cxn>
              <a:cxn ang="0">
                <a:pos x="48" y="84"/>
              </a:cxn>
              <a:cxn ang="0">
                <a:pos x="78" y="60"/>
              </a:cxn>
              <a:cxn ang="0">
                <a:pos x="114" y="40"/>
              </a:cxn>
              <a:cxn ang="0">
                <a:pos x="155" y="21"/>
              </a:cxn>
              <a:cxn ang="0">
                <a:pos x="202" y="5"/>
              </a:cxn>
              <a:cxn ang="0">
                <a:pos x="229" y="0"/>
              </a:cxn>
              <a:cxn ang="0">
                <a:pos x="231" y="2"/>
              </a:cxn>
              <a:cxn ang="0">
                <a:pos x="229" y="4"/>
              </a:cxn>
              <a:cxn ang="0">
                <a:pos x="191" y="330"/>
              </a:cxn>
              <a:cxn ang="0">
                <a:pos x="180" y="364"/>
              </a:cxn>
            </a:cxnLst>
            <a:rect l="0" t="0" r="r" b="b"/>
            <a:pathLst>
              <a:path w="231" h="364">
                <a:moveTo>
                  <a:pt x="229" y="4"/>
                </a:moveTo>
                <a:lnTo>
                  <a:pt x="204" y="11"/>
                </a:lnTo>
                <a:lnTo>
                  <a:pt x="180" y="17"/>
                </a:lnTo>
                <a:lnTo>
                  <a:pt x="158" y="25"/>
                </a:lnTo>
                <a:lnTo>
                  <a:pt x="136" y="34"/>
                </a:lnTo>
                <a:lnTo>
                  <a:pt x="117" y="42"/>
                </a:lnTo>
                <a:lnTo>
                  <a:pt x="98" y="52"/>
                </a:lnTo>
                <a:lnTo>
                  <a:pt x="81" y="64"/>
                </a:lnTo>
                <a:lnTo>
                  <a:pt x="65" y="75"/>
                </a:lnTo>
                <a:lnTo>
                  <a:pt x="52" y="87"/>
                </a:lnTo>
                <a:lnTo>
                  <a:pt x="40" y="98"/>
                </a:lnTo>
                <a:lnTo>
                  <a:pt x="29" y="111"/>
                </a:lnTo>
                <a:lnTo>
                  <a:pt x="21" y="124"/>
                </a:lnTo>
                <a:lnTo>
                  <a:pt x="13" y="138"/>
                </a:lnTo>
                <a:lnTo>
                  <a:pt x="8" y="151"/>
                </a:lnTo>
                <a:lnTo>
                  <a:pt x="5" y="165"/>
                </a:lnTo>
                <a:lnTo>
                  <a:pt x="5" y="180"/>
                </a:lnTo>
                <a:lnTo>
                  <a:pt x="5" y="194"/>
                </a:lnTo>
                <a:lnTo>
                  <a:pt x="8" y="208"/>
                </a:lnTo>
                <a:lnTo>
                  <a:pt x="13" y="221"/>
                </a:lnTo>
                <a:lnTo>
                  <a:pt x="21" y="234"/>
                </a:lnTo>
                <a:lnTo>
                  <a:pt x="29" y="247"/>
                </a:lnTo>
                <a:lnTo>
                  <a:pt x="38" y="260"/>
                </a:lnTo>
                <a:lnTo>
                  <a:pt x="51" y="272"/>
                </a:lnTo>
                <a:lnTo>
                  <a:pt x="65" y="284"/>
                </a:lnTo>
                <a:lnTo>
                  <a:pt x="79" y="295"/>
                </a:lnTo>
                <a:lnTo>
                  <a:pt x="97" y="305"/>
                </a:lnTo>
                <a:lnTo>
                  <a:pt x="114" y="315"/>
                </a:lnTo>
                <a:lnTo>
                  <a:pt x="133" y="324"/>
                </a:lnTo>
                <a:lnTo>
                  <a:pt x="155" y="332"/>
                </a:lnTo>
                <a:lnTo>
                  <a:pt x="177" y="341"/>
                </a:lnTo>
                <a:lnTo>
                  <a:pt x="193" y="345"/>
                </a:lnTo>
                <a:lnTo>
                  <a:pt x="194" y="347"/>
                </a:lnTo>
                <a:lnTo>
                  <a:pt x="194" y="348"/>
                </a:lnTo>
                <a:lnTo>
                  <a:pt x="193" y="350"/>
                </a:lnTo>
                <a:lnTo>
                  <a:pt x="191" y="350"/>
                </a:lnTo>
                <a:lnTo>
                  <a:pt x="174" y="345"/>
                </a:lnTo>
                <a:lnTo>
                  <a:pt x="152" y="337"/>
                </a:lnTo>
                <a:lnTo>
                  <a:pt x="131" y="328"/>
                </a:lnTo>
                <a:lnTo>
                  <a:pt x="111" y="320"/>
                </a:lnTo>
                <a:lnTo>
                  <a:pt x="93" y="310"/>
                </a:lnTo>
                <a:lnTo>
                  <a:pt x="76" y="298"/>
                </a:lnTo>
                <a:lnTo>
                  <a:pt x="60" y="287"/>
                </a:lnTo>
                <a:lnTo>
                  <a:pt x="48" y="275"/>
                </a:lnTo>
                <a:lnTo>
                  <a:pt x="35" y="262"/>
                </a:lnTo>
                <a:lnTo>
                  <a:pt x="24" y="250"/>
                </a:lnTo>
                <a:lnTo>
                  <a:pt x="16" y="237"/>
                </a:lnTo>
                <a:lnTo>
                  <a:pt x="8" y="222"/>
                </a:lnTo>
                <a:lnTo>
                  <a:pt x="3" y="208"/>
                </a:lnTo>
                <a:lnTo>
                  <a:pt x="0" y="194"/>
                </a:lnTo>
                <a:lnTo>
                  <a:pt x="0" y="180"/>
                </a:lnTo>
                <a:lnTo>
                  <a:pt x="0" y="165"/>
                </a:lnTo>
                <a:lnTo>
                  <a:pt x="3" y="151"/>
                </a:lnTo>
                <a:lnTo>
                  <a:pt x="10" y="137"/>
                </a:lnTo>
                <a:lnTo>
                  <a:pt x="16" y="122"/>
                </a:lnTo>
                <a:lnTo>
                  <a:pt x="26" y="108"/>
                </a:lnTo>
                <a:lnTo>
                  <a:pt x="37" y="95"/>
                </a:lnTo>
                <a:lnTo>
                  <a:pt x="48" y="84"/>
                </a:lnTo>
                <a:lnTo>
                  <a:pt x="62" y="71"/>
                </a:lnTo>
                <a:lnTo>
                  <a:pt x="78" y="60"/>
                </a:lnTo>
                <a:lnTo>
                  <a:pt x="95" y="50"/>
                </a:lnTo>
                <a:lnTo>
                  <a:pt x="114" y="40"/>
                </a:lnTo>
                <a:lnTo>
                  <a:pt x="134" y="30"/>
                </a:lnTo>
                <a:lnTo>
                  <a:pt x="155" y="21"/>
                </a:lnTo>
                <a:lnTo>
                  <a:pt x="179" y="12"/>
                </a:lnTo>
                <a:lnTo>
                  <a:pt x="202" y="5"/>
                </a:lnTo>
                <a:lnTo>
                  <a:pt x="228" y="0"/>
                </a:lnTo>
                <a:lnTo>
                  <a:pt x="229" y="0"/>
                </a:lnTo>
                <a:lnTo>
                  <a:pt x="231" y="1"/>
                </a:lnTo>
                <a:lnTo>
                  <a:pt x="231" y="2"/>
                </a:lnTo>
                <a:lnTo>
                  <a:pt x="231" y="4"/>
                </a:lnTo>
                <a:lnTo>
                  <a:pt x="229" y="4"/>
                </a:lnTo>
                <a:lnTo>
                  <a:pt x="229" y="4"/>
                </a:lnTo>
                <a:close/>
                <a:moveTo>
                  <a:pt x="191" y="330"/>
                </a:moveTo>
                <a:lnTo>
                  <a:pt x="223" y="357"/>
                </a:lnTo>
                <a:lnTo>
                  <a:pt x="180" y="364"/>
                </a:lnTo>
                <a:lnTo>
                  <a:pt x="191" y="330"/>
                </a:lnTo>
                <a:close/>
              </a:path>
            </a:pathLst>
          </a:custGeom>
          <a:solidFill>
            <a:srgbClr val="000000"/>
          </a:solidFill>
          <a:ln w="3175">
            <a:solidFill>
              <a:srgbClr val="000000"/>
            </a:solidFill>
            <a:prstDash val="solid"/>
            <a:round/>
            <a:headEnd/>
            <a:tailEnd/>
          </a:ln>
        </p:spPr>
        <p:txBody>
          <a:bodyPr/>
          <a:lstStyle/>
          <a:p>
            <a:endParaRPr lang="nb-NO"/>
          </a:p>
        </p:txBody>
      </p:sp>
      <p:sp>
        <p:nvSpPr>
          <p:cNvPr id="7449634" name="Rectangle 34"/>
          <p:cNvSpPr>
            <a:spLocks noChangeArrowheads="1"/>
          </p:cNvSpPr>
          <p:nvPr/>
        </p:nvSpPr>
        <p:spPr bwMode="auto">
          <a:xfrm>
            <a:off x="6981825" y="5035550"/>
            <a:ext cx="165100" cy="274638"/>
          </a:xfrm>
          <a:prstGeom prst="rect">
            <a:avLst/>
          </a:prstGeom>
          <a:noFill/>
          <a:ln w="9525">
            <a:noFill/>
            <a:miter lim="800000"/>
            <a:headEnd/>
            <a:tailEnd/>
          </a:ln>
        </p:spPr>
        <p:txBody>
          <a:bodyPr wrap="none" lIns="0" tIns="0" rIns="0" bIns="0">
            <a:spAutoFit/>
          </a:bodyPr>
          <a:lstStyle/>
          <a:p>
            <a:r>
              <a:rPr lang="nb-NO" sz="1800">
                <a:solidFill>
                  <a:srgbClr val="000000"/>
                </a:solidFill>
              </a:rPr>
              <a:t>H</a:t>
            </a:r>
            <a:endParaRPr lang="nb-NO" sz="1800">
              <a:latin typeface="Arial" charset="0"/>
            </a:endParaRPr>
          </a:p>
        </p:txBody>
      </p:sp>
      <p:sp>
        <p:nvSpPr>
          <p:cNvPr id="7449635" name="Rectangle 35"/>
          <p:cNvSpPr>
            <a:spLocks noChangeArrowheads="1"/>
          </p:cNvSpPr>
          <p:nvPr/>
        </p:nvSpPr>
        <p:spPr bwMode="auto">
          <a:xfrm>
            <a:off x="7161213" y="5160963"/>
            <a:ext cx="76200" cy="182562"/>
          </a:xfrm>
          <a:prstGeom prst="rect">
            <a:avLst/>
          </a:prstGeom>
          <a:noFill/>
          <a:ln w="9525">
            <a:noFill/>
            <a:miter lim="800000"/>
            <a:headEnd/>
            <a:tailEnd/>
          </a:ln>
        </p:spPr>
        <p:txBody>
          <a:bodyPr wrap="none" lIns="0" tIns="0" rIns="0" bIns="0">
            <a:spAutoFit/>
          </a:bodyPr>
          <a:lstStyle/>
          <a:p>
            <a:r>
              <a:rPr lang="nb-NO" sz="1200">
                <a:solidFill>
                  <a:srgbClr val="000000"/>
                </a:solidFill>
              </a:rPr>
              <a:t>2</a:t>
            </a:r>
            <a:endParaRPr lang="nb-NO" sz="1800">
              <a:latin typeface="Arial" charset="0"/>
            </a:endParaRPr>
          </a:p>
        </p:txBody>
      </p:sp>
      <p:sp>
        <p:nvSpPr>
          <p:cNvPr id="7449636" name="Rectangle 36"/>
          <p:cNvSpPr>
            <a:spLocks noChangeArrowheads="1"/>
          </p:cNvSpPr>
          <p:nvPr/>
        </p:nvSpPr>
        <p:spPr bwMode="auto">
          <a:xfrm>
            <a:off x="7246938" y="5035550"/>
            <a:ext cx="165100" cy="274638"/>
          </a:xfrm>
          <a:prstGeom prst="rect">
            <a:avLst/>
          </a:prstGeom>
          <a:noFill/>
          <a:ln w="9525">
            <a:noFill/>
            <a:miter lim="800000"/>
            <a:headEnd/>
            <a:tailEnd/>
          </a:ln>
        </p:spPr>
        <p:txBody>
          <a:bodyPr wrap="none" lIns="0" tIns="0" rIns="0" bIns="0">
            <a:spAutoFit/>
          </a:bodyPr>
          <a:lstStyle/>
          <a:p>
            <a:r>
              <a:rPr lang="nb-NO" sz="1800">
                <a:solidFill>
                  <a:srgbClr val="000000"/>
                </a:solidFill>
              </a:rPr>
              <a:t>O</a:t>
            </a:r>
            <a:endParaRPr lang="nb-NO" sz="1800">
              <a:latin typeface="Arial" charset="0"/>
            </a:endParaRPr>
          </a:p>
        </p:txBody>
      </p:sp>
      <p:sp>
        <p:nvSpPr>
          <p:cNvPr id="7449637" name="Freeform 37"/>
          <p:cNvSpPr>
            <a:spLocks noEditPoints="1"/>
          </p:cNvSpPr>
          <p:nvPr/>
        </p:nvSpPr>
        <p:spPr bwMode="auto">
          <a:xfrm>
            <a:off x="6134100" y="3994150"/>
            <a:ext cx="431800" cy="757238"/>
          </a:xfrm>
          <a:custGeom>
            <a:avLst/>
            <a:gdLst/>
            <a:ahLst/>
            <a:cxnLst>
              <a:cxn ang="0">
                <a:pos x="265" y="474"/>
              </a:cxn>
              <a:cxn ang="0">
                <a:pos x="267" y="441"/>
              </a:cxn>
              <a:cxn ang="0">
                <a:pos x="267" y="424"/>
              </a:cxn>
              <a:cxn ang="0">
                <a:pos x="265" y="405"/>
              </a:cxn>
              <a:cxn ang="0">
                <a:pos x="264" y="388"/>
              </a:cxn>
              <a:cxn ang="0">
                <a:pos x="262" y="371"/>
              </a:cxn>
              <a:cxn ang="0">
                <a:pos x="256" y="337"/>
              </a:cxn>
              <a:cxn ang="0">
                <a:pos x="248" y="302"/>
              </a:cxn>
              <a:cxn ang="0">
                <a:pos x="237" y="269"/>
              </a:cxn>
              <a:cxn ang="0">
                <a:pos x="224" y="238"/>
              </a:cxn>
              <a:cxn ang="0">
                <a:pos x="210" y="207"/>
              </a:cxn>
              <a:cxn ang="0">
                <a:pos x="194" y="178"/>
              </a:cxn>
              <a:cxn ang="0">
                <a:pos x="175" y="149"/>
              </a:cxn>
              <a:cxn ang="0">
                <a:pos x="155" y="124"/>
              </a:cxn>
              <a:cxn ang="0">
                <a:pos x="133" y="98"/>
              </a:cxn>
              <a:cxn ang="0">
                <a:pos x="109" y="75"/>
              </a:cxn>
              <a:cxn ang="0">
                <a:pos x="84" y="54"/>
              </a:cxn>
              <a:cxn ang="0">
                <a:pos x="57" y="34"/>
              </a:cxn>
              <a:cxn ang="0">
                <a:pos x="44" y="25"/>
              </a:cxn>
              <a:cxn ang="0">
                <a:pos x="29" y="15"/>
              </a:cxn>
              <a:cxn ang="0">
                <a:pos x="27" y="14"/>
              </a:cxn>
              <a:cxn ang="0">
                <a:pos x="27" y="14"/>
              </a:cxn>
              <a:cxn ang="0">
                <a:pos x="27" y="12"/>
              </a:cxn>
              <a:cxn ang="0">
                <a:pos x="29" y="12"/>
              </a:cxn>
              <a:cxn ang="0">
                <a:pos x="30" y="12"/>
              </a:cxn>
              <a:cxn ang="0">
                <a:pos x="30" y="12"/>
              </a:cxn>
              <a:cxn ang="0">
                <a:pos x="46" y="21"/>
              </a:cxn>
              <a:cxn ang="0">
                <a:pos x="60" y="31"/>
              </a:cxn>
              <a:cxn ang="0">
                <a:pos x="89" y="49"/>
              </a:cxn>
              <a:cxn ang="0">
                <a:pos x="114" y="72"/>
              </a:cxn>
              <a:cxn ang="0">
                <a:pos x="138" y="95"/>
              </a:cxn>
              <a:cxn ang="0">
                <a:pos x="160" y="121"/>
              </a:cxn>
              <a:cxn ang="0">
                <a:pos x="180" y="148"/>
              </a:cxn>
              <a:cxn ang="0">
                <a:pos x="199" y="175"/>
              </a:cxn>
              <a:cxn ang="0">
                <a:pos x="215" y="205"/>
              </a:cxn>
              <a:cxn ang="0">
                <a:pos x="229" y="237"/>
              </a:cxn>
              <a:cxn ang="0">
                <a:pos x="242" y="268"/>
              </a:cxn>
              <a:cxn ang="0">
                <a:pos x="253" y="301"/>
              </a:cxn>
              <a:cxn ang="0">
                <a:pos x="261" y="335"/>
              </a:cxn>
              <a:cxn ang="0">
                <a:pos x="267" y="369"/>
              </a:cxn>
              <a:cxn ang="0">
                <a:pos x="269" y="388"/>
              </a:cxn>
              <a:cxn ang="0">
                <a:pos x="270" y="405"/>
              </a:cxn>
              <a:cxn ang="0">
                <a:pos x="272" y="424"/>
              </a:cxn>
              <a:cxn ang="0">
                <a:pos x="272" y="441"/>
              </a:cxn>
              <a:cxn ang="0">
                <a:pos x="270" y="474"/>
              </a:cxn>
              <a:cxn ang="0">
                <a:pos x="270" y="475"/>
              </a:cxn>
              <a:cxn ang="0">
                <a:pos x="270" y="477"/>
              </a:cxn>
              <a:cxn ang="0">
                <a:pos x="269" y="477"/>
              </a:cxn>
              <a:cxn ang="0">
                <a:pos x="269" y="477"/>
              </a:cxn>
              <a:cxn ang="0">
                <a:pos x="267" y="477"/>
              </a:cxn>
              <a:cxn ang="0">
                <a:pos x="267" y="475"/>
              </a:cxn>
              <a:cxn ang="0">
                <a:pos x="265" y="474"/>
              </a:cxn>
              <a:cxn ang="0">
                <a:pos x="265" y="474"/>
              </a:cxn>
              <a:cxn ang="0">
                <a:pos x="25" y="32"/>
              </a:cxn>
              <a:cxn ang="0">
                <a:pos x="0" y="0"/>
              </a:cxn>
              <a:cxn ang="0">
                <a:pos x="44" y="1"/>
              </a:cxn>
              <a:cxn ang="0">
                <a:pos x="25" y="32"/>
              </a:cxn>
            </a:cxnLst>
            <a:rect l="0" t="0" r="r" b="b"/>
            <a:pathLst>
              <a:path w="272" h="477">
                <a:moveTo>
                  <a:pt x="265" y="474"/>
                </a:moveTo>
                <a:lnTo>
                  <a:pt x="267" y="441"/>
                </a:lnTo>
                <a:lnTo>
                  <a:pt x="267" y="424"/>
                </a:lnTo>
                <a:lnTo>
                  <a:pt x="265" y="405"/>
                </a:lnTo>
                <a:lnTo>
                  <a:pt x="264" y="388"/>
                </a:lnTo>
                <a:lnTo>
                  <a:pt x="262" y="371"/>
                </a:lnTo>
                <a:lnTo>
                  <a:pt x="256" y="337"/>
                </a:lnTo>
                <a:lnTo>
                  <a:pt x="248" y="302"/>
                </a:lnTo>
                <a:lnTo>
                  <a:pt x="237" y="269"/>
                </a:lnTo>
                <a:lnTo>
                  <a:pt x="224" y="238"/>
                </a:lnTo>
                <a:lnTo>
                  <a:pt x="210" y="207"/>
                </a:lnTo>
                <a:lnTo>
                  <a:pt x="194" y="178"/>
                </a:lnTo>
                <a:lnTo>
                  <a:pt x="175" y="149"/>
                </a:lnTo>
                <a:lnTo>
                  <a:pt x="155" y="124"/>
                </a:lnTo>
                <a:lnTo>
                  <a:pt x="133" y="98"/>
                </a:lnTo>
                <a:lnTo>
                  <a:pt x="109" y="75"/>
                </a:lnTo>
                <a:lnTo>
                  <a:pt x="84" y="54"/>
                </a:lnTo>
                <a:lnTo>
                  <a:pt x="57" y="34"/>
                </a:lnTo>
                <a:lnTo>
                  <a:pt x="44" y="25"/>
                </a:lnTo>
                <a:lnTo>
                  <a:pt x="29" y="15"/>
                </a:lnTo>
                <a:lnTo>
                  <a:pt x="27" y="14"/>
                </a:lnTo>
                <a:lnTo>
                  <a:pt x="27" y="14"/>
                </a:lnTo>
                <a:lnTo>
                  <a:pt x="27" y="12"/>
                </a:lnTo>
                <a:lnTo>
                  <a:pt x="29" y="12"/>
                </a:lnTo>
                <a:lnTo>
                  <a:pt x="30" y="12"/>
                </a:lnTo>
                <a:lnTo>
                  <a:pt x="30" y="12"/>
                </a:lnTo>
                <a:lnTo>
                  <a:pt x="46" y="21"/>
                </a:lnTo>
                <a:lnTo>
                  <a:pt x="60" y="31"/>
                </a:lnTo>
                <a:lnTo>
                  <a:pt x="89" y="49"/>
                </a:lnTo>
                <a:lnTo>
                  <a:pt x="114" y="72"/>
                </a:lnTo>
                <a:lnTo>
                  <a:pt x="138" y="95"/>
                </a:lnTo>
                <a:lnTo>
                  <a:pt x="160" y="121"/>
                </a:lnTo>
                <a:lnTo>
                  <a:pt x="180" y="148"/>
                </a:lnTo>
                <a:lnTo>
                  <a:pt x="199" y="175"/>
                </a:lnTo>
                <a:lnTo>
                  <a:pt x="215" y="205"/>
                </a:lnTo>
                <a:lnTo>
                  <a:pt x="229" y="237"/>
                </a:lnTo>
                <a:lnTo>
                  <a:pt x="242" y="268"/>
                </a:lnTo>
                <a:lnTo>
                  <a:pt x="253" y="301"/>
                </a:lnTo>
                <a:lnTo>
                  <a:pt x="261" y="335"/>
                </a:lnTo>
                <a:lnTo>
                  <a:pt x="267" y="369"/>
                </a:lnTo>
                <a:lnTo>
                  <a:pt x="269" y="388"/>
                </a:lnTo>
                <a:lnTo>
                  <a:pt x="270" y="405"/>
                </a:lnTo>
                <a:lnTo>
                  <a:pt x="272" y="424"/>
                </a:lnTo>
                <a:lnTo>
                  <a:pt x="272" y="441"/>
                </a:lnTo>
                <a:lnTo>
                  <a:pt x="270" y="474"/>
                </a:lnTo>
                <a:lnTo>
                  <a:pt x="270" y="475"/>
                </a:lnTo>
                <a:lnTo>
                  <a:pt x="270" y="477"/>
                </a:lnTo>
                <a:lnTo>
                  <a:pt x="269" y="477"/>
                </a:lnTo>
                <a:lnTo>
                  <a:pt x="269" y="477"/>
                </a:lnTo>
                <a:lnTo>
                  <a:pt x="267" y="477"/>
                </a:lnTo>
                <a:lnTo>
                  <a:pt x="267" y="475"/>
                </a:lnTo>
                <a:lnTo>
                  <a:pt x="265" y="474"/>
                </a:lnTo>
                <a:lnTo>
                  <a:pt x="265" y="474"/>
                </a:lnTo>
                <a:close/>
                <a:moveTo>
                  <a:pt x="25" y="32"/>
                </a:moveTo>
                <a:lnTo>
                  <a:pt x="0" y="0"/>
                </a:lnTo>
                <a:lnTo>
                  <a:pt x="44" y="1"/>
                </a:lnTo>
                <a:lnTo>
                  <a:pt x="25" y="32"/>
                </a:lnTo>
                <a:close/>
              </a:path>
            </a:pathLst>
          </a:custGeom>
          <a:solidFill>
            <a:srgbClr val="000000"/>
          </a:solidFill>
          <a:ln w="3175">
            <a:solidFill>
              <a:srgbClr val="000000"/>
            </a:solidFill>
            <a:prstDash val="solid"/>
            <a:round/>
            <a:headEnd/>
            <a:tailEnd/>
          </a:ln>
        </p:spPr>
        <p:txBody>
          <a:bodyPr/>
          <a:lstStyle/>
          <a:p>
            <a:endParaRPr lang="nb-NO"/>
          </a:p>
        </p:txBody>
      </p:sp>
      <p:sp>
        <p:nvSpPr>
          <p:cNvPr id="7449638" name="Freeform 38"/>
          <p:cNvSpPr>
            <a:spLocks/>
          </p:cNvSpPr>
          <p:nvPr/>
        </p:nvSpPr>
        <p:spPr bwMode="auto">
          <a:xfrm>
            <a:off x="5535613" y="4786313"/>
            <a:ext cx="1022350" cy="660400"/>
          </a:xfrm>
          <a:custGeom>
            <a:avLst/>
            <a:gdLst/>
            <a:ahLst/>
            <a:cxnLst>
              <a:cxn ang="0">
                <a:pos x="0" y="416"/>
              </a:cxn>
              <a:cxn ang="0">
                <a:pos x="27" y="412"/>
              </a:cxn>
              <a:cxn ang="0">
                <a:pos x="54" y="406"/>
              </a:cxn>
              <a:cxn ang="0">
                <a:pos x="80" y="400"/>
              </a:cxn>
              <a:cxn ang="0">
                <a:pos x="106" y="393"/>
              </a:cxn>
              <a:cxn ang="0">
                <a:pos x="131" y="386"/>
              </a:cxn>
              <a:cxn ang="0">
                <a:pos x="156" y="379"/>
              </a:cxn>
              <a:cxn ang="0">
                <a:pos x="181" y="370"/>
              </a:cxn>
              <a:cxn ang="0">
                <a:pos x="205" y="362"/>
              </a:cxn>
              <a:cxn ang="0">
                <a:pos x="230" y="352"/>
              </a:cxn>
              <a:cxn ang="0">
                <a:pos x="254" y="342"/>
              </a:cxn>
              <a:cxn ang="0">
                <a:pos x="276" y="332"/>
              </a:cxn>
              <a:cxn ang="0">
                <a:pos x="300" y="320"/>
              </a:cxn>
              <a:cxn ang="0">
                <a:pos x="322" y="309"/>
              </a:cxn>
              <a:cxn ang="0">
                <a:pos x="344" y="298"/>
              </a:cxn>
              <a:cxn ang="0">
                <a:pos x="366" y="285"/>
              </a:cxn>
              <a:cxn ang="0">
                <a:pos x="387" y="272"/>
              </a:cxn>
              <a:cxn ang="0">
                <a:pos x="407" y="258"/>
              </a:cxn>
              <a:cxn ang="0">
                <a:pos x="426" y="243"/>
              </a:cxn>
              <a:cxn ang="0">
                <a:pos x="447" y="229"/>
              </a:cxn>
              <a:cxn ang="0">
                <a:pos x="466" y="215"/>
              </a:cxn>
              <a:cxn ang="0">
                <a:pos x="483" y="199"/>
              </a:cxn>
              <a:cxn ang="0">
                <a:pos x="502" y="183"/>
              </a:cxn>
              <a:cxn ang="0">
                <a:pos x="519" y="166"/>
              </a:cxn>
              <a:cxn ang="0">
                <a:pos x="535" y="149"/>
              </a:cxn>
              <a:cxn ang="0">
                <a:pos x="551" y="132"/>
              </a:cxn>
              <a:cxn ang="0">
                <a:pos x="567" y="115"/>
              </a:cxn>
              <a:cxn ang="0">
                <a:pos x="581" y="96"/>
              </a:cxn>
              <a:cxn ang="0">
                <a:pos x="595" y="78"/>
              </a:cxn>
              <a:cxn ang="0">
                <a:pos x="609" y="59"/>
              </a:cxn>
              <a:cxn ang="0">
                <a:pos x="622" y="40"/>
              </a:cxn>
              <a:cxn ang="0">
                <a:pos x="633" y="20"/>
              </a:cxn>
              <a:cxn ang="0">
                <a:pos x="644" y="0"/>
              </a:cxn>
            </a:cxnLst>
            <a:rect l="0" t="0" r="r" b="b"/>
            <a:pathLst>
              <a:path w="644" h="416">
                <a:moveTo>
                  <a:pt x="0" y="416"/>
                </a:moveTo>
                <a:lnTo>
                  <a:pt x="27" y="412"/>
                </a:lnTo>
                <a:lnTo>
                  <a:pt x="54" y="406"/>
                </a:lnTo>
                <a:lnTo>
                  <a:pt x="80" y="400"/>
                </a:lnTo>
                <a:lnTo>
                  <a:pt x="106" y="393"/>
                </a:lnTo>
                <a:lnTo>
                  <a:pt x="131" y="386"/>
                </a:lnTo>
                <a:lnTo>
                  <a:pt x="156" y="379"/>
                </a:lnTo>
                <a:lnTo>
                  <a:pt x="181" y="370"/>
                </a:lnTo>
                <a:lnTo>
                  <a:pt x="205" y="362"/>
                </a:lnTo>
                <a:lnTo>
                  <a:pt x="230" y="352"/>
                </a:lnTo>
                <a:lnTo>
                  <a:pt x="254" y="342"/>
                </a:lnTo>
                <a:lnTo>
                  <a:pt x="276" y="332"/>
                </a:lnTo>
                <a:lnTo>
                  <a:pt x="300" y="320"/>
                </a:lnTo>
                <a:lnTo>
                  <a:pt x="322" y="309"/>
                </a:lnTo>
                <a:lnTo>
                  <a:pt x="344" y="298"/>
                </a:lnTo>
                <a:lnTo>
                  <a:pt x="366" y="285"/>
                </a:lnTo>
                <a:lnTo>
                  <a:pt x="387" y="272"/>
                </a:lnTo>
                <a:lnTo>
                  <a:pt x="407" y="258"/>
                </a:lnTo>
                <a:lnTo>
                  <a:pt x="426" y="243"/>
                </a:lnTo>
                <a:lnTo>
                  <a:pt x="447" y="229"/>
                </a:lnTo>
                <a:lnTo>
                  <a:pt x="466" y="215"/>
                </a:lnTo>
                <a:lnTo>
                  <a:pt x="483" y="199"/>
                </a:lnTo>
                <a:lnTo>
                  <a:pt x="502" y="183"/>
                </a:lnTo>
                <a:lnTo>
                  <a:pt x="519" y="166"/>
                </a:lnTo>
                <a:lnTo>
                  <a:pt x="535" y="149"/>
                </a:lnTo>
                <a:lnTo>
                  <a:pt x="551" y="132"/>
                </a:lnTo>
                <a:lnTo>
                  <a:pt x="567" y="115"/>
                </a:lnTo>
                <a:lnTo>
                  <a:pt x="581" y="96"/>
                </a:lnTo>
                <a:lnTo>
                  <a:pt x="595" y="78"/>
                </a:lnTo>
                <a:lnTo>
                  <a:pt x="609" y="59"/>
                </a:lnTo>
                <a:lnTo>
                  <a:pt x="622" y="40"/>
                </a:lnTo>
                <a:lnTo>
                  <a:pt x="633" y="20"/>
                </a:lnTo>
                <a:lnTo>
                  <a:pt x="644" y="0"/>
                </a:lnTo>
              </a:path>
            </a:pathLst>
          </a:custGeom>
          <a:noFill/>
          <a:ln w="7938">
            <a:solidFill>
              <a:srgbClr val="000000"/>
            </a:solidFill>
            <a:prstDash val="solid"/>
            <a:round/>
            <a:headEnd/>
            <a:tailEnd/>
          </a:ln>
        </p:spPr>
        <p:txBody>
          <a:bodyPr/>
          <a:lstStyle/>
          <a:p>
            <a:endParaRPr lang="nb-NO"/>
          </a:p>
        </p:txBody>
      </p:sp>
      <p:sp>
        <p:nvSpPr>
          <p:cNvPr id="7449639" name="Rectangle 39"/>
          <p:cNvSpPr>
            <a:spLocks noChangeArrowheads="1"/>
          </p:cNvSpPr>
          <p:nvPr/>
        </p:nvSpPr>
        <p:spPr bwMode="auto">
          <a:xfrm>
            <a:off x="5051425" y="5399088"/>
            <a:ext cx="330200" cy="198437"/>
          </a:xfrm>
          <a:prstGeom prst="rect">
            <a:avLst/>
          </a:prstGeom>
          <a:noFill/>
          <a:ln w="9525">
            <a:noFill/>
            <a:miter lim="800000"/>
            <a:headEnd/>
            <a:tailEnd/>
          </a:ln>
        </p:spPr>
        <p:txBody>
          <a:bodyPr wrap="none" lIns="0" tIns="0" rIns="0" bIns="0">
            <a:spAutoFit/>
          </a:bodyPr>
          <a:lstStyle/>
          <a:p>
            <a:r>
              <a:rPr lang="nb-NO" sz="1300">
                <a:solidFill>
                  <a:srgbClr val="000000"/>
                </a:solidFill>
              </a:rPr>
              <a:t>ADP</a:t>
            </a:r>
            <a:endParaRPr lang="nb-NO" sz="1800">
              <a:latin typeface="Arial" charset="0"/>
            </a:endParaRPr>
          </a:p>
        </p:txBody>
      </p:sp>
      <p:sp>
        <p:nvSpPr>
          <p:cNvPr id="7449640" name="Rectangle 40"/>
          <p:cNvSpPr>
            <a:spLocks noChangeArrowheads="1"/>
          </p:cNvSpPr>
          <p:nvPr/>
        </p:nvSpPr>
        <p:spPr bwMode="auto">
          <a:xfrm>
            <a:off x="5678488" y="3868738"/>
            <a:ext cx="312737" cy="198437"/>
          </a:xfrm>
          <a:prstGeom prst="rect">
            <a:avLst/>
          </a:prstGeom>
          <a:noFill/>
          <a:ln w="9525">
            <a:noFill/>
            <a:miter lim="800000"/>
            <a:headEnd/>
            <a:tailEnd/>
          </a:ln>
        </p:spPr>
        <p:txBody>
          <a:bodyPr wrap="none" lIns="0" tIns="0" rIns="0" bIns="0">
            <a:spAutoFit/>
          </a:bodyPr>
          <a:lstStyle/>
          <a:p>
            <a:r>
              <a:rPr lang="nb-NO" sz="1300">
                <a:solidFill>
                  <a:srgbClr val="FF3300"/>
                </a:solidFill>
              </a:rPr>
              <a:t>ATP</a:t>
            </a:r>
            <a:endParaRPr lang="nb-NO" sz="1800">
              <a:latin typeface="Arial" charset="0"/>
            </a:endParaRPr>
          </a:p>
        </p:txBody>
      </p:sp>
      <p:sp>
        <p:nvSpPr>
          <p:cNvPr id="7449641" name="Freeform 41"/>
          <p:cNvSpPr>
            <a:spLocks noEditPoints="1"/>
          </p:cNvSpPr>
          <p:nvPr/>
        </p:nvSpPr>
        <p:spPr bwMode="auto">
          <a:xfrm>
            <a:off x="3332163" y="3478213"/>
            <a:ext cx="833437" cy="365125"/>
          </a:xfrm>
          <a:custGeom>
            <a:avLst/>
            <a:gdLst/>
            <a:ahLst/>
            <a:cxnLst>
              <a:cxn ang="0">
                <a:pos x="523" y="10"/>
              </a:cxn>
              <a:cxn ang="0">
                <a:pos x="523" y="26"/>
              </a:cxn>
              <a:cxn ang="0">
                <a:pos x="518" y="42"/>
              </a:cxn>
              <a:cxn ang="0">
                <a:pos x="509" y="59"/>
              </a:cxn>
              <a:cxn ang="0">
                <a:pos x="495" y="75"/>
              </a:cxn>
              <a:cxn ang="0">
                <a:pos x="477" y="89"/>
              </a:cxn>
              <a:cxn ang="0">
                <a:pos x="453" y="105"/>
              </a:cxn>
              <a:cxn ang="0">
                <a:pos x="428" y="119"/>
              </a:cxn>
              <a:cxn ang="0">
                <a:pos x="397" y="132"/>
              </a:cxn>
              <a:cxn ang="0">
                <a:pos x="364" y="145"/>
              </a:cxn>
              <a:cxn ang="0">
                <a:pos x="326" y="157"/>
              </a:cxn>
              <a:cxn ang="0">
                <a:pos x="285" y="169"/>
              </a:cxn>
              <a:cxn ang="0">
                <a:pos x="239" y="180"/>
              </a:cxn>
              <a:cxn ang="0">
                <a:pos x="191" y="190"/>
              </a:cxn>
              <a:cxn ang="0">
                <a:pos x="141" y="200"/>
              </a:cxn>
              <a:cxn ang="0">
                <a:pos x="87" y="209"/>
              </a:cxn>
              <a:cxn ang="0">
                <a:pos x="34" y="215"/>
              </a:cxn>
              <a:cxn ang="0">
                <a:pos x="30" y="213"/>
              </a:cxn>
              <a:cxn ang="0">
                <a:pos x="30" y="212"/>
              </a:cxn>
              <a:cxn ang="0">
                <a:pos x="57" y="207"/>
              </a:cxn>
              <a:cxn ang="0">
                <a:pos x="113" y="200"/>
              </a:cxn>
              <a:cxn ang="0">
                <a:pos x="165" y="190"/>
              </a:cxn>
              <a:cxn ang="0">
                <a:pos x="215" y="182"/>
              </a:cxn>
              <a:cxn ang="0">
                <a:pos x="261" y="170"/>
              </a:cxn>
              <a:cxn ang="0">
                <a:pos x="304" y="159"/>
              </a:cxn>
              <a:cxn ang="0">
                <a:pos x="343" y="147"/>
              </a:cxn>
              <a:cxn ang="0">
                <a:pos x="379" y="135"/>
              </a:cxn>
              <a:cxn ang="0">
                <a:pos x="411" y="122"/>
              </a:cxn>
              <a:cxn ang="0">
                <a:pos x="439" y="107"/>
              </a:cxn>
              <a:cxn ang="0">
                <a:pos x="463" y="93"/>
              </a:cxn>
              <a:cxn ang="0">
                <a:pos x="483" y="79"/>
              </a:cxn>
              <a:cxn ang="0">
                <a:pos x="499" y="63"/>
              </a:cxn>
              <a:cxn ang="0">
                <a:pos x="510" y="49"/>
              </a:cxn>
              <a:cxn ang="0">
                <a:pos x="517" y="33"/>
              </a:cxn>
              <a:cxn ang="0">
                <a:pos x="520" y="17"/>
              </a:cxn>
              <a:cxn ang="0">
                <a:pos x="517" y="3"/>
              </a:cxn>
              <a:cxn ang="0">
                <a:pos x="518" y="2"/>
              </a:cxn>
              <a:cxn ang="0">
                <a:pos x="520" y="0"/>
              </a:cxn>
              <a:cxn ang="0">
                <a:pos x="521" y="0"/>
              </a:cxn>
              <a:cxn ang="0">
                <a:pos x="521" y="2"/>
              </a:cxn>
              <a:cxn ang="0">
                <a:pos x="0" y="217"/>
              </a:cxn>
              <a:cxn ang="0">
                <a:pos x="42" y="230"/>
              </a:cxn>
            </a:cxnLst>
            <a:rect l="0" t="0" r="r" b="b"/>
            <a:pathLst>
              <a:path w="525" h="230">
                <a:moveTo>
                  <a:pt x="521" y="2"/>
                </a:moveTo>
                <a:lnTo>
                  <a:pt x="523" y="10"/>
                </a:lnTo>
                <a:lnTo>
                  <a:pt x="525" y="17"/>
                </a:lnTo>
                <a:lnTo>
                  <a:pt x="523" y="26"/>
                </a:lnTo>
                <a:lnTo>
                  <a:pt x="521" y="35"/>
                </a:lnTo>
                <a:lnTo>
                  <a:pt x="518" y="42"/>
                </a:lnTo>
                <a:lnTo>
                  <a:pt x="515" y="50"/>
                </a:lnTo>
                <a:lnTo>
                  <a:pt x="509" y="59"/>
                </a:lnTo>
                <a:lnTo>
                  <a:pt x="502" y="66"/>
                </a:lnTo>
                <a:lnTo>
                  <a:pt x="495" y="75"/>
                </a:lnTo>
                <a:lnTo>
                  <a:pt x="487" y="82"/>
                </a:lnTo>
                <a:lnTo>
                  <a:pt x="477" y="89"/>
                </a:lnTo>
                <a:lnTo>
                  <a:pt x="466" y="97"/>
                </a:lnTo>
                <a:lnTo>
                  <a:pt x="453" y="105"/>
                </a:lnTo>
                <a:lnTo>
                  <a:pt x="441" y="112"/>
                </a:lnTo>
                <a:lnTo>
                  <a:pt x="428" y="119"/>
                </a:lnTo>
                <a:lnTo>
                  <a:pt x="412" y="126"/>
                </a:lnTo>
                <a:lnTo>
                  <a:pt x="397" y="132"/>
                </a:lnTo>
                <a:lnTo>
                  <a:pt x="381" y="139"/>
                </a:lnTo>
                <a:lnTo>
                  <a:pt x="364" y="145"/>
                </a:lnTo>
                <a:lnTo>
                  <a:pt x="345" y="152"/>
                </a:lnTo>
                <a:lnTo>
                  <a:pt x="326" y="157"/>
                </a:lnTo>
                <a:lnTo>
                  <a:pt x="305" y="163"/>
                </a:lnTo>
                <a:lnTo>
                  <a:pt x="285" y="169"/>
                </a:lnTo>
                <a:lnTo>
                  <a:pt x="263" y="175"/>
                </a:lnTo>
                <a:lnTo>
                  <a:pt x="239" y="180"/>
                </a:lnTo>
                <a:lnTo>
                  <a:pt x="215" y="186"/>
                </a:lnTo>
                <a:lnTo>
                  <a:pt x="191" y="190"/>
                </a:lnTo>
                <a:lnTo>
                  <a:pt x="166" y="195"/>
                </a:lnTo>
                <a:lnTo>
                  <a:pt x="141" y="200"/>
                </a:lnTo>
                <a:lnTo>
                  <a:pt x="114" y="205"/>
                </a:lnTo>
                <a:lnTo>
                  <a:pt x="87" y="209"/>
                </a:lnTo>
                <a:lnTo>
                  <a:pt x="59" y="212"/>
                </a:lnTo>
                <a:lnTo>
                  <a:pt x="34" y="215"/>
                </a:lnTo>
                <a:lnTo>
                  <a:pt x="30" y="215"/>
                </a:lnTo>
                <a:lnTo>
                  <a:pt x="30" y="213"/>
                </a:lnTo>
                <a:lnTo>
                  <a:pt x="30" y="212"/>
                </a:lnTo>
                <a:lnTo>
                  <a:pt x="30" y="212"/>
                </a:lnTo>
                <a:lnTo>
                  <a:pt x="32" y="210"/>
                </a:lnTo>
                <a:lnTo>
                  <a:pt x="57" y="207"/>
                </a:lnTo>
                <a:lnTo>
                  <a:pt x="86" y="203"/>
                </a:lnTo>
                <a:lnTo>
                  <a:pt x="113" y="200"/>
                </a:lnTo>
                <a:lnTo>
                  <a:pt x="139" y="196"/>
                </a:lnTo>
                <a:lnTo>
                  <a:pt x="165" y="190"/>
                </a:lnTo>
                <a:lnTo>
                  <a:pt x="190" y="186"/>
                </a:lnTo>
                <a:lnTo>
                  <a:pt x="215" y="182"/>
                </a:lnTo>
                <a:lnTo>
                  <a:pt x="239" y="176"/>
                </a:lnTo>
                <a:lnTo>
                  <a:pt x="261" y="170"/>
                </a:lnTo>
                <a:lnTo>
                  <a:pt x="283" y="165"/>
                </a:lnTo>
                <a:lnTo>
                  <a:pt x="304" y="159"/>
                </a:lnTo>
                <a:lnTo>
                  <a:pt x="324" y="153"/>
                </a:lnTo>
                <a:lnTo>
                  <a:pt x="343" y="147"/>
                </a:lnTo>
                <a:lnTo>
                  <a:pt x="362" y="142"/>
                </a:lnTo>
                <a:lnTo>
                  <a:pt x="379" y="135"/>
                </a:lnTo>
                <a:lnTo>
                  <a:pt x="395" y="127"/>
                </a:lnTo>
                <a:lnTo>
                  <a:pt x="411" y="122"/>
                </a:lnTo>
                <a:lnTo>
                  <a:pt x="425" y="115"/>
                </a:lnTo>
                <a:lnTo>
                  <a:pt x="439" y="107"/>
                </a:lnTo>
                <a:lnTo>
                  <a:pt x="452" y="100"/>
                </a:lnTo>
                <a:lnTo>
                  <a:pt x="463" y="93"/>
                </a:lnTo>
                <a:lnTo>
                  <a:pt x="474" y="86"/>
                </a:lnTo>
                <a:lnTo>
                  <a:pt x="483" y="79"/>
                </a:lnTo>
                <a:lnTo>
                  <a:pt x="491" y="72"/>
                </a:lnTo>
                <a:lnTo>
                  <a:pt x="499" y="63"/>
                </a:lnTo>
                <a:lnTo>
                  <a:pt x="506" y="56"/>
                </a:lnTo>
                <a:lnTo>
                  <a:pt x="510" y="49"/>
                </a:lnTo>
                <a:lnTo>
                  <a:pt x="513" y="40"/>
                </a:lnTo>
                <a:lnTo>
                  <a:pt x="517" y="33"/>
                </a:lnTo>
                <a:lnTo>
                  <a:pt x="518" y="26"/>
                </a:lnTo>
                <a:lnTo>
                  <a:pt x="520" y="17"/>
                </a:lnTo>
                <a:lnTo>
                  <a:pt x="518" y="10"/>
                </a:lnTo>
                <a:lnTo>
                  <a:pt x="517" y="3"/>
                </a:lnTo>
                <a:lnTo>
                  <a:pt x="517" y="2"/>
                </a:lnTo>
                <a:lnTo>
                  <a:pt x="518" y="2"/>
                </a:lnTo>
                <a:lnTo>
                  <a:pt x="518" y="0"/>
                </a:lnTo>
                <a:lnTo>
                  <a:pt x="520" y="0"/>
                </a:lnTo>
                <a:lnTo>
                  <a:pt x="520" y="0"/>
                </a:lnTo>
                <a:lnTo>
                  <a:pt x="521" y="0"/>
                </a:lnTo>
                <a:lnTo>
                  <a:pt x="521" y="2"/>
                </a:lnTo>
                <a:lnTo>
                  <a:pt x="521" y="2"/>
                </a:lnTo>
                <a:close/>
                <a:moveTo>
                  <a:pt x="42" y="230"/>
                </a:moveTo>
                <a:lnTo>
                  <a:pt x="0" y="217"/>
                </a:lnTo>
                <a:lnTo>
                  <a:pt x="37" y="195"/>
                </a:lnTo>
                <a:lnTo>
                  <a:pt x="42" y="230"/>
                </a:lnTo>
                <a:close/>
              </a:path>
            </a:pathLst>
          </a:custGeom>
          <a:solidFill>
            <a:srgbClr val="000000"/>
          </a:solidFill>
          <a:ln w="3175">
            <a:solidFill>
              <a:srgbClr val="000000"/>
            </a:solidFill>
            <a:prstDash val="solid"/>
            <a:round/>
            <a:headEnd/>
            <a:tailEnd/>
          </a:ln>
        </p:spPr>
        <p:txBody>
          <a:bodyPr/>
          <a:lstStyle/>
          <a:p>
            <a:endParaRPr lang="nb-NO"/>
          </a:p>
        </p:txBody>
      </p:sp>
      <p:sp>
        <p:nvSpPr>
          <p:cNvPr id="7449642" name="Freeform 42"/>
          <p:cNvSpPr>
            <a:spLocks noEditPoints="1"/>
          </p:cNvSpPr>
          <p:nvPr/>
        </p:nvSpPr>
        <p:spPr bwMode="auto">
          <a:xfrm>
            <a:off x="2863850" y="3937000"/>
            <a:ext cx="1341438" cy="1436688"/>
          </a:xfrm>
          <a:custGeom>
            <a:avLst/>
            <a:gdLst/>
            <a:ahLst/>
            <a:cxnLst>
              <a:cxn ang="0">
                <a:pos x="816" y="905"/>
              </a:cxn>
              <a:cxn ang="0">
                <a:pos x="771" y="905"/>
              </a:cxn>
              <a:cxn ang="0">
                <a:pos x="734" y="904"/>
              </a:cxn>
              <a:cxn ang="0">
                <a:pos x="696" y="900"/>
              </a:cxn>
              <a:cxn ang="0">
                <a:pos x="643" y="888"/>
              </a:cxn>
              <a:cxn ang="0">
                <a:pos x="573" y="867"/>
              </a:cxn>
              <a:cxn ang="0">
                <a:pos x="505" y="837"/>
              </a:cxn>
              <a:cxn ang="0">
                <a:pos x="441" y="800"/>
              </a:cxn>
              <a:cxn ang="0">
                <a:pos x="379" y="755"/>
              </a:cxn>
              <a:cxn ang="0">
                <a:pos x="322" y="704"/>
              </a:cxn>
              <a:cxn ang="0">
                <a:pos x="267" y="645"/>
              </a:cxn>
              <a:cxn ang="0">
                <a:pos x="218" y="583"/>
              </a:cxn>
              <a:cxn ang="0">
                <a:pos x="172" y="513"/>
              </a:cxn>
              <a:cxn ang="0">
                <a:pos x="131" y="438"/>
              </a:cxn>
              <a:cxn ang="0">
                <a:pos x="97" y="358"/>
              </a:cxn>
              <a:cxn ang="0">
                <a:pos x="67" y="275"/>
              </a:cxn>
              <a:cxn ang="0">
                <a:pos x="43" y="187"/>
              </a:cxn>
              <a:cxn ang="0">
                <a:pos x="24" y="95"/>
              </a:cxn>
              <a:cxn ang="0">
                <a:pos x="16" y="30"/>
              </a:cxn>
              <a:cxn ang="0">
                <a:pos x="18" y="28"/>
              </a:cxn>
              <a:cxn ang="0">
                <a:pos x="19" y="27"/>
              </a:cxn>
              <a:cxn ang="0">
                <a:pos x="21" y="30"/>
              </a:cxn>
              <a:cxn ang="0">
                <a:pos x="29" y="94"/>
              </a:cxn>
              <a:cxn ang="0">
                <a:pos x="48" y="185"/>
              </a:cxn>
              <a:cxn ang="0">
                <a:pos x="71" y="274"/>
              </a:cxn>
              <a:cxn ang="0">
                <a:pos x="101" y="357"/>
              </a:cxn>
              <a:cxn ang="0">
                <a:pos x="136" y="437"/>
              </a:cxn>
              <a:cxn ang="0">
                <a:pos x="177" y="511"/>
              </a:cxn>
              <a:cxn ang="0">
                <a:pos x="221" y="580"/>
              </a:cxn>
              <a:cxn ang="0">
                <a:pos x="272" y="644"/>
              </a:cxn>
              <a:cxn ang="0">
                <a:pos x="325" y="701"/>
              </a:cxn>
              <a:cxn ang="0">
                <a:pos x="382" y="751"/>
              </a:cxn>
              <a:cxn ang="0">
                <a:pos x="444" y="795"/>
              </a:cxn>
              <a:cxn ang="0">
                <a:pos x="509" y="833"/>
              </a:cxn>
              <a:cxn ang="0">
                <a:pos x="575" y="863"/>
              </a:cxn>
              <a:cxn ang="0">
                <a:pos x="644" y="884"/>
              </a:cxn>
              <a:cxn ang="0">
                <a:pos x="698" y="894"/>
              </a:cxn>
              <a:cxn ang="0">
                <a:pos x="734" y="900"/>
              </a:cxn>
              <a:cxn ang="0">
                <a:pos x="771" y="901"/>
              </a:cxn>
              <a:cxn ang="0">
                <a:pos x="816" y="901"/>
              </a:cxn>
              <a:cxn ang="0">
                <a:pos x="843" y="900"/>
              </a:cxn>
              <a:cxn ang="0">
                <a:pos x="845" y="901"/>
              </a:cxn>
              <a:cxn ang="0">
                <a:pos x="843" y="904"/>
              </a:cxn>
              <a:cxn ang="0">
                <a:pos x="843" y="904"/>
              </a:cxn>
              <a:cxn ang="0">
                <a:pos x="16" y="0"/>
              </a:cxn>
              <a:cxn ang="0">
                <a:pos x="0" y="37"/>
              </a:cxn>
            </a:cxnLst>
            <a:rect l="0" t="0" r="r" b="b"/>
            <a:pathLst>
              <a:path w="845" h="905">
                <a:moveTo>
                  <a:pt x="843" y="904"/>
                </a:moveTo>
                <a:lnTo>
                  <a:pt x="816" y="905"/>
                </a:lnTo>
                <a:lnTo>
                  <a:pt x="790" y="905"/>
                </a:lnTo>
                <a:lnTo>
                  <a:pt x="771" y="905"/>
                </a:lnTo>
                <a:lnTo>
                  <a:pt x="752" y="905"/>
                </a:lnTo>
                <a:lnTo>
                  <a:pt x="734" y="904"/>
                </a:lnTo>
                <a:lnTo>
                  <a:pt x="715" y="901"/>
                </a:lnTo>
                <a:lnTo>
                  <a:pt x="696" y="900"/>
                </a:lnTo>
                <a:lnTo>
                  <a:pt x="679" y="895"/>
                </a:lnTo>
                <a:lnTo>
                  <a:pt x="643" y="888"/>
                </a:lnTo>
                <a:lnTo>
                  <a:pt x="608" y="878"/>
                </a:lnTo>
                <a:lnTo>
                  <a:pt x="573" y="867"/>
                </a:lnTo>
                <a:lnTo>
                  <a:pt x="539" y="853"/>
                </a:lnTo>
                <a:lnTo>
                  <a:pt x="505" y="837"/>
                </a:lnTo>
                <a:lnTo>
                  <a:pt x="472" y="820"/>
                </a:lnTo>
                <a:lnTo>
                  <a:pt x="441" y="800"/>
                </a:lnTo>
                <a:lnTo>
                  <a:pt x="409" y="778"/>
                </a:lnTo>
                <a:lnTo>
                  <a:pt x="379" y="755"/>
                </a:lnTo>
                <a:lnTo>
                  <a:pt x="351" y="730"/>
                </a:lnTo>
                <a:lnTo>
                  <a:pt x="322" y="704"/>
                </a:lnTo>
                <a:lnTo>
                  <a:pt x="294" y="675"/>
                </a:lnTo>
                <a:lnTo>
                  <a:pt x="267" y="645"/>
                </a:lnTo>
                <a:lnTo>
                  <a:pt x="242" y="615"/>
                </a:lnTo>
                <a:lnTo>
                  <a:pt x="218" y="583"/>
                </a:lnTo>
                <a:lnTo>
                  <a:pt x="194" y="548"/>
                </a:lnTo>
                <a:lnTo>
                  <a:pt x="172" y="513"/>
                </a:lnTo>
                <a:lnTo>
                  <a:pt x="152" y="477"/>
                </a:lnTo>
                <a:lnTo>
                  <a:pt x="131" y="438"/>
                </a:lnTo>
                <a:lnTo>
                  <a:pt x="114" y="400"/>
                </a:lnTo>
                <a:lnTo>
                  <a:pt x="97" y="358"/>
                </a:lnTo>
                <a:lnTo>
                  <a:pt x="81" y="317"/>
                </a:lnTo>
                <a:lnTo>
                  <a:pt x="67" y="275"/>
                </a:lnTo>
                <a:lnTo>
                  <a:pt x="54" y="231"/>
                </a:lnTo>
                <a:lnTo>
                  <a:pt x="43" y="187"/>
                </a:lnTo>
                <a:lnTo>
                  <a:pt x="32" y="141"/>
                </a:lnTo>
                <a:lnTo>
                  <a:pt x="24" y="95"/>
                </a:lnTo>
                <a:lnTo>
                  <a:pt x="18" y="48"/>
                </a:lnTo>
                <a:lnTo>
                  <a:pt x="16" y="30"/>
                </a:lnTo>
                <a:lnTo>
                  <a:pt x="16" y="28"/>
                </a:lnTo>
                <a:lnTo>
                  <a:pt x="18" y="28"/>
                </a:lnTo>
                <a:lnTo>
                  <a:pt x="18" y="27"/>
                </a:lnTo>
                <a:lnTo>
                  <a:pt x="19" y="27"/>
                </a:lnTo>
                <a:lnTo>
                  <a:pt x="21" y="28"/>
                </a:lnTo>
                <a:lnTo>
                  <a:pt x="21" y="30"/>
                </a:lnTo>
                <a:lnTo>
                  <a:pt x="22" y="47"/>
                </a:lnTo>
                <a:lnTo>
                  <a:pt x="29" y="94"/>
                </a:lnTo>
                <a:lnTo>
                  <a:pt x="38" y="141"/>
                </a:lnTo>
                <a:lnTo>
                  <a:pt x="48" y="185"/>
                </a:lnTo>
                <a:lnTo>
                  <a:pt x="59" y="230"/>
                </a:lnTo>
                <a:lnTo>
                  <a:pt x="71" y="274"/>
                </a:lnTo>
                <a:lnTo>
                  <a:pt x="86" y="315"/>
                </a:lnTo>
                <a:lnTo>
                  <a:pt x="101" y="357"/>
                </a:lnTo>
                <a:lnTo>
                  <a:pt x="117" y="397"/>
                </a:lnTo>
                <a:lnTo>
                  <a:pt x="136" y="437"/>
                </a:lnTo>
                <a:lnTo>
                  <a:pt x="155" y="474"/>
                </a:lnTo>
                <a:lnTo>
                  <a:pt x="177" y="511"/>
                </a:lnTo>
                <a:lnTo>
                  <a:pt x="199" y="545"/>
                </a:lnTo>
                <a:lnTo>
                  <a:pt x="221" y="580"/>
                </a:lnTo>
                <a:lnTo>
                  <a:pt x="247" y="613"/>
                </a:lnTo>
                <a:lnTo>
                  <a:pt x="272" y="644"/>
                </a:lnTo>
                <a:lnTo>
                  <a:pt x="297" y="673"/>
                </a:lnTo>
                <a:lnTo>
                  <a:pt x="325" y="701"/>
                </a:lnTo>
                <a:lnTo>
                  <a:pt x="354" y="727"/>
                </a:lnTo>
                <a:lnTo>
                  <a:pt x="382" y="751"/>
                </a:lnTo>
                <a:lnTo>
                  <a:pt x="412" y="775"/>
                </a:lnTo>
                <a:lnTo>
                  <a:pt x="444" y="795"/>
                </a:lnTo>
                <a:lnTo>
                  <a:pt x="475" y="815"/>
                </a:lnTo>
                <a:lnTo>
                  <a:pt x="509" y="833"/>
                </a:lnTo>
                <a:lnTo>
                  <a:pt x="542" y="848"/>
                </a:lnTo>
                <a:lnTo>
                  <a:pt x="575" y="863"/>
                </a:lnTo>
                <a:lnTo>
                  <a:pt x="610" y="874"/>
                </a:lnTo>
                <a:lnTo>
                  <a:pt x="644" y="884"/>
                </a:lnTo>
                <a:lnTo>
                  <a:pt x="681" y="891"/>
                </a:lnTo>
                <a:lnTo>
                  <a:pt x="698" y="894"/>
                </a:lnTo>
                <a:lnTo>
                  <a:pt x="715" y="897"/>
                </a:lnTo>
                <a:lnTo>
                  <a:pt x="734" y="900"/>
                </a:lnTo>
                <a:lnTo>
                  <a:pt x="753" y="901"/>
                </a:lnTo>
                <a:lnTo>
                  <a:pt x="771" y="901"/>
                </a:lnTo>
                <a:lnTo>
                  <a:pt x="790" y="901"/>
                </a:lnTo>
                <a:lnTo>
                  <a:pt x="816" y="901"/>
                </a:lnTo>
                <a:lnTo>
                  <a:pt x="843" y="900"/>
                </a:lnTo>
                <a:lnTo>
                  <a:pt x="843" y="900"/>
                </a:lnTo>
                <a:lnTo>
                  <a:pt x="845" y="900"/>
                </a:lnTo>
                <a:lnTo>
                  <a:pt x="845" y="901"/>
                </a:lnTo>
                <a:lnTo>
                  <a:pt x="845" y="903"/>
                </a:lnTo>
                <a:lnTo>
                  <a:pt x="843" y="904"/>
                </a:lnTo>
                <a:lnTo>
                  <a:pt x="843" y="904"/>
                </a:lnTo>
                <a:lnTo>
                  <a:pt x="843" y="904"/>
                </a:lnTo>
                <a:close/>
                <a:moveTo>
                  <a:pt x="0" y="37"/>
                </a:moveTo>
                <a:lnTo>
                  <a:pt x="16" y="0"/>
                </a:lnTo>
                <a:lnTo>
                  <a:pt x="38" y="34"/>
                </a:lnTo>
                <a:lnTo>
                  <a:pt x="0" y="37"/>
                </a:lnTo>
                <a:close/>
              </a:path>
            </a:pathLst>
          </a:custGeom>
          <a:solidFill>
            <a:srgbClr val="000000"/>
          </a:solidFill>
          <a:ln w="3175">
            <a:solidFill>
              <a:srgbClr val="000000"/>
            </a:solidFill>
            <a:prstDash val="solid"/>
            <a:round/>
            <a:headEnd/>
            <a:tailEnd/>
          </a:ln>
        </p:spPr>
        <p:txBody>
          <a:bodyPr/>
          <a:lstStyle/>
          <a:p>
            <a:endParaRPr lang="nb-NO"/>
          </a:p>
        </p:txBody>
      </p:sp>
      <p:sp>
        <p:nvSpPr>
          <p:cNvPr id="7449643" name="Freeform 43"/>
          <p:cNvSpPr>
            <a:spLocks noEditPoints="1"/>
          </p:cNvSpPr>
          <p:nvPr/>
        </p:nvSpPr>
        <p:spPr bwMode="auto">
          <a:xfrm>
            <a:off x="3255963" y="3949700"/>
            <a:ext cx="119062" cy="750888"/>
          </a:xfrm>
          <a:custGeom>
            <a:avLst/>
            <a:gdLst/>
            <a:ahLst/>
            <a:cxnLst>
              <a:cxn ang="0">
                <a:pos x="71" y="470"/>
              </a:cxn>
              <a:cxn ang="0">
                <a:pos x="66" y="449"/>
              </a:cxn>
              <a:cxn ang="0">
                <a:pos x="60" y="426"/>
              </a:cxn>
              <a:cxn ang="0">
                <a:pos x="55" y="402"/>
              </a:cxn>
              <a:cxn ang="0">
                <a:pos x="50" y="376"/>
              </a:cxn>
              <a:cxn ang="0">
                <a:pos x="47" y="350"/>
              </a:cxn>
              <a:cxn ang="0">
                <a:pos x="42" y="323"/>
              </a:cxn>
              <a:cxn ang="0">
                <a:pos x="39" y="295"/>
              </a:cxn>
              <a:cxn ang="0">
                <a:pos x="34" y="265"/>
              </a:cxn>
              <a:cxn ang="0">
                <a:pos x="31" y="235"/>
              </a:cxn>
              <a:cxn ang="0">
                <a:pos x="28" y="203"/>
              </a:cxn>
              <a:cxn ang="0">
                <a:pos x="25" y="172"/>
              </a:cxn>
              <a:cxn ang="0">
                <a:pos x="23" y="139"/>
              </a:cxn>
              <a:cxn ang="0">
                <a:pos x="20" y="105"/>
              </a:cxn>
              <a:cxn ang="0">
                <a:pos x="18" y="70"/>
              </a:cxn>
              <a:cxn ang="0">
                <a:pos x="15" y="30"/>
              </a:cxn>
              <a:cxn ang="0">
                <a:pos x="17" y="29"/>
              </a:cxn>
              <a:cxn ang="0">
                <a:pos x="17" y="29"/>
              </a:cxn>
              <a:cxn ang="0">
                <a:pos x="18" y="29"/>
              </a:cxn>
              <a:cxn ang="0">
                <a:pos x="20" y="29"/>
              </a:cxn>
              <a:cxn ang="0">
                <a:pos x="20" y="29"/>
              </a:cxn>
              <a:cxn ang="0">
                <a:pos x="20" y="30"/>
              </a:cxn>
              <a:cxn ang="0">
                <a:pos x="22" y="30"/>
              </a:cxn>
              <a:cxn ang="0">
                <a:pos x="23" y="70"/>
              </a:cxn>
              <a:cxn ang="0">
                <a:pos x="25" y="105"/>
              </a:cxn>
              <a:cxn ang="0">
                <a:pos x="28" y="137"/>
              </a:cxn>
              <a:cxn ang="0">
                <a:pos x="30" y="170"/>
              </a:cxn>
              <a:cxn ang="0">
                <a:pos x="33" y="203"/>
              </a:cxn>
              <a:cxn ang="0">
                <a:pos x="36" y="233"/>
              </a:cxn>
              <a:cxn ang="0">
                <a:pos x="39" y="265"/>
              </a:cxn>
              <a:cxn ang="0">
                <a:pos x="44" y="293"/>
              </a:cxn>
              <a:cxn ang="0">
                <a:pos x="47" y="322"/>
              </a:cxn>
              <a:cxn ang="0">
                <a:pos x="52" y="349"/>
              </a:cxn>
              <a:cxn ang="0">
                <a:pos x="56" y="376"/>
              </a:cxn>
              <a:cxn ang="0">
                <a:pos x="60" y="400"/>
              </a:cxn>
              <a:cxn ang="0">
                <a:pos x="66" y="425"/>
              </a:cxn>
              <a:cxn ang="0">
                <a:pos x="71" y="447"/>
              </a:cxn>
              <a:cxn ang="0">
                <a:pos x="75" y="470"/>
              </a:cxn>
              <a:cxn ang="0">
                <a:pos x="75" y="470"/>
              </a:cxn>
              <a:cxn ang="0">
                <a:pos x="75" y="472"/>
              </a:cxn>
              <a:cxn ang="0">
                <a:pos x="74" y="473"/>
              </a:cxn>
              <a:cxn ang="0">
                <a:pos x="72" y="473"/>
              </a:cxn>
              <a:cxn ang="0">
                <a:pos x="72" y="472"/>
              </a:cxn>
              <a:cxn ang="0">
                <a:pos x="71" y="470"/>
              </a:cxn>
              <a:cxn ang="0">
                <a:pos x="71" y="470"/>
              </a:cxn>
              <a:cxn ang="0">
                <a:pos x="0" y="38"/>
              </a:cxn>
              <a:cxn ang="0">
                <a:pos x="17" y="0"/>
              </a:cxn>
              <a:cxn ang="0">
                <a:pos x="39" y="36"/>
              </a:cxn>
              <a:cxn ang="0">
                <a:pos x="0" y="38"/>
              </a:cxn>
            </a:cxnLst>
            <a:rect l="0" t="0" r="r" b="b"/>
            <a:pathLst>
              <a:path w="75" h="473">
                <a:moveTo>
                  <a:pt x="71" y="470"/>
                </a:moveTo>
                <a:lnTo>
                  <a:pt x="66" y="449"/>
                </a:lnTo>
                <a:lnTo>
                  <a:pt x="60" y="426"/>
                </a:lnTo>
                <a:lnTo>
                  <a:pt x="55" y="402"/>
                </a:lnTo>
                <a:lnTo>
                  <a:pt x="50" y="376"/>
                </a:lnTo>
                <a:lnTo>
                  <a:pt x="47" y="350"/>
                </a:lnTo>
                <a:lnTo>
                  <a:pt x="42" y="323"/>
                </a:lnTo>
                <a:lnTo>
                  <a:pt x="39" y="295"/>
                </a:lnTo>
                <a:lnTo>
                  <a:pt x="34" y="265"/>
                </a:lnTo>
                <a:lnTo>
                  <a:pt x="31" y="235"/>
                </a:lnTo>
                <a:lnTo>
                  <a:pt x="28" y="203"/>
                </a:lnTo>
                <a:lnTo>
                  <a:pt x="25" y="172"/>
                </a:lnTo>
                <a:lnTo>
                  <a:pt x="23" y="139"/>
                </a:lnTo>
                <a:lnTo>
                  <a:pt x="20" y="105"/>
                </a:lnTo>
                <a:lnTo>
                  <a:pt x="18" y="70"/>
                </a:lnTo>
                <a:lnTo>
                  <a:pt x="15" y="30"/>
                </a:lnTo>
                <a:lnTo>
                  <a:pt x="17" y="29"/>
                </a:lnTo>
                <a:lnTo>
                  <a:pt x="17" y="29"/>
                </a:lnTo>
                <a:lnTo>
                  <a:pt x="18" y="29"/>
                </a:lnTo>
                <a:lnTo>
                  <a:pt x="20" y="29"/>
                </a:lnTo>
                <a:lnTo>
                  <a:pt x="20" y="29"/>
                </a:lnTo>
                <a:lnTo>
                  <a:pt x="20" y="30"/>
                </a:lnTo>
                <a:lnTo>
                  <a:pt x="22" y="30"/>
                </a:lnTo>
                <a:lnTo>
                  <a:pt x="23" y="70"/>
                </a:lnTo>
                <a:lnTo>
                  <a:pt x="25" y="105"/>
                </a:lnTo>
                <a:lnTo>
                  <a:pt x="28" y="137"/>
                </a:lnTo>
                <a:lnTo>
                  <a:pt x="30" y="170"/>
                </a:lnTo>
                <a:lnTo>
                  <a:pt x="33" y="203"/>
                </a:lnTo>
                <a:lnTo>
                  <a:pt x="36" y="233"/>
                </a:lnTo>
                <a:lnTo>
                  <a:pt x="39" y="265"/>
                </a:lnTo>
                <a:lnTo>
                  <a:pt x="44" y="293"/>
                </a:lnTo>
                <a:lnTo>
                  <a:pt x="47" y="322"/>
                </a:lnTo>
                <a:lnTo>
                  <a:pt x="52" y="349"/>
                </a:lnTo>
                <a:lnTo>
                  <a:pt x="56" y="376"/>
                </a:lnTo>
                <a:lnTo>
                  <a:pt x="60" y="400"/>
                </a:lnTo>
                <a:lnTo>
                  <a:pt x="66" y="425"/>
                </a:lnTo>
                <a:lnTo>
                  <a:pt x="71" y="447"/>
                </a:lnTo>
                <a:lnTo>
                  <a:pt x="75" y="470"/>
                </a:lnTo>
                <a:lnTo>
                  <a:pt x="75" y="470"/>
                </a:lnTo>
                <a:lnTo>
                  <a:pt x="75" y="472"/>
                </a:lnTo>
                <a:lnTo>
                  <a:pt x="74" y="473"/>
                </a:lnTo>
                <a:lnTo>
                  <a:pt x="72" y="473"/>
                </a:lnTo>
                <a:lnTo>
                  <a:pt x="72" y="472"/>
                </a:lnTo>
                <a:lnTo>
                  <a:pt x="71" y="470"/>
                </a:lnTo>
                <a:lnTo>
                  <a:pt x="71" y="470"/>
                </a:lnTo>
                <a:close/>
                <a:moveTo>
                  <a:pt x="0" y="38"/>
                </a:moveTo>
                <a:lnTo>
                  <a:pt x="17" y="0"/>
                </a:lnTo>
                <a:lnTo>
                  <a:pt x="39" y="36"/>
                </a:lnTo>
                <a:lnTo>
                  <a:pt x="0" y="38"/>
                </a:lnTo>
                <a:close/>
              </a:path>
            </a:pathLst>
          </a:custGeom>
          <a:solidFill>
            <a:srgbClr val="000000"/>
          </a:solidFill>
          <a:ln w="3175">
            <a:solidFill>
              <a:srgbClr val="000000"/>
            </a:solidFill>
            <a:prstDash val="solid"/>
            <a:round/>
            <a:headEnd/>
            <a:tailEnd/>
          </a:ln>
        </p:spPr>
        <p:txBody>
          <a:bodyPr/>
          <a:lstStyle/>
          <a:p>
            <a:endParaRPr lang="nb-NO"/>
          </a:p>
        </p:txBody>
      </p:sp>
      <p:sp>
        <p:nvSpPr>
          <p:cNvPr id="7449644" name="Freeform 44"/>
          <p:cNvSpPr>
            <a:spLocks noEditPoints="1"/>
          </p:cNvSpPr>
          <p:nvPr/>
        </p:nvSpPr>
        <p:spPr bwMode="auto">
          <a:xfrm>
            <a:off x="2511425" y="3986213"/>
            <a:ext cx="2144713" cy="1539875"/>
          </a:xfrm>
          <a:custGeom>
            <a:avLst/>
            <a:gdLst/>
            <a:ahLst/>
            <a:cxnLst>
              <a:cxn ang="0">
                <a:pos x="1324" y="827"/>
              </a:cxn>
              <a:cxn ang="0">
                <a:pos x="1272" y="863"/>
              </a:cxn>
              <a:cxn ang="0">
                <a:pos x="1217" y="893"/>
              </a:cxn>
              <a:cxn ang="0">
                <a:pos x="1161" y="919"/>
              </a:cxn>
              <a:cxn ang="0">
                <a:pos x="1106" y="939"/>
              </a:cxn>
              <a:cxn ang="0">
                <a:pos x="1048" y="954"/>
              </a:cxn>
              <a:cxn ang="0">
                <a:pos x="991" y="964"/>
              </a:cxn>
              <a:cxn ang="0">
                <a:pos x="933" y="970"/>
              </a:cxn>
              <a:cxn ang="0">
                <a:pos x="884" y="970"/>
              </a:cxn>
              <a:cxn ang="0">
                <a:pos x="844" y="967"/>
              </a:cxn>
              <a:cxn ang="0">
                <a:pos x="805" y="963"/>
              </a:cxn>
              <a:cxn ang="0">
                <a:pos x="767" y="956"/>
              </a:cxn>
              <a:cxn ang="0">
                <a:pos x="729" y="947"/>
              </a:cxn>
              <a:cxn ang="0">
                <a:pos x="672" y="930"/>
              </a:cxn>
              <a:cxn ang="0">
                <a:pos x="600" y="899"/>
              </a:cxn>
              <a:cxn ang="0">
                <a:pos x="530" y="860"/>
              </a:cxn>
              <a:cxn ang="0">
                <a:pos x="462" y="814"/>
              </a:cxn>
              <a:cxn ang="0">
                <a:pos x="398" y="760"/>
              </a:cxn>
              <a:cxn ang="0">
                <a:pos x="338" y="699"/>
              </a:cxn>
              <a:cxn ang="0">
                <a:pos x="281" y="632"/>
              </a:cxn>
              <a:cxn ang="0">
                <a:pos x="227" y="559"/>
              </a:cxn>
              <a:cxn ang="0">
                <a:pos x="178" y="479"/>
              </a:cxn>
              <a:cxn ang="0">
                <a:pos x="134" y="393"/>
              </a:cxn>
              <a:cxn ang="0">
                <a:pos x="94" y="302"/>
              </a:cxn>
              <a:cxn ang="0">
                <a:pos x="61" y="206"/>
              </a:cxn>
              <a:cxn ang="0">
                <a:pos x="33" y="106"/>
              </a:cxn>
              <a:cxn ang="0">
                <a:pos x="16" y="30"/>
              </a:cxn>
              <a:cxn ang="0">
                <a:pos x="17" y="27"/>
              </a:cxn>
              <a:cxn ang="0">
                <a:pos x="19" y="27"/>
              </a:cxn>
              <a:cxn ang="0">
                <a:pos x="20" y="30"/>
              </a:cxn>
              <a:cxn ang="0">
                <a:pos x="38" y="104"/>
              </a:cxn>
              <a:cxn ang="0">
                <a:pos x="66" y="204"/>
              </a:cxn>
              <a:cxn ang="0">
                <a:pos x="99" y="300"/>
              </a:cxn>
              <a:cxn ang="0">
                <a:pos x="139" y="392"/>
              </a:cxn>
              <a:cxn ang="0">
                <a:pos x="183" y="476"/>
              </a:cxn>
              <a:cxn ang="0">
                <a:pos x="232" y="556"/>
              </a:cxn>
              <a:cxn ang="0">
                <a:pos x="284" y="629"/>
              </a:cxn>
              <a:cxn ang="0">
                <a:pos x="341" y="696"/>
              </a:cxn>
              <a:cxn ang="0">
                <a:pos x="402" y="757"/>
              </a:cxn>
              <a:cxn ang="0">
                <a:pos x="465" y="810"/>
              </a:cxn>
              <a:cxn ang="0">
                <a:pos x="533" y="856"/>
              </a:cxn>
              <a:cxn ang="0">
                <a:pos x="603" y="894"/>
              </a:cxn>
              <a:cxn ang="0">
                <a:pos x="675" y="926"/>
              </a:cxn>
              <a:cxn ang="0">
                <a:pos x="731" y="943"/>
              </a:cxn>
              <a:cxn ang="0">
                <a:pos x="768" y="952"/>
              </a:cxn>
              <a:cxn ang="0">
                <a:pos x="806" y="959"/>
              </a:cxn>
              <a:cxn ang="0">
                <a:pos x="844" y="963"/>
              </a:cxn>
              <a:cxn ang="0">
                <a:pos x="884" y="966"/>
              </a:cxn>
              <a:cxn ang="0">
                <a:pos x="933" y="966"/>
              </a:cxn>
              <a:cxn ang="0">
                <a:pos x="989" y="960"/>
              </a:cxn>
              <a:cxn ang="0">
                <a:pos x="1048" y="950"/>
              </a:cxn>
              <a:cxn ang="0">
                <a:pos x="1105" y="934"/>
              </a:cxn>
              <a:cxn ang="0">
                <a:pos x="1160" y="914"/>
              </a:cxn>
              <a:cxn ang="0">
                <a:pos x="1215" y="889"/>
              </a:cxn>
              <a:cxn ang="0">
                <a:pos x="1269" y="859"/>
              </a:cxn>
              <a:cxn ang="0">
                <a:pos x="1321" y="824"/>
              </a:cxn>
              <a:cxn ang="0">
                <a:pos x="1348" y="804"/>
              </a:cxn>
              <a:cxn ang="0">
                <a:pos x="1351" y="806"/>
              </a:cxn>
              <a:cxn ang="0">
                <a:pos x="1349" y="809"/>
              </a:cxn>
              <a:cxn ang="0">
                <a:pos x="0" y="39"/>
              </a:cxn>
              <a:cxn ang="0">
                <a:pos x="39" y="33"/>
              </a:cxn>
            </a:cxnLst>
            <a:rect l="0" t="0" r="r" b="b"/>
            <a:pathLst>
              <a:path w="1351" h="970">
                <a:moveTo>
                  <a:pt x="1349" y="809"/>
                </a:moveTo>
                <a:lnTo>
                  <a:pt x="1324" y="827"/>
                </a:lnTo>
                <a:lnTo>
                  <a:pt x="1299" y="846"/>
                </a:lnTo>
                <a:lnTo>
                  <a:pt x="1272" y="863"/>
                </a:lnTo>
                <a:lnTo>
                  <a:pt x="1245" y="879"/>
                </a:lnTo>
                <a:lnTo>
                  <a:pt x="1217" y="893"/>
                </a:lnTo>
                <a:lnTo>
                  <a:pt x="1190" y="906"/>
                </a:lnTo>
                <a:lnTo>
                  <a:pt x="1161" y="919"/>
                </a:lnTo>
                <a:lnTo>
                  <a:pt x="1135" y="929"/>
                </a:lnTo>
                <a:lnTo>
                  <a:pt x="1106" y="939"/>
                </a:lnTo>
                <a:lnTo>
                  <a:pt x="1078" y="947"/>
                </a:lnTo>
                <a:lnTo>
                  <a:pt x="1048" y="954"/>
                </a:lnTo>
                <a:lnTo>
                  <a:pt x="1019" y="960"/>
                </a:lnTo>
                <a:lnTo>
                  <a:pt x="991" y="964"/>
                </a:lnTo>
                <a:lnTo>
                  <a:pt x="961" y="967"/>
                </a:lnTo>
                <a:lnTo>
                  <a:pt x="933" y="970"/>
                </a:lnTo>
                <a:lnTo>
                  <a:pt x="903" y="970"/>
                </a:lnTo>
                <a:lnTo>
                  <a:pt x="884" y="970"/>
                </a:lnTo>
                <a:lnTo>
                  <a:pt x="863" y="969"/>
                </a:lnTo>
                <a:lnTo>
                  <a:pt x="844" y="967"/>
                </a:lnTo>
                <a:lnTo>
                  <a:pt x="825" y="966"/>
                </a:lnTo>
                <a:lnTo>
                  <a:pt x="805" y="963"/>
                </a:lnTo>
                <a:lnTo>
                  <a:pt x="786" y="960"/>
                </a:lnTo>
                <a:lnTo>
                  <a:pt x="767" y="956"/>
                </a:lnTo>
                <a:lnTo>
                  <a:pt x="748" y="952"/>
                </a:lnTo>
                <a:lnTo>
                  <a:pt x="729" y="947"/>
                </a:lnTo>
                <a:lnTo>
                  <a:pt x="710" y="942"/>
                </a:lnTo>
                <a:lnTo>
                  <a:pt x="672" y="930"/>
                </a:lnTo>
                <a:lnTo>
                  <a:pt x="636" y="916"/>
                </a:lnTo>
                <a:lnTo>
                  <a:pt x="600" y="899"/>
                </a:lnTo>
                <a:lnTo>
                  <a:pt x="565" y="880"/>
                </a:lnTo>
                <a:lnTo>
                  <a:pt x="530" y="860"/>
                </a:lnTo>
                <a:lnTo>
                  <a:pt x="495" y="837"/>
                </a:lnTo>
                <a:lnTo>
                  <a:pt x="462" y="814"/>
                </a:lnTo>
                <a:lnTo>
                  <a:pt x="431" y="787"/>
                </a:lnTo>
                <a:lnTo>
                  <a:pt x="398" y="760"/>
                </a:lnTo>
                <a:lnTo>
                  <a:pt x="368" y="730"/>
                </a:lnTo>
                <a:lnTo>
                  <a:pt x="338" y="699"/>
                </a:lnTo>
                <a:lnTo>
                  <a:pt x="309" y="666"/>
                </a:lnTo>
                <a:lnTo>
                  <a:pt x="281" y="632"/>
                </a:lnTo>
                <a:lnTo>
                  <a:pt x="254" y="596"/>
                </a:lnTo>
                <a:lnTo>
                  <a:pt x="227" y="559"/>
                </a:lnTo>
                <a:lnTo>
                  <a:pt x="202" y="519"/>
                </a:lnTo>
                <a:lnTo>
                  <a:pt x="178" y="479"/>
                </a:lnTo>
                <a:lnTo>
                  <a:pt x="156" y="436"/>
                </a:lnTo>
                <a:lnTo>
                  <a:pt x="134" y="393"/>
                </a:lnTo>
                <a:lnTo>
                  <a:pt x="113" y="349"/>
                </a:lnTo>
                <a:lnTo>
                  <a:pt x="94" y="302"/>
                </a:lnTo>
                <a:lnTo>
                  <a:pt x="77" y="254"/>
                </a:lnTo>
                <a:lnTo>
                  <a:pt x="61" y="206"/>
                </a:lnTo>
                <a:lnTo>
                  <a:pt x="46" y="157"/>
                </a:lnTo>
                <a:lnTo>
                  <a:pt x="33" y="106"/>
                </a:lnTo>
                <a:lnTo>
                  <a:pt x="20" y="54"/>
                </a:lnTo>
                <a:lnTo>
                  <a:pt x="16" y="30"/>
                </a:lnTo>
                <a:lnTo>
                  <a:pt x="16" y="29"/>
                </a:lnTo>
                <a:lnTo>
                  <a:pt x="17" y="27"/>
                </a:lnTo>
                <a:lnTo>
                  <a:pt x="17" y="27"/>
                </a:lnTo>
                <a:lnTo>
                  <a:pt x="19" y="27"/>
                </a:lnTo>
                <a:lnTo>
                  <a:pt x="20" y="29"/>
                </a:lnTo>
                <a:lnTo>
                  <a:pt x="20" y="30"/>
                </a:lnTo>
                <a:lnTo>
                  <a:pt x="25" y="53"/>
                </a:lnTo>
                <a:lnTo>
                  <a:pt x="38" y="104"/>
                </a:lnTo>
                <a:lnTo>
                  <a:pt x="50" y="156"/>
                </a:lnTo>
                <a:lnTo>
                  <a:pt x="66" y="204"/>
                </a:lnTo>
                <a:lnTo>
                  <a:pt x="82" y="253"/>
                </a:lnTo>
                <a:lnTo>
                  <a:pt x="99" y="300"/>
                </a:lnTo>
                <a:lnTo>
                  <a:pt x="118" y="346"/>
                </a:lnTo>
                <a:lnTo>
                  <a:pt x="139" y="392"/>
                </a:lnTo>
                <a:lnTo>
                  <a:pt x="161" y="434"/>
                </a:lnTo>
                <a:lnTo>
                  <a:pt x="183" y="476"/>
                </a:lnTo>
                <a:lnTo>
                  <a:pt x="207" y="517"/>
                </a:lnTo>
                <a:lnTo>
                  <a:pt x="232" y="556"/>
                </a:lnTo>
                <a:lnTo>
                  <a:pt x="257" y="593"/>
                </a:lnTo>
                <a:lnTo>
                  <a:pt x="284" y="629"/>
                </a:lnTo>
                <a:lnTo>
                  <a:pt x="312" y="663"/>
                </a:lnTo>
                <a:lnTo>
                  <a:pt x="341" y="696"/>
                </a:lnTo>
                <a:lnTo>
                  <a:pt x="371" y="727"/>
                </a:lnTo>
                <a:lnTo>
                  <a:pt x="402" y="757"/>
                </a:lnTo>
                <a:lnTo>
                  <a:pt x="434" y="784"/>
                </a:lnTo>
                <a:lnTo>
                  <a:pt x="465" y="810"/>
                </a:lnTo>
                <a:lnTo>
                  <a:pt x="499" y="834"/>
                </a:lnTo>
                <a:lnTo>
                  <a:pt x="533" y="856"/>
                </a:lnTo>
                <a:lnTo>
                  <a:pt x="566" y="877"/>
                </a:lnTo>
                <a:lnTo>
                  <a:pt x="603" y="894"/>
                </a:lnTo>
                <a:lnTo>
                  <a:pt x="637" y="912"/>
                </a:lnTo>
                <a:lnTo>
                  <a:pt x="675" y="926"/>
                </a:lnTo>
                <a:lnTo>
                  <a:pt x="712" y="937"/>
                </a:lnTo>
                <a:lnTo>
                  <a:pt x="731" y="943"/>
                </a:lnTo>
                <a:lnTo>
                  <a:pt x="750" y="947"/>
                </a:lnTo>
                <a:lnTo>
                  <a:pt x="768" y="952"/>
                </a:lnTo>
                <a:lnTo>
                  <a:pt x="787" y="956"/>
                </a:lnTo>
                <a:lnTo>
                  <a:pt x="806" y="959"/>
                </a:lnTo>
                <a:lnTo>
                  <a:pt x="825" y="962"/>
                </a:lnTo>
                <a:lnTo>
                  <a:pt x="844" y="963"/>
                </a:lnTo>
                <a:lnTo>
                  <a:pt x="863" y="964"/>
                </a:lnTo>
                <a:lnTo>
                  <a:pt x="884" y="966"/>
                </a:lnTo>
                <a:lnTo>
                  <a:pt x="903" y="966"/>
                </a:lnTo>
                <a:lnTo>
                  <a:pt x="933" y="966"/>
                </a:lnTo>
                <a:lnTo>
                  <a:pt x="961" y="963"/>
                </a:lnTo>
                <a:lnTo>
                  <a:pt x="989" y="960"/>
                </a:lnTo>
                <a:lnTo>
                  <a:pt x="1018" y="956"/>
                </a:lnTo>
                <a:lnTo>
                  <a:pt x="1048" y="950"/>
                </a:lnTo>
                <a:lnTo>
                  <a:pt x="1076" y="943"/>
                </a:lnTo>
                <a:lnTo>
                  <a:pt x="1105" y="934"/>
                </a:lnTo>
                <a:lnTo>
                  <a:pt x="1132" y="924"/>
                </a:lnTo>
                <a:lnTo>
                  <a:pt x="1160" y="914"/>
                </a:lnTo>
                <a:lnTo>
                  <a:pt x="1188" y="902"/>
                </a:lnTo>
                <a:lnTo>
                  <a:pt x="1215" y="889"/>
                </a:lnTo>
                <a:lnTo>
                  <a:pt x="1242" y="874"/>
                </a:lnTo>
                <a:lnTo>
                  <a:pt x="1269" y="859"/>
                </a:lnTo>
                <a:lnTo>
                  <a:pt x="1296" y="842"/>
                </a:lnTo>
                <a:lnTo>
                  <a:pt x="1321" y="824"/>
                </a:lnTo>
                <a:lnTo>
                  <a:pt x="1348" y="804"/>
                </a:lnTo>
                <a:lnTo>
                  <a:pt x="1348" y="804"/>
                </a:lnTo>
                <a:lnTo>
                  <a:pt x="1349" y="804"/>
                </a:lnTo>
                <a:lnTo>
                  <a:pt x="1351" y="806"/>
                </a:lnTo>
                <a:lnTo>
                  <a:pt x="1351" y="807"/>
                </a:lnTo>
                <a:lnTo>
                  <a:pt x="1349" y="809"/>
                </a:lnTo>
                <a:lnTo>
                  <a:pt x="1349" y="809"/>
                </a:lnTo>
                <a:close/>
                <a:moveTo>
                  <a:pt x="0" y="39"/>
                </a:moveTo>
                <a:lnTo>
                  <a:pt x="12" y="0"/>
                </a:lnTo>
                <a:lnTo>
                  <a:pt x="39" y="33"/>
                </a:lnTo>
                <a:lnTo>
                  <a:pt x="0" y="39"/>
                </a:lnTo>
                <a:close/>
              </a:path>
            </a:pathLst>
          </a:custGeom>
          <a:solidFill>
            <a:srgbClr val="000000"/>
          </a:solidFill>
          <a:ln w="3175">
            <a:solidFill>
              <a:srgbClr val="000000"/>
            </a:solidFill>
            <a:prstDash val="solid"/>
            <a:round/>
            <a:headEnd/>
            <a:tailEnd/>
          </a:ln>
        </p:spPr>
        <p:txBody>
          <a:bodyPr/>
          <a:lstStyle/>
          <a:p>
            <a:endParaRPr lang="nb-NO"/>
          </a:p>
        </p:txBody>
      </p:sp>
      <p:sp>
        <p:nvSpPr>
          <p:cNvPr id="7449645" name="Rectangle 45"/>
          <p:cNvSpPr>
            <a:spLocks noChangeArrowheads="1"/>
          </p:cNvSpPr>
          <p:nvPr/>
        </p:nvSpPr>
        <p:spPr bwMode="auto">
          <a:xfrm>
            <a:off x="2546350" y="3702050"/>
            <a:ext cx="685800" cy="274638"/>
          </a:xfrm>
          <a:prstGeom prst="rect">
            <a:avLst/>
          </a:prstGeom>
          <a:noFill/>
          <a:ln w="9525">
            <a:noFill/>
            <a:miter lim="800000"/>
            <a:headEnd/>
            <a:tailEnd/>
          </a:ln>
        </p:spPr>
        <p:txBody>
          <a:bodyPr wrap="none" lIns="0" tIns="0" rIns="0" bIns="0">
            <a:spAutoFit/>
          </a:bodyPr>
          <a:lstStyle/>
          <a:p>
            <a:r>
              <a:rPr lang="nb-NO" sz="1800">
                <a:solidFill>
                  <a:srgbClr val="996633"/>
                </a:solidFill>
              </a:rPr>
              <a:t>Karbon</a:t>
            </a:r>
            <a:endParaRPr lang="nb-NO" sz="1800">
              <a:latin typeface="Arial" charset="0"/>
            </a:endParaRPr>
          </a:p>
        </p:txBody>
      </p:sp>
      <p:sp>
        <p:nvSpPr>
          <p:cNvPr id="7449646" name="Rectangle 46"/>
          <p:cNvSpPr>
            <a:spLocks noChangeArrowheads="1"/>
          </p:cNvSpPr>
          <p:nvPr/>
        </p:nvSpPr>
        <p:spPr bwMode="auto">
          <a:xfrm>
            <a:off x="2671763" y="2735263"/>
            <a:ext cx="1079500" cy="274637"/>
          </a:xfrm>
          <a:prstGeom prst="rect">
            <a:avLst/>
          </a:prstGeom>
          <a:noFill/>
          <a:ln w="9525">
            <a:noFill/>
            <a:miter lim="800000"/>
            <a:headEnd/>
            <a:tailEnd/>
          </a:ln>
        </p:spPr>
        <p:txBody>
          <a:bodyPr wrap="none" lIns="0" tIns="0" rIns="0" bIns="0">
            <a:spAutoFit/>
          </a:bodyPr>
          <a:lstStyle/>
          <a:p>
            <a:r>
              <a:rPr lang="nb-NO" sz="1800" b="1">
                <a:solidFill>
                  <a:srgbClr val="FFFF00"/>
                </a:solidFill>
              </a:rPr>
              <a:t>Cellemasse</a:t>
            </a:r>
            <a:endParaRPr lang="nb-NO" sz="1800">
              <a:latin typeface="Arial" charset="0"/>
            </a:endParaRPr>
          </a:p>
        </p:txBody>
      </p:sp>
      <p:sp>
        <p:nvSpPr>
          <p:cNvPr id="7449647" name="Rectangle 47"/>
          <p:cNvSpPr>
            <a:spLocks noChangeArrowheads="1"/>
          </p:cNvSpPr>
          <p:nvPr/>
        </p:nvSpPr>
        <p:spPr bwMode="auto">
          <a:xfrm>
            <a:off x="2671763" y="2968625"/>
            <a:ext cx="1182687" cy="22225"/>
          </a:xfrm>
          <a:prstGeom prst="rect">
            <a:avLst/>
          </a:prstGeom>
          <a:solidFill>
            <a:srgbClr val="FFFF00"/>
          </a:solidFill>
          <a:ln w="9525">
            <a:noFill/>
            <a:miter lim="800000"/>
            <a:headEnd/>
            <a:tailEnd/>
          </a:ln>
        </p:spPr>
        <p:txBody>
          <a:bodyPr/>
          <a:lstStyle/>
          <a:p>
            <a:endParaRPr lang="nb-NO"/>
          </a:p>
        </p:txBody>
      </p:sp>
      <p:sp>
        <p:nvSpPr>
          <p:cNvPr id="7449648" name="Freeform 48"/>
          <p:cNvSpPr>
            <a:spLocks noEditPoints="1"/>
          </p:cNvSpPr>
          <p:nvPr/>
        </p:nvSpPr>
        <p:spPr bwMode="auto">
          <a:xfrm>
            <a:off x="4157663" y="2930525"/>
            <a:ext cx="1435100" cy="1031875"/>
          </a:xfrm>
          <a:custGeom>
            <a:avLst/>
            <a:gdLst/>
            <a:ahLst/>
            <a:cxnLst>
              <a:cxn ang="0">
                <a:pos x="5" y="30"/>
              </a:cxn>
              <a:cxn ang="0">
                <a:pos x="9" y="91"/>
              </a:cxn>
              <a:cxn ang="0">
                <a:pos x="22" y="150"/>
              </a:cxn>
              <a:cxn ang="0">
                <a:pos x="44" y="207"/>
              </a:cxn>
              <a:cxn ang="0">
                <a:pos x="74" y="262"/>
              </a:cxn>
              <a:cxn ang="0">
                <a:pos x="112" y="315"/>
              </a:cxn>
              <a:cxn ang="0">
                <a:pos x="158" y="364"/>
              </a:cxn>
              <a:cxn ang="0">
                <a:pos x="210" y="411"/>
              </a:cxn>
              <a:cxn ang="0">
                <a:pos x="267" y="454"/>
              </a:cxn>
              <a:cxn ang="0">
                <a:pos x="331" y="492"/>
              </a:cxn>
              <a:cxn ang="0">
                <a:pos x="401" y="527"/>
              </a:cxn>
              <a:cxn ang="0">
                <a:pos x="475" y="557"/>
              </a:cxn>
              <a:cxn ang="0">
                <a:pos x="554" y="582"/>
              </a:cxn>
              <a:cxn ang="0">
                <a:pos x="636" y="602"/>
              </a:cxn>
              <a:cxn ang="0">
                <a:pos x="723" y="618"/>
              </a:cxn>
              <a:cxn ang="0">
                <a:pos x="813" y="628"/>
              </a:cxn>
              <a:cxn ang="0">
                <a:pos x="871" y="631"/>
              </a:cxn>
              <a:cxn ang="0">
                <a:pos x="873" y="631"/>
              </a:cxn>
              <a:cxn ang="0">
                <a:pos x="874" y="632"/>
              </a:cxn>
              <a:cxn ang="0">
                <a:pos x="873" y="634"/>
              </a:cxn>
              <a:cxn ang="0">
                <a:pos x="857" y="634"/>
              </a:cxn>
              <a:cxn ang="0">
                <a:pos x="767" y="628"/>
              </a:cxn>
              <a:cxn ang="0">
                <a:pos x="679" y="615"/>
              </a:cxn>
              <a:cxn ang="0">
                <a:pos x="593" y="598"/>
              </a:cxn>
              <a:cxn ang="0">
                <a:pos x="511" y="575"/>
              </a:cxn>
              <a:cxn ang="0">
                <a:pos x="435" y="547"/>
              </a:cxn>
              <a:cxn ang="0">
                <a:pos x="363" y="514"/>
              </a:cxn>
              <a:cxn ang="0">
                <a:pos x="295" y="477"/>
              </a:cxn>
              <a:cxn ang="0">
                <a:pos x="233" y="435"/>
              </a:cxn>
              <a:cxn ang="0">
                <a:pos x="178" y="391"/>
              </a:cxn>
              <a:cxn ang="0">
                <a:pos x="131" y="342"/>
              </a:cxn>
              <a:cxn ang="0">
                <a:pos x="88" y="291"/>
              </a:cxn>
              <a:cxn ang="0">
                <a:pos x="53" y="237"/>
              </a:cxn>
              <a:cxn ang="0">
                <a:pos x="28" y="180"/>
              </a:cxn>
              <a:cxn ang="0">
                <a:pos x="9" y="121"/>
              </a:cxn>
              <a:cxn ang="0">
                <a:pos x="0" y="60"/>
              </a:cxn>
              <a:cxn ang="0">
                <a:pos x="0" y="1"/>
              </a:cxn>
              <a:cxn ang="0">
                <a:pos x="1" y="0"/>
              </a:cxn>
              <a:cxn ang="0">
                <a:pos x="5" y="0"/>
              </a:cxn>
              <a:cxn ang="0">
                <a:pos x="5" y="1"/>
              </a:cxn>
              <a:cxn ang="0">
                <a:pos x="865" y="614"/>
              </a:cxn>
              <a:cxn ang="0">
                <a:pos x="865" y="650"/>
              </a:cxn>
            </a:cxnLst>
            <a:rect l="0" t="0" r="r" b="b"/>
            <a:pathLst>
              <a:path w="904" h="650">
                <a:moveTo>
                  <a:pt x="5" y="1"/>
                </a:moveTo>
                <a:lnTo>
                  <a:pt x="5" y="30"/>
                </a:lnTo>
                <a:lnTo>
                  <a:pt x="5" y="60"/>
                </a:lnTo>
                <a:lnTo>
                  <a:pt x="9" y="91"/>
                </a:lnTo>
                <a:lnTo>
                  <a:pt x="14" y="121"/>
                </a:lnTo>
                <a:lnTo>
                  <a:pt x="22" y="150"/>
                </a:lnTo>
                <a:lnTo>
                  <a:pt x="33" y="178"/>
                </a:lnTo>
                <a:lnTo>
                  <a:pt x="44" y="207"/>
                </a:lnTo>
                <a:lnTo>
                  <a:pt x="58" y="235"/>
                </a:lnTo>
                <a:lnTo>
                  <a:pt x="74" y="262"/>
                </a:lnTo>
                <a:lnTo>
                  <a:pt x="93" y="290"/>
                </a:lnTo>
                <a:lnTo>
                  <a:pt x="112" y="315"/>
                </a:lnTo>
                <a:lnTo>
                  <a:pt x="134" y="340"/>
                </a:lnTo>
                <a:lnTo>
                  <a:pt x="158" y="364"/>
                </a:lnTo>
                <a:lnTo>
                  <a:pt x="183" y="388"/>
                </a:lnTo>
                <a:lnTo>
                  <a:pt x="210" y="411"/>
                </a:lnTo>
                <a:lnTo>
                  <a:pt x="238" y="432"/>
                </a:lnTo>
                <a:lnTo>
                  <a:pt x="267" y="454"/>
                </a:lnTo>
                <a:lnTo>
                  <a:pt x="298" y="474"/>
                </a:lnTo>
                <a:lnTo>
                  <a:pt x="331" y="492"/>
                </a:lnTo>
                <a:lnTo>
                  <a:pt x="364" y="510"/>
                </a:lnTo>
                <a:lnTo>
                  <a:pt x="401" y="527"/>
                </a:lnTo>
                <a:lnTo>
                  <a:pt x="437" y="542"/>
                </a:lnTo>
                <a:lnTo>
                  <a:pt x="475" y="557"/>
                </a:lnTo>
                <a:lnTo>
                  <a:pt x="513" y="571"/>
                </a:lnTo>
                <a:lnTo>
                  <a:pt x="554" y="582"/>
                </a:lnTo>
                <a:lnTo>
                  <a:pt x="595" y="594"/>
                </a:lnTo>
                <a:lnTo>
                  <a:pt x="636" y="602"/>
                </a:lnTo>
                <a:lnTo>
                  <a:pt x="679" y="611"/>
                </a:lnTo>
                <a:lnTo>
                  <a:pt x="723" y="618"/>
                </a:lnTo>
                <a:lnTo>
                  <a:pt x="767" y="624"/>
                </a:lnTo>
                <a:lnTo>
                  <a:pt x="813" y="628"/>
                </a:lnTo>
                <a:lnTo>
                  <a:pt x="858" y="630"/>
                </a:lnTo>
                <a:lnTo>
                  <a:pt x="871" y="631"/>
                </a:lnTo>
                <a:lnTo>
                  <a:pt x="873" y="631"/>
                </a:lnTo>
                <a:lnTo>
                  <a:pt x="873" y="631"/>
                </a:lnTo>
                <a:lnTo>
                  <a:pt x="874" y="631"/>
                </a:lnTo>
                <a:lnTo>
                  <a:pt x="874" y="632"/>
                </a:lnTo>
                <a:lnTo>
                  <a:pt x="874" y="634"/>
                </a:lnTo>
                <a:lnTo>
                  <a:pt x="873" y="634"/>
                </a:lnTo>
                <a:lnTo>
                  <a:pt x="871" y="635"/>
                </a:lnTo>
                <a:lnTo>
                  <a:pt x="857" y="634"/>
                </a:lnTo>
                <a:lnTo>
                  <a:pt x="811" y="632"/>
                </a:lnTo>
                <a:lnTo>
                  <a:pt x="767" y="628"/>
                </a:lnTo>
                <a:lnTo>
                  <a:pt x="721" y="622"/>
                </a:lnTo>
                <a:lnTo>
                  <a:pt x="679" y="615"/>
                </a:lnTo>
                <a:lnTo>
                  <a:pt x="634" y="607"/>
                </a:lnTo>
                <a:lnTo>
                  <a:pt x="593" y="598"/>
                </a:lnTo>
                <a:lnTo>
                  <a:pt x="552" y="587"/>
                </a:lnTo>
                <a:lnTo>
                  <a:pt x="511" y="575"/>
                </a:lnTo>
                <a:lnTo>
                  <a:pt x="473" y="561"/>
                </a:lnTo>
                <a:lnTo>
                  <a:pt x="435" y="547"/>
                </a:lnTo>
                <a:lnTo>
                  <a:pt x="398" y="531"/>
                </a:lnTo>
                <a:lnTo>
                  <a:pt x="363" y="514"/>
                </a:lnTo>
                <a:lnTo>
                  <a:pt x="328" y="495"/>
                </a:lnTo>
                <a:lnTo>
                  <a:pt x="295" y="477"/>
                </a:lnTo>
                <a:lnTo>
                  <a:pt x="263" y="457"/>
                </a:lnTo>
                <a:lnTo>
                  <a:pt x="233" y="435"/>
                </a:lnTo>
                <a:lnTo>
                  <a:pt x="205" y="414"/>
                </a:lnTo>
                <a:lnTo>
                  <a:pt x="178" y="391"/>
                </a:lnTo>
                <a:lnTo>
                  <a:pt x="154" y="367"/>
                </a:lnTo>
                <a:lnTo>
                  <a:pt x="131" y="342"/>
                </a:lnTo>
                <a:lnTo>
                  <a:pt x="109" y="317"/>
                </a:lnTo>
                <a:lnTo>
                  <a:pt x="88" y="291"/>
                </a:lnTo>
                <a:lnTo>
                  <a:pt x="71" y="264"/>
                </a:lnTo>
                <a:lnTo>
                  <a:pt x="53" y="237"/>
                </a:lnTo>
                <a:lnTo>
                  <a:pt x="39" y="210"/>
                </a:lnTo>
                <a:lnTo>
                  <a:pt x="28" y="180"/>
                </a:lnTo>
                <a:lnTo>
                  <a:pt x="17" y="151"/>
                </a:lnTo>
                <a:lnTo>
                  <a:pt x="9" y="121"/>
                </a:lnTo>
                <a:lnTo>
                  <a:pt x="5" y="91"/>
                </a:lnTo>
                <a:lnTo>
                  <a:pt x="0" y="60"/>
                </a:lnTo>
                <a:lnTo>
                  <a:pt x="0" y="30"/>
                </a:lnTo>
                <a:lnTo>
                  <a:pt x="0" y="1"/>
                </a:lnTo>
                <a:lnTo>
                  <a:pt x="1" y="0"/>
                </a:lnTo>
                <a:lnTo>
                  <a:pt x="1" y="0"/>
                </a:lnTo>
                <a:lnTo>
                  <a:pt x="3" y="0"/>
                </a:lnTo>
                <a:lnTo>
                  <a:pt x="5" y="0"/>
                </a:lnTo>
                <a:lnTo>
                  <a:pt x="5" y="1"/>
                </a:lnTo>
                <a:lnTo>
                  <a:pt x="5" y="1"/>
                </a:lnTo>
                <a:lnTo>
                  <a:pt x="5" y="1"/>
                </a:lnTo>
                <a:close/>
                <a:moveTo>
                  <a:pt x="865" y="614"/>
                </a:moveTo>
                <a:lnTo>
                  <a:pt x="904" y="634"/>
                </a:lnTo>
                <a:lnTo>
                  <a:pt x="865" y="650"/>
                </a:lnTo>
                <a:lnTo>
                  <a:pt x="865" y="614"/>
                </a:lnTo>
                <a:close/>
              </a:path>
            </a:pathLst>
          </a:custGeom>
          <a:solidFill>
            <a:srgbClr val="000000"/>
          </a:solidFill>
          <a:ln w="3175">
            <a:solidFill>
              <a:srgbClr val="000000"/>
            </a:solidFill>
            <a:prstDash val="solid"/>
            <a:round/>
            <a:headEnd/>
            <a:tailEnd/>
          </a:ln>
        </p:spPr>
        <p:txBody>
          <a:bodyPr/>
          <a:lstStyle/>
          <a:p>
            <a:endParaRPr lang="nb-NO"/>
          </a:p>
        </p:txBody>
      </p:sp>
      <p:sp>
        <p:nvSpPr>
          <p:cNvPr id="7449649" name="Rectangle 49"/>
          <p:cNvSpPr>
            <a:spLocks noChangeArrowheads="1"/>
          </p:cNvSpPr>
          <p:nvPr/>
        </p:nvSpPr>
        <p:spPr bwMode="auto">
          <a:xfrm>
            <a:off x="3360738" y="3471863"/>
            <a:ext cx="312737" cy="198437"/>
          </a:xfrm>
          <a:prstGeom prst="rect">
            <a:avLst/>
          </a:prstGeom>
          <a:noFill/>
          <a:ln w="9525">
            <a:noFill/>
            <a:miter lim="800000"/>
            <a:headEnd/>
            <a:tailEnd/>
          </a:ln>
        </p:spPr>
        <p:txBody>
          <a:bodyPr wrap="none" lIns="0" tIns="0" rIns="0" bIns="0">
            <a:spAutoFit/>
          </a:bodyPr>
          <a:lstStyle/>
          <a:p>
            <a:r>
              <a:rPr lang="nb-NO" sz="1300">
                <a:solidFill>
                  <a:srgbClr val="FF3300"/>
                </a:solidFill>
              </a:rPr>
              <a:t>ATP</a:t>
            </a:r>
            <a:endParaRPr lang="nb-NO" sz="1800">
              <a:latin typeface="Arial" charset="0"/>
            </a:endParaRPr>
          </a:p>
        </p:txBody>
      </p:sp>
      <p:sp>
        <p:nvSpPr>
          <p:cNvPr id="7449650" name="Freeform 50"/>
          <p:cNvSpPr>
            <a:spLocks noEditPoints="1"/>
          </p:cNvSpPr>
          <p:nvPr/>
        </p:nvSpPr>
        <p:spPr bwMode="auto">
          <a:xfrm>
            <a:off x="2841625" y="3028950"/>
            <a:ext cx="288925" cy="631825"/>
          </a:xfrm>
          <a:custGeom>
            <a:avLst/>
            <a:gdLst/>
            <a:ahLst/>
            <a:cxnLst>
              <a:cxn ang="0">
                <a:pos x="0" y="396"/>
              </a:cxn>
              <a:cxn ang="0">
                <a:pos x="2" y="366"/>
              </a:cxn>
              <a:cxn ang="0">
                <a:pos x="5" y="338"/>
              </a:cxn>
              <a:cxn ang="0">
                <a:pos x="10" y="309"/>
              </a:cxn>
              <a:cxn ang="0">
                <a:pos x="16" y="282"/>
              </a:cxn>
              <a:cxn ang="0">
                <a:pos x="24" y="255"/>
              </a:cxn>
              <a:cxn ang="0">
                <a:pos x="32" y="228"/>
              </a:cxn>
              <a:cxn ang="0">
                <a:pos x="41" y="200"/>
              </a:cxn>
              <a:cxn ang="0">
                <a:pos x="52" y="175"/>
              </a:cxn>
              <a:cxn ang="0">
                <a:pos x="65" y="150"/>
              </a:cxn>
              <a:cxn ang="0">
                <a:pos x="77" y="126"/>
              </a:cxn>
              <a:cxn ang="0">
                <a:pos x="92" y="102"/>
              </a:cxn>
              <a:cxn ang="0">
                <a:pos x="107" y="79"/>
              </a:cxn>
              <a:cxn ang="0">
                <a:pos x="125" y="58"/>
              </a:cxn>
              <a:cxn ang="0">
                <a:pos x="142" y="36"/>
              </a:cxn>
              <a:cxn ang="0">
                <a:pos x="158" y="20"/>
              </a:cxn>
              <a:cxn ang="0">
                <a:pos x="160" y="19"/>
              </a:cxn>
              <a:cxn ang="0">
                <a:pos x="161" y="20"/>
              </a:cxn>
              <a:cxn ang="0">
                <a:pos x="161" y="22"/>
              </a:cxn>
              <a:cxn ang="0">
                <a:pos x="161" y="23"/>
              </a:cxn>
              <a:cxn ang="0">
                <a:pos x="145" y="39"/>
              </a:cxn>
              <a:cxn ang="0">
                <a:pos x="128" y="60"/>
              </a:cxn>
              <a:cxn ang="0">
                <a:pos x="112" y="82"/>
              </a:cxn>
              <a:cxn ang="0">
                <a:pos x="96" y="105"/>
              </a:cxn>
              <a:cxn ang="0">
                <a:pos x="82" y="128"/>
              </a:cxn>
              <a:cxn ang="0">
                <a:pos x="70" y="152"/>
              </a:cxn>
              <a:cxn ang="0">
                <a:pos x="57" y="176"/>
              </a:cxn>
              <a:cxn ang="0">
                <a:pos x="46" y="202"/>
              </a:cxn>
              <a:cxn ang="0">
                <a:pos x="36" y="228"/>
              </a:cxn>
              <a:cxn ang="0">
                <a:pos x="29" y="255"/>
              </a:cxn>
              <a:cxn ang="0">
                <a:pos x="21" y="282"/>
              </a:cxn>
              <a:cxn ang="0">
                <a:pos x="14" y="310"/>
              </a:cxn>
              <a:cxn ang="0">
                <a:pos x="10" y="339"/>
              </a:cxn>
              <a:cxn ang="0">
                <a:pos x="6" y="368"/>
              </a:cxn>
              <a:cxn ang="0">
                <a:pos x="5" y="396"/>
              </a:cxn>
              <a:cxn ang="0">
                <a:pos x="3" y="398"/>
              </a:cxn>
              <a:cxn ang="0">
                <a:pos x="3" y="398"/>
              </a:cxn>
              <a:cxn ang="0">
                <a:pos x="2" y="398"/>
              </a:cxn>
              <a:cxn ang="0">
                <a:pos x="0" y="398"/>
              </a:cxn>
              <a:cxn ang="0">
                <a:pos x="0" y="396"/>
              </a:cxn>
              <a:cxn ang="0">
                <a:pos x="0" y="396"/>
              </a:cxn>
              <a:cxn ang="0">
                <a:pos x="141" y="15"/>
              </a:cxn>
              <a:cxn ang="0">
                <a:pos x="182" y="0"/>
              </a:cxn>
              <a:cxn ang="0">
                <a:pos x="169" y="39"/>
              </a:cxn>
              <a:cxn ang="0">
                <a:pos x="141" y="15"/>
              </a:cxn>
            </a:cxnLst>
            <a:rect l="0" t="0" r="r" b="b"/>
            <a:pathLst>
              <a:path w="182" h="398">
                <a:moveTo>
                  <a:pt x="0" y="396"/>
                </a:moveTo>
                <a:lnTo>
                  <a:pt x="2" y="366"/>
                </a:lnTo>
                <a:lnTo>
                  <a:pt x="5" y="338"/>
                </a:lnTo>
                <a:lnTo>
                  <a:pt x="10" y="309"/>
                </a:lnTo>
                <a:lnTo>
                  <a:pt x="16" y="282"/>
                </a:lnTo>
                <a:lnTo>
                  <a:pt x="24" y="255"/>
                </a:lnTo>
                <a:lnTo>
                  <a:pt x="32" y="228"/>
                </a:lnTo>
                <a:lnTo>
                  <a:pt x="41" y="200"/>
                </a:lnTo>
                <a:lnTo>
                  <a:pt x="52" y="175"/>
                </a:lnTo>
                <a:lnTo>
                  <a:pt x="65" y="150"/>
                </a:lnTo>
                <a:lnTo>
                  <a:pt x="77" y="126"/>
                </a:lnTo>
                <a:lnTo>
                  <a:pt x="92" y="102"/>
                </a:lnTo>
                <a:lnTo>
                  <a:pt x="107" y="79"/>
                </a:lnTo>
                <a:lnTo>
                  <a:pt x="125" y="58"/>
                </a:lnTo>
                <a:lnTo>
                  <a:pt x="142" y="36"/>
                </a:lnTo>
                <a:lnTo>
                  <a:pt x="158" y="20"/>
                </a:lnTo>
                <a:lnTo>
                  <a:pt x="160" y="19"/>
                </a:lnTo>
                <a:lnTo>
                  <a:pt x="161" y="20"/>
                </a:lnTo>
                <a:lnTo>
                  <a:pt x="161" y="22"/>
                </a:lnTo>
                <a:lnTo>
                  <a:pt x="161" y="23"/>
                </a:lnTo>
                <a:lnTo>
                  <a:pt x="145" y="39"/>
                </a:lnTo>
                <a:lnTo>
                  <a:pt x="128" y="60"/>
                </a:lnTo>
                <a:lnTo>
                  <a:pt x="112" y="82"/>
                </a:lnTo>
                <a:lnTo>
                  <a:pt x="96" y="105"/>
                </a:lnTo>
                <a:lnTo>
                  <a:pt x="82" y="128"/>
                </a:lnTo>
                <a:lnTo>
                  <a:pt x="70" y="152"/>
                </a:lnTo>
                <a:lnTo>
                  <a:pt x="57" y="176"/>
                </a:lnTo>
                <a:lnTo>
                  <a:pt x="46" y="202"/>
                </a:lnTo>
                <a:lnTo>
                  <a:pt x="36" y="228"/>
                </a:lnTo>
                <a:lnTo>
                  <a:pt x="29" y="255"/>
                </a:lnTo>
                <a:lnTo>
                  <a:pt x="21" y="282"/>
                </a:lnTo>
                <a:lnTo>
                  <a:pt x="14" y="310"/>
                </a:lnTo>
                <a:lnTo>
                  <a:pt x="10" y="339"/>
                </a:lnTo>
                <a:lnTo>
                  <a:pt x="6" y="368"/>
                </a:lnTo>
                <a:lnTo>
                  <a:pt x="5" y="396"/>
                </a:lnTo>
                <a:lnTo>
                  <a:pt x="3" y="398"/>
                </a:lnTo>
                <a:lnTo>
                  <a:pt x="3" y="398"/>
                </a:lnTo>
                <a:lnTo>
                  <a:pt x="2" y="398"/>
                </a:lnTo>
                <a:lnTo>
                  <a:pt x="0" y="398"/>
                </a:lnTo>
                <a:lnTo>
                  <a:pt x="0" y="396"/>
                </a:lnTo>
                <a:lnTo>
                  <a:pt x="0" y="396"/>
                </a:lnTo>
                <a:close/>
                <a:moveTo>
                  <a:pt x="141" y="15"/>
                </a:moveTo>
                <a:lnTo>
                  <a:pt x="182" y="0"/>
                </a:lnTo>
                <a:lnTo>
                  <a:pt x="169" y="39"/>
                </a:lnTo>
                <a:lnTo>
                  <a:pt x="141" y="15"/>
                </a:lnTo>
                <a:close/>
              </a:path>
            </a:pathLst>
          </a:custGeom>
          <a:solidFill>
            <a:srgbClr val="000000"/>
          </a:solidFill>
          <a:ln w="3175">
            <a:solidFill>
              <a:srgbClr val="000000"/>
            </a:solidFill>
            <a:prstDash val="solid"/>
            <a:round/>
            <a:headEnd/>
            <a:tailEnd/>
          </a:ln>
        </p:spPr>
        <p:txBody>
          <a:bodyPr/>
          <a:lstStyle/>
          <a:p>
            <a:endParaRPr lang="nb-NO"/>
          </a:p>
        </p:txBody>
      </p:sp>
      <p:sp>
        <p:nvSpPr>
          <p:cNvPr id="7449651" name="Freeform 51"/>
          <p:cNvSpPr>
            <a:spLocks noEditPoints="1"/>
          </p:cNvSpPr>
          <p:nvPr/>
        </p:nvSpPr>
        <p:spPr bwMode="auto">
          <a:xfrm>
            <a:off x="1776413" y="3025775"/>
            <a:ext cx="441325" cy="230188"/>
          </a:xfrm>
          <a:custGeom>
            <a:avLst/>
            <a:gdLst/>
            <a:ahLst/>
            <a:cxnLst>
              <a:cxn ang="0">
                <a:pos x="3" y="0"/>
              </a:cxn>
              <a:cxn ang="0">
                <a:pos x="251" y="128"/>
              </a:cxn>
              <a:cxn ang="0">
                <a:pos x="253" y="130"/>
              </a:cxn>
              <a:cxn ang="0">
                <a:pos x="253" y="130"/>
              </a:cxn>
              <a:cxn ang="0">
                <a:pos x="251" y="131"/>
              </a:cxn>
              <a:cxn ang="0">
                <a:pos x="250" y="132"/>
              </a:cxn>
              <a:cxn ang="0">
                <a:pos x="250" y="132"/>
              </a:cxn>
              <a:cxn ang="0">
                <a:pos x="248" y="132"/>
              </a:cxn>
              <a:cxn ang="0">
                <a:pos x="0" y="4"/>
              </a:cxn>
              <a:cxn ang="0">
                <a:pos x="0" y="2"/>
              </a:cxn>
              <a:cxn ang="0">
                <a:pos x="0" y="1"/>
              </a:cxn>
              <a:cxn ang="0">
                <a:pos x="2" y="0"/>
              </a:cxn>
              <a:cxn ang="0">
                <a:pos x="2" y="0"/>
              </a:cxn>
              <a:cxn ang="0">
                <a:pos x="3" y="0"/>
              </a:cxn>
              <a:cxn ang="0">
                <a:pos x="3" y="0"/>
              </a:cxn>
              <a:cxn ang="0">
                <a:pos x="254" y="111"/>
              </a:cxn>
              <a:cxn ang="0">
                <a:pos x="278" y="145"/>
              </a:cxn>
              <a:cxn ang="0">
                <a:pos x="234" y="142"/>
              </a:cxn>
              <a:cxn ang="0">
                <a:pos x="254" y="111"/>
              </a:cxn>
            </a:cxnLst>
            <a:rect l="0" t="0" r="r" b="b"/>
            <a:pathLst>
              <a:path w="278" h="145">
                <a:moveTo>
                  <a:pt x="3" y="0"/>
                </a:moveTo>
                <a:lnTo>
                  <a:pt x="251" y="128"/>
                </a:lnTo>
                <a:lnTo>
                  <a:pt x="253" y="130"/>
                </a:lnTo>
                <a:lnTo>
                  <a:pt x="253" y="130"/>
                </a:lnTo>
                <a:lnTo>
                  <a:pt x="251" y="131"/>
                </a:lnTo>
                <a:lnTo>
                  <a:pt x="250" y="132"/>
                </a:lnTo>
                <a:lnTo>
                  <a:pt x="250" y="132"/>
                </a:lnTo>
                <a:lnTo>
                  <a:pt x="248" y="132"/>
                </a:lnTo>
                <a:lnTo>
                  <a:pt x="0" y="4"/>
                </a:lnTo>
                <a:lnTo>
                  <a:pt x="0" y="2"/>
                </a:lnTo>
                <a:lnTo>
                  <a:pt x="0" y="1"/>
                </a:lnTo>
                <a:lnTo>
                  <a:pt x="2" y="0"/>
                </a:lnTo>
                <a:lnTo>
                  <a:pt x="2" y="0"/>
                </a:lnTo>
                <a:lnTo>
                  <a:pt x="3" y="0"/>
                </a:lnTo>
                <a:lnTo>
                  <a:pt x="3" y="0"/>
                </a:lnTo>
                <a:close/>
                <a:moveTo>
                  <a:pt x="254" y="111"/>
                </a:moveTo>
                <a:lnTo>
                  <a:pt x="278" y="145"/>
                </a:lnTo>
                <a:lnTo>
                  <a:pt x="234" y="142"/>
                </a:lnTo>
                <a:lnTo>
                  <a:pt x="254" y="111"/>
                </a:lnTo>
                <a:close/>
              </a:path>
            </a:pathLst>
          </a:custGeom>
          <a:solidFill>
            <a:srgbClr val="000000"/>
          </a:solidFill>
          <a:ln w="3175">
            <a:solidFill>
              <a:srgbClr val="000000"/>
            </a:solidFill>
            <a:prstDash val="solid"/>
            <a:round/>
            <a:headEnd/>
            <a:tailEnd/>
          </a:ln>
        </p:spPr>
        <p:txBody>
          <a:bodyPr/>
          <a:lstStyle/>
          <a:p>
            <a:endParaRPr lang="nb-NO"/>
          </a:p>
        </p:txBody>
      </p:sp>
      <p:sp>
        <p:nvSpPr>
          <p:cNvPr id="7449652" name="Freeform 52"/>
          <p:cNvSpPr>
            <a:spLocks noEditPoints="1"/>
          </p:cNvSpPr>
          <p:nvPr/>
        </p:nvSpPr>
        <p:spPr bwMode="auto">
          <a:xfrm>
            <a:off x="1901825" y="2854325"/>
            <a:ext cx="441325" cy="231775"/>
          </a:xfrm>
          <a:custGeom>
            <a:avLst/>
            <a:gdLst/>
            <a:ahLst/>
            <a:cxnLst>
              <a:cxn ang="0">
                <a:pos x="3" y="0"/>
              </a:cxn>
              <a:cxn ang="0">
                <a:pos x="251" y="129"/>
              </a:cxn>
              <a:cxn ang="0">
                <a:pos x="253" y="130"/>
              </a:cxn>
              <a:cxn ang="0">
                <a:pos x="253" y="130"/>
              </a:cxn>
              <a:cxn ang="0">
                <a:pos x="251" y="132"/>
              </a:cxn>
              <a:cxn ang="0">
                <a:pos x="250" y="133"/>
              </a:cxn>
              <a:cxn ang="0">
                <a:pos x="250" y="133"/>
              </a:cxn>
              <a:cxn ang="0">
                <a:pos x="248" y="133"/>
              </a:cxn>
              <a:cxn ang="0">
                <a:pos x="0" y="5"/>
              </a:cxn>
              <a:cxn ang="0">
                <a:pos x="0" y="3"/>
              </a:cxn>
              <a:cxn ang="0">
                <a:pos x="0" y="2"/>
              </a:cxn>
              <a:cxn ang="0">
                <a:pos x="2" y="0"/>
              </a:cxn>
              <a:cxn ang="0">
                <a:pos x="2" y="0"/>
              </a:cxn>
              <a:cxn ang="0">
                <a:pos x="3" y="0"/>
              </a:cxn>
              <a:cxn ang="0">
                <a:pos x="3" y="0"/>
              </a:cxn>
              <a:cxn ang="0">
                <a:pos x="254" y="112"/>
              </a:cxn>
              <a:cxn ang="0">
                <a:pos x="278" y="146"/>
              </a:cxn>
              <a:cxn ang="0">
                <a:pos x="234" y="143"/>
              </a:cxn>
              <a:cxn ang="0">
                <a:pos x="254" y="112"/>
              </a:cxn>
            </a:cxnLst>
            <a:rect l="0" t="0" r="r" b="b"/>
            <a:pathLst>
              <a:path w="278" h="146">
                <a:moveTo>
                  <a:pt x="3" y="0"/>
                </a:moveTo>
                <a:lnTo>
                  <a:pt x="251" y="129"/>
                </a:lnTo>
                <a:lnTo>
                  <a:pt x="253" y="130"/>
                </a:lnTo>
                <a:lnTo>
                  <a:pt x="253" y="130"/>
                </a:lnTo>
                <a:lnTo>
                  <a:pt x="251" y="132"/>
                </a:lnTo>
                <a:lnTo>
                  <a:pt x="250" y="133"/>
                </a:lnTo>
                <a:lnTo>
                  <a:pt x="250" y="133"/>
                </a:lnTo>
                <a:lnTo>
                  <a:pt x="248" y="133"/>
                </a:lnTo>
                <a:lnTo>
                  <a:pt x="0" y="5"/>
                </a:lnTo>
                <a:lnTo>
                  <a:pt x="0" y="3"/>
                </a:lnTo>
                <a:lnTo>
                  <a:pt x="0" y="2"/>
                </a:lnTo>
                <a:lnTo>
                  <a:pt x="2" y="0"/>
                </a:lnTo>
                <a:lnTo>
                  <a:pt x="2" y="0"/>
                </a:lnTo>
                <a:lnTo>
                  <a:pt x="3" y="0"/>
                </a:lnTo>
                <a:lnTo>
                  <a:pt x="3" y="0"/>
                </a:lnTo>
                <a:close/>
                <a:moveTo>
                  <a:pt x="254" y="112"/>
                </a:moveTo>
                <a:lnTo>
                  <a:pt x="278" y="146"/>
                </a:lnTo>
                <a:lnTo>
                  <a:pt x="234" y="143"/>
                </a:lnTo>
                <a:lnTo>
                  <a:pt x="254" y="112"/>
                </a:lnTo>
                <a:close/>
              </a:path>
            </a:pathLst>
          </a:custGeom>
          <a:solidFill>
            <a:srgbClr val="000000"/>
          </a:solidFill>
          <a:ln w="3175">
            <a:solidFill>
              <a:srgbClr val="000000"/>
            </a:solidFill>
            <a:prstDash val="solid"/>
            <a:round/>
            <a:headEnd/>
            <a:tailEnd/>
          </a:ln>
        </p:spPr>
        <p:txBody>
          <a:bodyPr/>
          <a:lstStyle/>
          <a:p>
            <a:endParaRPr lang="nb-NO"/>
          </a:p>
        </p:txBody>
      </p:sp>
      <p:sp>
        <p:nvSpPr>
          <p:cNvPr id="7449653" name="Freeform 53"/>
          <p:cNvSpPr>
            <a:spLocks/>
          </p:cNvSpPr>
          <p:nvPr/>
        </p:nvSpPr>
        <p:spPr bwMode="auto">
          <a:xfrm>
            <a:off x="2343150" y="3201988"/>
            <a:ext cx="627063" cy="168275"/>
          </a:xfrm>
          <a:custGeom>
            <a:avLst/>
            <a:gdLst/>
            <a:ahLst/>
            <a:cxnLst>
              <a:cxn ang="0">
                <a:pos x="0" y="33"/>
              </a:cxn>
              <a:cxn ang="0">
                <a:pos x="9" y="41"/>
              </a:cxn>
              <a:cxn ang="0">
                <a:pos x="21" y="50"/>
              </a:cxn>
              <a:cxn ang="0">
                <a:pos x="30" y="57"/>
              </a:cxn>
              <a:cxn ang="0">
                <a:pos x="41" y="64"/>
              </a:cxn>
              <a:cxn ang="0">
                <a:pos x="52" y="70"/>
              </a:cxn>
              <a:cxn ang="0">
                <a:pos x="63" y="77"/>
              </a:cxn>
              <a:cxn ang="0">
                <a:pos x="74" y="81"/>
              </a:cxn>
              <a:cxn ang="0">
                <a:pos x="85" y="87"/>
              </a:cxn>
              <a:cxn ang="0">
                <a:pos x="98" y="91"/>
              </a:cxn>
              <a:cxn ang="0">
                <a:pos x="109" y="94"/>
              </a:cxn>
              <a:cxn ang="0">
                <a:pos x="122" y="97"/>
              </a:cxn>
              <a:cxn ang="0">
                <a:pos x="133" y="100"/>
              </a:cxn>
              <a:cxn ang="0">
                <a:pos x="145" y="103"/>
              </a:cxn>
              <a:cxn ang="0">
                <a:pos x="158" y="104"/>
              </a:cxn>
              <a:cxn ang="0">
                <a:pos x="169" y="104"/>
              </a:cxn>
              <a:cxn ang="0">
                <a:pos x="182" y="106"/>
              </a:cxn>
              <a:cxn ang="0">
                <a:pos x="197" y="104"/>
              </a:cxn>
              <a:cxn ang="0">
                <a:pos x="212" y="103"/>
              </a:cxn>
              <a:cxn ang="0">
                <a:pos x="226" y="101"/>
              </a:cxn>
              <a:cxn ang="0">
                <a:pos x="240" y="99"/>
              </a:cxn>
              <a:cxn ang="0">
                <a:pos x="256" y="94"/>
              </a:cxn>
              <a:cxn ang="0">
                <a:pos x="270" y="90"/>
              </a:cxn>
              <a:cxn ang="0">
                <a:pos x="283" y="84"/>
              </a:cxn>
              <a:cxn ang="0">
                <a:pos x="297" y="79"/>
              </a:cxn>
              <a:cxn ang="0">
                <a:pos x="311" y="71"/>
              </a:cxn>
              <a:cxn ang="0">
                <a:pos x="324" y="63"/>
              </a:cxn>
              <a:cxn ang="0">
                <a:pos x="336" y="54"/>
              </a:cxn>
              <a:cxn ang="0">
                <a:pos x="349" y="46"/>
              </a:cxn>
              <a:cxn ang="0">
                <a:pos x="361" y="36"/>
              </a:cxn>
              <a:cxn ang="0">
                <a:pos x="373" y="24"/>
              </a:cxn>
              <a:cxn ang="0">
                <a:pos x="384" y="13"/>
              </a:cxn>
              <a:cxn ang="0">
                <a:pos x="395" y="0"/>
              </a:cxn>
            </a:cxnLst>
            <a:rect l="0" t="0" r="r" b="b"/>
            <a:pathLst>
              <a:path w="395" h="106">
                <a:moveTo>
                  <a:pt x="0" y="33"/>
                </a:moveTo>
                <a:lnTo>
                  <a:pt x="9" y="41"/>
                </a:lnTo>
                <a:lnTo>
                  <a:pt x="21" y="50"/>
                </a:lnTo>
                <a:lnTo>
                  <a:pt x="30" y="57"/>
                </a:lnTo>
                <a:lnTo>
                  <a:pt x="41" y="64"/>
                </a:lnTo>
                <a:lnTo>
                  <a:pt x="52" y="70"/>
                </a:lnTo>
                <a:lnTo>
                  <a:pt x="63" y="77"/>
                </a:lnTo>
                <a:lnTo>
                  <a:pt x="74" y="81"/>
                </a:lnTo>
                <a:lnTo>
                  <a:pt x="85" y="87"/>
                </a:lnTo>
                <a:lnTo>
                  <a:pt x="98" y="91"/>
                </a:lnTo>
                <a:lnTo>
                  <a:pt x="109" y="94"/>
                </a:lnTo>
                <a:lnTo>
                  <a:pt x="122" y="97"/>
                </a:lnTo>
                <a:lnTo>
                  <a:pt x="133" y="100"/>
                </a:lnTo>
                <a:lnTo>
                  <a:pt x="145" y="103"/>
                </a:lnTo>
                <a:lnTo>
                  <a:pt x="158" y="104"/>
                </a:lnTo>
                <a:lnTo>
                  <a:pt x="169" y="104"/>
                </a:lnTo>
                <a:lnTo>
                  <a:pt x="182" y="106"/>
                </a:lnTo>
                <a:lnTo>
                  <a:pt x="197" y="104"/>
                </a:lnTo>
                <a:lnTo>
                  <a:pt x="212" y="103"/>
                </a:lnTo>
                <a:lnTo>
                  <a:pt x="226" y="101"/>
                </a:lnTo>
                <a:lnTo>
                  <a:pt x="240" y="99"/>
                </a:lnTo>
                <a:lnTo>
                  <a:pt x="256" y="94"/>
                </a:lnTo>
                <a:lnTo>
                  <a:pt x="270" y="90"/>
                </a:lnTo>
                <a:lnTo>
                  <a:pt x="283" y="84"/>
                </a:lnTo>
                <a:lnTo>
                  <a:pt x="297" y="79"/>
                </a:lnTo>
                <a:lnTo>
                  <a:pt x="311" y="71"/>
                </a:lnTo>
                <a:lnTo>
                  <a:pt x="324" y="63"/>
                </a:lnTo>
                <a:lnTo>
                  <a:pt x="336" y="54"/>
                </a:lnTo>
                <a:lnTo>
                  <a:pt x="349" y="46"/>
                </a:lnTo>
                <a:lnTo>
                  <a:pt x="361" y="36"/>
                </a:lnTo>
                <a:lnTo>
                  <a:pt x="373" y="24"/>
                </a:lnTo>
                <a:lnTo>
                  <a:pt x="384" y="13"/>
                </a:lnTo>
                <a:lnTo>
                  <a:pt x="395" y="0"/>
                </a:lnTo>
              </a:path>
            </a:pathLst>
          </a:custGeom>
          <a:noFill/>
          <a:ln w="7938">
            <a:solidFill>
              <a:srgbClr val="000000"/>
            </a:solidFill>
            <a:prstDash val="solid"/>
            <a:round/>
            <a:headEnd/>
            <a:tailEnd/>
          </a:ln>
        </p:spPr>
        <p:txBody>
          <a:bodyPr/>
          <a:lstStyle/>
          <a:p>
            <a:endParaRPr lang="nb-NO"/>
          </a:p>
        </p:txBody>
      </p:sp>
      <p:sp>
        <p:nvSpPr>
          <p:cNvPr id="7449654" name="Freeform 54"/>
          <p:cNvSpPr>
            <a:spLocks noEditPoints="1"/>
          </p:cNvSpPr>
          <p:nvPr/>
        </p:nvSpPr>
        <p:spPr bwMode="auto">
          <a:xfrm>
            <a:off x="1463675" y="3794125"/>
            <a:ext cx="941388" cy="57150"/>
          </a:xfrm>
          <a:custGeom>
            <a:avLst/>
            <a:gdLst/>
            <a:ahLst/>
            <a:cxnLst>
              <a:cxn ang="0">
                <a:pos x="2" y="16"/>
              </a:cxn>
              <a:cxn ang="0">
                <a:pos x="560" y="16"/>
              </a:cxn>
              <a:cxn ang="0">
                <a:pos x="562" y="16"/>
              </a:cxn>
              <a:cxn ang="0">
                <a:pos x="562" y="16"/>
              </a:cxn>
              <a:cxn ang="0">
                <a:pos x="563" y="17"/>
              </a:cxn>
              <a:cxn ang="0">
                <a:pos x="563" y="18"/>
              </a:cxn>
              <a:cxn ang="0">
                <a:pos x="563" y="18"/>
              </a:cxn>
              <a:cxn ang="0">
                <a:pos x="562" y="20"/>
              </a:cxn>
              <a:cxn ang="0">
                <a:pos x="562" y="20"/>
              </a:cxn>
              <a:cxn ang="0">
                <a:pos x="560" y="20"/>
              </a:cxn>
              <a:cxn ang="0">
                <a:pos x="2" y="20"/>
              </a:cxn>
              <a:cxn ang="0">
                <a:pos x="2" y="20"/>
              </a:cxn>
              <a:cxn ang="0">
                <a:pos x="0" y="20"/>
              </a:cxn>
              <a:cxn ang="0">
                <a:pos x="0" y="18"/>
              </a:cxn>
              <a:cxn ang="0">
                <a:pos x="0" y="16"/>
              </a:cxn>
              <a:cxn ang="0">
                <a:pos x="2" y="16"/>
              </a:cxn>
              <a:cxn ang="0">
                <a:pos x="2" y="16"/>
              </a:cxn>
              <a:cxn ang="0">
                <a:pos x="2" y="16"/>
              </a:cxn>
              <a:cxn ang="0">
                <a:pos x="554" y="0"/>
              </a:cxn>
              <a:cxn ang="0">
                <a:pos x="593" y="18"/>
              </a:cxn>
              <a:cxn ang="0">
                <a:pos x="554" y="36"/>
              </a:cxn>
              <a:cxn ang="0">
                <a:pos x="554" y="0"/>
              </a:cxn>
            </a:cxnLst>
            <a:rect l="0" t="0" r="r" b="b"/>
            <a:pathLst>
              <a:path w="593" h="36">
                <a:moveTo>
                  <a:pt x="2" y="16"/>
                </a:moveTo>
                <a:lnTo>
                  <a:pt x="560" y="16"/>
                </a:lnTo>
                <a:lnTo>
                  <a:pt x="562" y="16"/>
                </a:lnTo>
                <a:lnTo>
                  <a:pt x="562" y="16"/>
                </a:lnTo>
                <a:lnTo>
                  <a:pt x="563" y="17"/>
                </a:lnTo>
                <a:lnTo>
                  <a:pt x="563" y="18"/>
                </a:lnTo>
                <a:lnTo>
                  <a:pt x="563" y="18"/>
                </a:lnTo>
                <a:lnTo>
                  <a:pt x="562" y="20"/>
                </a:lnTo>
                <a:lnTo>
                  <a:pt x="562" y="20"/>
                </a:lnTo>
                <a:lnTo>
                  <a:pt x="560" y="20"/>
                </a:lnTo>
                <a:lnTo>
                  <a:pt x="2" y="20"/>
                </a:lnTo>
                <a:lnTo>
                  <a:pt x="2" y="20"/>
                </a:lnTo>
                <a:lnTo>
                  <a:pt x="0" y="20"/>
                </a:lnTo>
                <a:lnTo>
                  <a:pt x="0" y="18"/>
                </a:lnTo>
                <a:lnTo>
                  <a:pt x="0" y="16"/>
                </a:lnTo>
                <a:lnTo>
                  <a:pt x="2" y="16"/>
                </a:lnTo>
                <a:lnTo>
                  <a:pt x="2" y="16"/>
                </a:lnTo>
                <a:lnTo>
                  <a:pt x="2" y="16"/>
                </a:lnTo>
                <a:close/>
                <a:moveTo>
                  <a:pt x="554" y="0"/>
                </a:moveTo>
                <a:lnTo>
                  <a:pt x="593" y="18"/>
                </a:lnTo>
                <a:lnTo>
                  <a:pt x="554" y="36"/>
                </a:lnTo>
                <a:lnTo>
                  <a:pt x="554" y="0"/>
                </a:lnTo>
                <a:close/>
              </a:path>
            </a:pathLst>
          </a:custGeom>
          <a:solidFill>
            <a:srgbClr val="000000"/>
          </a:solidFill>
          <a:ln w="3175">
            <a:solidFill>
              <a:srgbClr val="000000"/>
            </a:solidFill>
            <a:prstDash val="solid"/>
            <a:round/>
            <a:headEnd/>
            <a:tailEnd/>
          </a:ln>
        </p:spPr>
        <p:txBody>
          <a:bodyPr/>
          <a:lstStyle/>
          <a:p>
            <a:endParaRPr lang="nb-NO"/>
          </a:p>
        </p:txBody>
      </p:sp>
      <p:sp>
        <p:nvSpPr>
          <p:cNvPr id="7449655" name="Freeform 55"/>
          <p:cNvSpPr>
            <a:spLocks noEditPoints="1"/>
          </p:cNvSpPr>
          <p:nvPr/>
        </p:nvSpPr>
        <p:spPr bwMode="auto">
          <a:xfrm>
            <a:off x="2905125" y="3179763"/>
            <a:ext cx="390525" cy="357187"/>
          </a:xfrm>
          <a:custGeom>
            <a:avLst/>
            <a:gdLst/>
            <a:ahLst/>
            <a:cxnLst>
              <a:cxn ang="0">
                <a:pos x="216" y="221"/>
              </a:cxn>
              <a:cxn ang="0">
                <a:pos x="167" y="213"/>
              </a:cxn>
              <a:cxn ang="0">
                <a:pos x="121" y="203"/>
              </a:cxn>
              <a:cxn ang="0">
                <a:pos x="83" y="190"/>
              </a:cxn>
              <a:cxn ang="0">
                <a:pos x="52" y="175"/>
              </a:cxn>
              <a:cxn ang="0">
                <a:pos x="26" y="161"/>
              </a:cxn>
              <a:cxn ang="0">
                <a:pos x="9" y="144"/>
              </a:cxn>
              <a:cxn ang="0">
                <a:pos x="4" y="135"/>
              </a:cxn>
              <a:cxn ang="0">
                <a:pos x="0" y="127"/>
              </a:cxn>
              <a:cxn ang="0">
                <a:pos x="0" y="117"/>
              </a:cxn>
              <a:cxn ang="0">
                <a:pos x="0" y="108"/>
              </a:cxn>
              <a:cxn ang="0">
                <a:pos x="3" y="100"/>
              </a:cxn>
              <a:cxn ang="0">
                <a:pos x="9" y="91"/>
              </a:cxn>
              <a:cxn ang="0">
                <a:pos x="17" y="83"/>
              </a:cxn>
              <a:cxn ang="0">
                <a:pos x="26" y="74"/>
              </a:cxn>
              <a:cxn ang="0">
                <a:pos x="50" y="60"/>
              </a:cxn>
              <a:cxn ang="0">
                <a:pos x="82" y="45"/>
              </a:cxn>
              <a:cxn ang="0">
                <a:pos x="120" y="33"/>
              </a:cxn>
              <a:cxn ang="0">
                <a:pos x="162" y="23"/>
              </a:cxn>
              <a:cxn ang="0">
                <a:pos x="206" y="14"/>
              </a:cxn>
              <a:cxn ang="0">
                <a:pos x="208" y="15"/>
              </a:cxn>
              <a:cxn ang="0">
                <a:pos x="208" y="17"/>
              </a:cxn>
              <a:cxn ang="0">
                <a:pos x="208" y="18"/>
              </a:cxn>
              <a:cxn ang="0">
                <a:pos x="206" y="18"/>
              </a:cxn>
              <a:cxn ang="0">
                <a:pos x="164" y="27"/>
              </a:cxn>
              <a:cxn ang="0">
                <a:pos x="121" y="37"/>
              </a:cxn>
              <a:cxn ang="0">
                <a:pos x="83" y="50"/>
              </a:cxn>
              <a:cxn ang="0">
                <a:pos x="53" y="64"/>
              </a:cxn>
              <a:cxn ang="0">
                <a:pos x="30" y="78"/>
              </a:cxn>
              <a:cxn ang="0">
                <a:pos x="20" y="85"/>
              </a:cxn>
              <a:cxn ang="0">
                <a:pos x="14" y="94"/>
              </a:cxn>
              <a:cxn ang="0">
                <a:pos x="7" y="101"/>
              </a:cxn>
              <a:cxn ang="0">
                <a:pos x="4" y="110"/>
              </a:cxn>
              <a:cxn ang="0">
                <a:pos x="4" y="117"/>
              </a:cxn>
              <a:cxn ang="0">
                <a:pos x="4" y="125"/>
              </a:cxn>
              <a:cxn ang="0">
                <a:pos x="7" y="134"/>
              </a:cxn>
              <a:cxn ang="0">
                <a:pos x="14" y="141"/>
              </a:cxn>
              <a:cxn ang="0">
                <a:pos x="30" y="157"/>
              </a:cxn>
              <a:cxn ang="0">
                <a:pos x="53" y="173"/>
              </a:cxn>
              <a:cxn ang="0">
                <a:pos x="85" y="185"/>
              </a:cxn>
              <a:cxn ang="0">
                <a:pos x="123" y="198"/>
              </a:cxn>
              <a:cxn ang="0">
                <a:pos x="167" y="208"/>
              </a:cxn>
              <a:cxn ang="0">
                <a:pos x="217" y="217"/>
              </a:cxn>
              <a:cxn ang="0">
                <a:pos x="246" y="223"/>
              </a:cxn>
              <a:cxn ang="0">
                <a:pos x="246" y="225"/>
              </a:cxn>
              <a:cxn ang="0">
                <a:pos x="243" y="225"/>
              </a:cxn>
              <a:cxn ang="0">
                <a:pos x="238" y="13"/>
              </a:cxn>
              <a:cxn ang="0">
                <a:pos x="197" y="0"/>
              </a:cxn>
            </a:cxnLst>
            <a:rect l="0" t="0" r="r" b="b"/>
            <a:pathLst>
              <a:path w="246" h="225">
                <a:moveTo>
                  <a:pt x="243" y="225"/>
                </a:moveTo>
                <a:lnTo>
                  <a:pt x="216" y="221"/>
                </a:lnTo>
                <a:lnTo>
                  <a:pt x="191" y="218"/>
                </a:lnTo>
                <a:lnTo>
                  <a:pt x="167" y="213"/>
                </a:lnTo>
                <a:lnTo>
                  <a:pt x="143" y="208"/>
                </a:lnTo>
                <a:lnTo>
                  <a:pt x="121" y="203"/>
                </a:lnTo>
                <a:lnTo>
                  <a:pt x="102" y="197"/>
                </a:lnTo>
                <a:lnTo>
                  <a:pt x="83" y="190"/>
                </a:lnTo>
                <a:lnTo>
                  <a:pt x="66" y="183"/>
                </a:lnTo>
                <a:lnTo>
                  <a:pt x="52" y="175"/>
                </a:lnTo>
                <a:lnTo>
                  <a:pt x="37" y="168"/>
                </a:lnTo>
                <a:lnTo>
                  <a:pt x="26" y="161"/>
                </a:lnTo>
                <a:lnTo>
                  <a:pt x="17" y="153"/>
                </a:lnTo>
                <a:lnTo>
                  <a:pt x="9" y="144"/>
                </a:lnTo>
                <a:lnTo>
                  <a:pt x="9" y="144"/>
                </a:lnTo>
                <a:lnTo>
                  <a:pt x="4" y="135"/>
                </a:lnTo>
                <a:lnTo>
                  <a:pt x="3" y="135"/>
                </a:lnTo>
                <a:lnTo>
                  <a:pt x="0" y="127"/>
                </a:lnTo>
                <a:lnTo>
                  <a:pt x="0" y="127"/>
                </a:lnTo>
                <a:lnTo>
                  <a:pt x="0" y="117"/>
                </a:lnTo>
                <a:lnTo>
                  <a:pt x="0" y="117"/>
                </a:lnTo>
                <a:lnTo>
                  <a:pt x="0" y="108"/>
                </a:lnTo>
                <a:lnTo>
                  <a:pt x="0" y="108"/>
                </a:lnTo>
                <a:lnTo>
                  <a:pt x="3" y="100"/>
                </a:lnTo>
                <a:lnTo>
                  <a:pt x="4" y="100"/>
                </a:lnTo>
                <a:lnTo>
                  <a:pt x="9" y="91"/>
                </a:lnTo>
                <a:lnTo>
                  <a:pt x="9" y="91"/>
                </a:lnTo>
                <a:lnTo>
                  <a:pt x="17" y="83"/>
                </a:lnTo>
                <a:lnTo>
                  <a:pt x="17" y="83"/>
                </a:lnTo>
                <a:lnTo>
                  <a:pt x="26" y="74"/>
                </a:lnTo>
                <a:lnTo>
                  <a:pt x="37" y="67"/>
                </a:lnTo>
                <a:lnTo>
                  <a:pt x="50" y="60"/>
                </a:lnTo>
                <a:lnTo>
                  <a:pt x="64" y="53"/>
                </a:lnTo>
                <a:lnTo>
                  <a:pt x="82" y="45"/>
                </a:lnTo>
                <a:lnTo>
                  <a:pt x="99" y="40"/>
                </a:lnTo>
                <a:lnTo>
                  <a:pt x="120" y="33"/>
                </a:lnTo>
                <a:lnTo>
                  <a:pt x="140" y="27"/>
                </a:lnTo>
                <a:lnTo>
                  <a:pt x="162" y="23"/>
                </a:lnTo>
                <a:lnTo>
                  <a:pt x="186" y="18"/>
                </a:lnTo>
                <a:lnTo>
                  <a:pt x="206" y="14"/>
                </a:lnTo>
                <a:lnTo>
                  <a:pt x="206" y="14"/>
                </a:lnTo>
                <a:lnTo>
                  <a:pt x="208" y="15"/>
                </a:lnTo>
                <a:lnTo>
                  <a:pt x="208" y="15"/>
                </a:lnTo>
                <a:lnTo>
                  <a:pt x="208" y="17"/>
                </a:lnTo>
                <a:lnTo>
                  <a:pt x="208" y="17"/>
                </a:lnTo>
                <a:lnTo>
                  <a:pt x="208" y="18"/>
                </a:lnTo>
                <a:lnTo>
                  <a:pt x="208" y="18"/>
                </a:lnTo>
                <a:lnTo>
                  <a:pt x="206" y="18"/>
                </a:lnTo>
                <a:lnTo>
                  <a:pt x="187" y="23"/>
                </a:lnTo>
                <a:lnTo>
                  <a:pt x="164" y="27"/>
                </a:lnTo>
                <a:lnTo>
                  <a:pt x="142" y="31"/>
                </a:lnTo>
                <a:lnTo>
                  <a:pt x="121" y="37"/>
                </a:lnTo>
                <a:lnTo>
                  <a:pt x="101" y="44"/>
                </a:lnTo>
                <a:lnTo>
                  <a:pt x="83" y="50"/>
                </a:lnTo>
                <a:lnTo>
                  <a:pt x="67" y="57"/>
                </a:lnTo>
                <a:lnTo>
                  <a:pt x="53" y="64"/>
                </a:lnTo>
                <a:lnTo>
                  <a:pt x="41" y="71"/>
                </a:lnTo>
                <a:lnTo>
                  <a:pt x="30" y="78"/>
                </a:lnTo>
                <a:lnTo>
                  <a:pt x="20" y="85"/>
                </a:lnTo>
                <a:lnTo>
                  <a:pt x="20" y="85"/>
                </a:lnTo>
                <a:lnTo>
                  <a:pt x="12" y="94"/>
                </a:lnTo>
                <a:lnTo>
                  <a:pt x="14" y="94"/>
                </a:lnTo>
                <a:lnTo>
                  <a:pt x="7" y="101"/>
                </a:lnTo>
                <a:lnTo>
                  <a:pt x="7" y="101"/>
                </a:lnTo>
                <a:lnTo>
                  <a:pt x="4" y="110"/>
                </a:lnTo>
                <a:lnTo>
                  <a:pt x="4" y="110"/>
                </a:lnTo>
                <a:lnTo>
                  <a:pt x="4" y="117"/>
                </a:lnTo>
                <a:lnTo>
                  <a:pt x="4" y="117"/>
                </a:lnTo>
                <a:lnTo>
                  <a:pt x="4" y="125"/>
                </a:lnTo>
                <a:lnTo>
                  <a:pt x="4" y="125"/>
                </a:lnTo>
                <a:lnTo>
                  <a:pt x="7" y="134"/>
                </a:lnTo>
                <a:lnTo>
                  <a:pt x="7" y="134"/>
                </a:lnTo>
                <a:lnTo>
                  <a:pt x="14" y="141"/>
                </a:lnTo>
                <a:lnTo>
                  <a:pt x="14" y="141"/>
                </a:lnTo>
                <a:lnTo>
                  <a:pt x="20" y="150"/>
                </a:lnTo>
                <a:lnTo>
                  <a:pt x="30" y="157"/>
                </a:lnTo>
                <a:lnTo>
                  <a:pt x="41" y="164"/>
                </a:lnTo>
                <a:lnTo>
                  <a:pt x="53" y="173"/>
                </a:lnTo>
                <a:lnTo>
                  <a:pt x="69" y="178"/>
                </a:lnTo>
                <a:lnTo>
                  <a:pt x="85" y="185"/>
                </a:lnTo>
                <a:lnTo>
                  <a:pt x="104" y="193"/>
                </a:lnTo>
                <a:lnTo>
                  <a:pt x="123" y="198"/>
                </a:lnTo>
                <a:lnTo>
                  <a:pt x="145" y="204"/>
                </a:lnTo>
                <a:lnTo>
                  <a:pt x="167" y="208"/>
                </a:lnTo>
                <a:lnTo>
                  <a:pt x="192" y="214"/>
                </a:lnTo>
                <a:lnTo>
                  <a:pt x="217" y="217"/>
                </a:lnTo>
                <a:lnTo>
                  <a:pt x="244" y="221"/>
                </a:lnTo>
                <a:lnTo>
                  <a:pt x="246" y="223"/>
                </a:lnTo>
                <a:lnTo>
                  <a:pt x="246" y="224"/>
                </a:lnTo>
                <a:lnTo>
                  <a:pt x="246" y="225"/>
                </a:lnTo>
                <a:lnTo>
                  <a:pt x="243" y="225"/>
                </a:lnTo>
                <a:lnTo>
                  <a:pt x="243" y="225"/>
                </a:lnTo>
                <a:close/>
                <a:moveTo>
                  <a:pt x="197" y="0"/>
                </a:moveTo>
                <a:lnTo>
                  <a:pt x="238" y="13"/>
                </a:lnTo>
                <a:lnTo>
                  <a:pt x="203" y="35"/>
                </a:lnTo>
                <a:lnTo>
                  <a:pt x="197" y="0"/>
                </a:lnTo>
                <a:close/>
              </a:path>
            </a:pathLst>
          </a:custGeom>
          <a:solidFill>
            <a:srgbClr val="000000"/>
          </a:solidFill>
          <a:ln w="3175">
            <a:solidFill>
              <a:srgbClr val="000000"/>
            </a:solidFill>
            <a:prstDash val="solid"/>
            <a:round/>
            <a:headEnd/>
            <a:tailEnd/>
          </a:ln>
        </p:spPr>
        <p:txBody>
          <a:bodyPr/>
          <a:lstStyle/>
          <a:p>
            <a:endParaRPr lang="nb-NO"/>
          </a:p>
        </p:txBody>
      </p:sp>
      <p:sp>
        <p:nvSpPr>
          <p:cNvPr id="7449656" name="Rectangle 56"/>
          <p:cNvSpPr>
            <a:spLocks noChangeArrowheads="1"/>
          </p:cNvSpPr>
          <p:nvPr/>
        </p:nvSpPr>
        <p:spPr bwMode="auto">
          <a:xfrm>
            <a:off x="3332163" y="3130550"/>
            <a:ext cx="330200" cy="198438"/>
          </a:xfrm>
          <a:prstGeom prst="rect">
            <a:avLst/>
          </a:prstGeom>
          <a:noFill/>
          <a:ln w="9525">
            <a:noFill/>
            <a:miter lim="800000"/>
            <a:headEnd/>
            <a:tailEnd/>
          </a:ln>
        </p:spPr>
        <p:txBody>
          <a:bodyPr wrap="none" lIns="0" tIns="0" rIns="0" bIns="0">
            <a:spAutoFit/>
          </a:bodyPr>
          <a:lstStyle/>
          <a:p>
            <a:r>
              <a:rPr lang="nb-NO" sz="1300">
                <a:solidFill>
                  <a:srgbClr val="000000"/>
                </a:solidFill>
              </a:rPr>
              <a:t>ADP</a:t>
            </a:r>
            <a:endParaRPr lang="nb-NO" sz="1800">
              <a:latin typeface="Arial" charset="0"/>
            </a:endParaRPr>
          </a:p>
        </p:txBody>
      </p:sp>
      <p:sp>
        <p:nvSpPr>
          <p:cNvPr id="7449657" name="Rectangle 57"/>
          <p:cNvSpPr>
            <a:spLocks noChangeArrowheads="1"/>
          </p:cNvSpPr>
          <p:nvPr/>
        </p:nvSpPr>
        <p:spPr bwMode="auto">
          <a:xfrm>
            <a:off x="5491163" y="3246438"/>
            <a:ext cx="660400" cy="274637"/>
          </a:xfrm>
          <a:prstGeom prst="rect">
            <a:avLst/>
          </a:prstGeom>
          <a:noFill/>
          <a:ln w="9525">
            <a:noFill/>
            <a:miter lim="800000"/>
            <a:headEnd/>
            <a:tailEnd/>
          </a:ln>
        </p:spPr>
        <p:txBody>
          <a:bodyPr wrap="none" lIns="0" tIns="0" rIns="0" bIns="0">
            <a:spAutoFit/>
          </a:bodyPr>
          <a:lstStyle/>
          <a:p>
            <a:r>
              <a:rPr lang="nb-NO" sz="1800" b="1">
                <a:solidFill>
                  <a:srgbClr val="FF3300"/>
                </a:solidFill>
              </a:rPr>
              <a:t>Energi</a:t>
            </a:r>
            <a:endParaRPr lang="nb-NO" sz="1800">
              <a:latin typeface="Arial" charset="0"/>
            </a:endParaRPr>
          </a:p>
        </p:txBody>
      </p:sp>
      <p:sp>
        <p:nvSpPr>
          <p:cNvPr id="7449658" name="Rectangle 58"/>
          <p:cNvSpPr>
            <a:spLocks noChangeArrowheads="1"/>
          </p:cNvSpPr>
          <p:nvPr/>
        </p:nvSpPr>
        <p:spPr bwMode="auto">
          <a:xfrm>
            <a:off x="5491163" y="3478213"/>
            <a:ext cx="725487" cy="23812"/>
          </a:xfrm>
          <a:prstGeom prst="rect">
            <a:avLst/>
          </a:prstGeom>
          <a:solidFill>
            <a:srgbClr val="FF3300"/>
          </a:solidFill>
          <a:ln w="9525">
            <a:noFill/>
            <a:miter lim="800000"/>
            <a:headEnd/>
            <a:tailEnd/>
          </a:ln>
        </p:spPr>
        <p:txBody>
          <a:bodyPr/>
          <a:lstStyle/>
          <a:p>
            <a:endParaRPr lang="nb-NO"/>
          </a:p>
        </p:txBody>
      </p:sp>
      <p:sp>
        <p:nvSpPr>
          <p:cNvPr id="7449659" name="Freeform 59"/>
          <p:cNvSpPr>
            <a:spLocks noEditPoints="1"/>
          </p:cNvSpPr>
          <p:nvPr/>
        </p:nvSpPr>
        <p:spPr bwMode="auto">
          <a:xfrm>
            <a:off x="5821363" y="3482975"/>
            <a:ext cx="61912" cy="342900"/>
          </a:xfrm>
          <a:custGeom>
            <a:avLst/>
            <a:gdLst/>
            <a:ahLst/>
            <a:cxnLst>
              <a:cxn ang="0">
                <a:pos x="17" y="214"/>
              </a:cxn>
              <a:cxn ang="0">
                <a:pos x="17" y="29"/>
              </a:cxn>
              <a:cxn ang="0">
                <a:pos x="17" y="27"/>
              </a:cxn>
              <a:cxn ang="0">
                <a:pos x="19" y="27"/>
              </a:cxn>
              <a:cxn ang="0">
                <a:pos x="20" y="27"/>
              </a:cxn>
              <a:cxn ang="0">
                <a:pos x="22" y="29"/>
              </a:cxn>
              <a:cxn ang="0">
                <a:pos x="22" y="29"/>
              </a:cxn>
              <a:cxn ang="0">
                <a:pos x="22" y="214"/>
              </a:cxn>
              <a:cxn ang="0">
                <a:pos x="22" y="214"/>
              </a:cxn>
              <a:cxn ang="0">
                <a:pos x="20" y="216"/>
              </a:cxn>
              <a:cxn ang="0">
                <a:pos x="20" y="216"/>
              </a:cxn>
              <a:cxn ang="0">
                <a:pos x="19" y="216"/>
              </a:cxn>
              <a:cxn ang="0">
                <a:pos x="19" y="216"/>
              </a:cxn>
              <a:cxn ang="0">
                <a:pos x="17" y="216"/>
              </a:cxn>
              <a:cxn ang="0">
                <a:pos x="17" y="214"/>
              </a:cxn>
              <a:cxn ang="0">
                <a:pos x="17" y="214"/>
              </a:cxn>
              <a:cxn ang="0">
                <a:pos x="0" y="36"/>
              </a:cxn>
              <a:cxn ang="0">
                <a:pos x="19" y="0"/>
              </a:cxn>
              <a:cxn ang="0">
                <a:pos x="39" y="36"/>
              </a:cxn>
              <a:cxn ang="0">
                <a:pos x="0" y="36"/>
              </a:cxn>
            </a:cxnLst>
            <a:rect l="0" t="0" r="r" b="b"/>
            <a:pathLst>
              <a:path w="39" h="216">
                <a:moveTo>
                  <a:pt x="17" y="214"/>
                </a:moveTo>
                <a:lnTo>
                  <a:pt x="17" y="29"/>
                </a:lnTo>
                <a:lnTo>
                  <a:pt x="17" y="27"/>
                </a:lnTo>
                <a:lnTo>
                  <a:pt x="19" y="27"/>
                </a:lnTo>
                <a:lnTo>
                  <a:pt x="20" y="27"/>
                </a:lnTo>
                <a:lnTo>
                  <a:pt x="22" y="29"/>
                </a:lnTo>
                <a:lnTo>
                  <a:pt x="22" y="29"/>
                </a:lnTo>
                <a:lnTo>
                  <a:pt x="22" y="214"/>
                </a:lnTo>
                <a:lnTo>
                  <a:pt x="22" y="214"/>
                </a:lnTo>
                <a:lnTo>
                  <a:pt x="20" y="216"/>
                </a:lnTo>
                <a:lnTo>
                  <a:pt x="20" y="216"/>
                </a:lnTo>
                <a:lnTo>
                  <a:pt x="19" y="216"/>
                </a:lnTo>
                <a:lnTo>
                  <a:pt x="19" y="216"/>
                </a:lnTo>
                <a:lnTo>
                  <a:pt x="17" y="216"/>
                </a:lnTo>
                <a:lnTo>
                  <a:pt x="17" y="214"/>
                </a:lnTo>
                <a:lnTo>
                  <a:pt x="17" y="214"/>
                </a:lnTo>
                <a:close/>
                <a:moveTo>
                  <a:pt x="0" y="36"/>
                </a:moveTo>
                <a:lnTo>
                  <a:pt x="19" y="0"/>
                </a:lnTo>
                <a:lnTo>
                  <a:pt x="39" y="36"/>
                </a:lnTo>
                <a:lnTo>
                  <a:pt x="0" y="36"/>
                </a:lnTo>
                <a:close/>
              </a:path>
            </a:pathLst>
          </a:custGeom>
          <a:solidFill>
            <a:srgbClr val="000000"/>
          </a:solidFill>
          <a:ln w="3175">
            <a:solidFill>
              <a:srgbClr val="000000"/>
            </a:solidFill>
            <a:prstDash val="solid"/>
            <a:round/>
            <a:headEnd/>
            <a:tailEnd/>
          </a:ln>
        </p:spPr>
        <p:txBody>
          <a:bodyPr/>
          <a:lstStyle/>
          <a:p>
            <a:endParaRPr lang="nb-NO"/>
          </a:p>
        </p:txBody>
      </p:sp>
      <p:sp>
        <p:nvSpPr>
          <p:cNvPr id="7449660" name="Rectangle 60"/>
          <p:cNvSpPr>
            <a:spLocks noChangeArrowheads="1"/>
          </p:cNvSpPr>
          <p:nvPr/>
        </p:nvSpPr>
        <p:spPr bwMode="auto">
          <a:xfrm>
            <a:off x="1068388" y="3687763"/>
            <a:ext cx="138112" cy="228600"/>
          </a:xfrm>
          <a:prstGeom prst="rect">
            <a:avLst/>
          </a:prstGeom>
          <a:noFill/>
          <a:ln w="9525">
            <a:noFill/>
            <a:miter lim="800000"/>
            <a:headEnd/>
            <a:tailEnd/>
          </a:ln>
        </p:spPr>
        <p:txBody>
          <a:bodyPr wrap="none" lIns="0" tIns="0" rIns="0" bIns="0">
            <a:spAutoFit/>
          </a:bodyPr>
          <a:lstStyle/>
          <a:p>
            <a:r>
              <a:rPr lang="nb-NO" sz="1500" b="1">
                <a:solidFill>
                  <a:srgbClr val="996633"/>
                </a:solidFill>
              </a:rPr>
              <a:t>C</a:t>
            </a:r>
            <a:endParaRPr lang="nb-NO" sz="1800">
              <a:latin typeface="Arial" charset="0"/>
            </a:endParaRPr>
          </a:p>
        </p:txBody>
      </p:sp>
      <p:sp>
        <p:nvSpPr>
          <p:cNvPr id="7449661" name="Rectangle 61"/>
          <p:cNvSpPr>
            <a:spLocks noChangeArrowheads="1"/>
          </p:cNvSpPr>
          <p:nvPr/>
        </p:nvSpPr>
        <p:spPr bwMode="auto">
          <a:xfrm>
            <a:off x="1217613" y="3689350"/>
            <a:ext cx="63500" cy="228600"/>
          </a:xfrm>
          <a:prstGeom prst="rect">
            <a:avLst/>
          </a:prstGeom>
          <a:noFill/>
          <a:ln w="9525">
            <a:noFill/>
            <a:miter lim="800000"/>
            <a:headEnd/>
            <a:tailEnd/>
          </a:ln>
        </p:spPr>
        <p:txBody>
          <a:bodyPr wrap="none" lIns="0" tIns="0" rIns="0" bIns="0">
            <a:spAutoFit/>
          </a:bodyPr>
          <a:lstStyle/>
          <a:p>
            <a:r>
              <a:rPr lang="nb-NO" sz="1500">
                <a:solidFill>
                  <a:srgbClr val="000000"/>
                </a:solidFill>
              </a:rPr>
              <a:t>-</a:t>
            </a:r>
            <a:endParaRPr lang="nb-NO" sz="1800">
              <a:latin typeface="Arial" charset="0"/>
            </a:endParaRPr>
          </a:p>
        </p:txBody>
      </p:sp>
      <p:sp>
        <p:nvSpPr>
          <p:cNvPr id="7449662" name="Rectangle 62"/>
          <p:cNvSpPr>
            <a:spLocks noChangeArrowheads="1"/>
          </p:cNvSpPr>
          <p:nvPr/>
        </p:nvSpPr>
        <p:spPr bwMode="auto">
          <a:xfrm>
            <a:off x="1919288" y="4473575"/>
            <a:ext cx="585787" cy="228600"/>
          </a:xfrm>
          <a:prstGeom prst="rect">
            <a:avLst/>
          </a:prstGeom>
          <a:noFill/>
          <a:ln w="9525">
            <a:noFill/>
            <a:miter lim="800000"/>
            <a:headEnd/>
            <a:tailEnd/>
          </a:ln>
        </p:spPr>
        <p:txBody>
          <a:bodyPr wrap="none" lIns="0" tIns="0" rIns="0" bIns="0">
            <a:spAutoFit/>
          </a:bodyPr>
          <a:lstStyle/>
          <a:p>
            <a:r>
              <a:rPr lang="nb-NO" sz="1500">
                <a:solidFill>
                  <a:srgbClr val="000000"/>
                </a:solidFill>
              </a:rPr>
              <a:t>Interne </a:t>
            </a:r>
            <a:endParaRPr lang="nb-NO" sz="1800">
              <a:latin typeface="Arial" charset="0"/>
            </a:endParaRPr>
          </a:p>
        </p:txBody>
      </p:sp>
      <p:sp>
        <p:nvSpPr>
          <p:cNvPr id="7449663" name="Freeform 63"/>
          <p:cNvSpPr>
            <a:spLocks noEditPoints="1"/>
          </p:cNvSpPr>
          <p:nvPr/>
        </p:nvSpPr>
        <p:spPr bwMode="auto">
          <a:xfrm>
            <a:off x="4718050" y="2798763"/>
            <a:ext cx="2014538" cy="3352800"/>
          </a:xfrm>
          <a:custGeom>
            <a:avLst/>
            <a:gdLst/>
            <a:ahLst/>
            <a:cxnLst>
              <a:cxn ang="0">
                <a:pos x="586" y="3"/>
              </a:cxn>
              <a:cxn ang="0">
                <a:pos x="517" y="24"/>
              </a:cxn>
              <a:cxn ang="0">
                <a:pos x="461" y="40"/>
              </a:cxn>
              <a:cxn ang="0">
                <a:pos x="392" y="87"/>
              </a:cxn>
              <a:cxn ang="0">
                <a:pos x="357" y="105"/>
              </a:cxn>
              <a:cxn ang="0">
                <a:pos x="299" y="170"/>
              </a:cxn>
              <a:cxn ang="0">
                <a:pos x="237" y="233"/>
              </a:cxn>
              <a:cxn ang="0">
                <a:pos x="187" y="310"/>
              </a:cxn>
              <a:cxn ang="0">
                <a:pos x="138" y="400"/>
              </a:cxn>
              <a:cxn ang="0">
                <a:pos x="111" y="480"/>
              </a:cxn>
              <a:cxn ang="0">
                <a:pos x="82" y="554"/>
              </a:cxn>
              <a:cxn ang="0">
                <a:pos x="52" y="638"/>
              </a:cxn>
              <a:cxn ang="0">
                <a:pos x="37" y="738"/>
              </a:cxn>
              <a:cxn ang="0">
                <a:pos x="29" y="780"/>
              </a:cxn>
              <a:cxn ang="0">
                <a:pos x="13" y="902"/>
              </a:cxn>
              <a:cxn ang="0">
                <a:pos x="8" y="1001"/>
              </a:cxn>
              <a:cxn ang="0">
                <a:pos x="0" y="1094"/>
              </a:cxn>
              <a:cxn ang="0">
                <a:pos x="4" y="1152"/>
              </a:cxn>
              <a:cxn ang="0">
                <a:pos x="16" y="1235"/>
              </a:cxn>
              <a:cxn ang="0">
                <a:pos x="34" y="1360"/>
              </a:cxn>
              <a:cxn ang="0">
                <a:pos x="41" y="1400"/>
              </a:cxn>
              <a:cxn ang="0">
                <a:pos x="73" y="1547"/>
              </a:cxn>
              <a:cxn ang="0">
                <a:pos x="114" y="1641"/>
              </a:cxn>
              <a:cxn ang="0">
                <a:pos x="130" y="1680"/>
              </a:cxn>
              <a:cxn ang="0">
                <a:pos x="161" y="1758"/>
              </a:cxn>
              <a:cxn ang="0">
                <a:pos x="207" y="1837"/>
              </a:cxn>
              <a:cxn ang="0">
                <a:pos x="256" y="1902"/>
              </a:cxn>
              <a:cxn ang="0">
                <a:pos x="319" y="1962"/>
              </a:cxn>
              <a:cxn ang="0">
                <a:pos x="401" y="2038"/>
              </a:cxn>
              <a:cxn ang="0">
                <a:pos x="479" y="2074"/>
              </a:cxn>
              <a:cxn ang="0">
                <a:pos x="507" y="2091"/>
              </a:cxn>
              <a:cxn ang="0">
                <a:pos x="603" y="2105"/>
              </a:cxn>
              <a:cxn ang="0">
                <a:pos x="682" y="2104"/>
              </a:cxn>
              <a:cxn ang="0">
                <a:pos x="753" y="2094"/>
              </a:cxn>
              <a:cxn ang="0">
                <a:pos x="769" y="2082"/>
              </a:cxn>
              <a:cxn ang="0">
                <a:pos x="869" y="2038"/>
              </a:cxn>
              <a:cxn ang="0">
                <a:pos x="940" y="1974"/>
              </a:cxn>
              <a:cxn ang="0">
                <a:pos x="985" y="1927"/>
              </a:cxn>
              <a:cxn ang="0">
                <a:pos x="1056" y="1845"/>
              </a:cxn>
              <a:cxn ang="0">
                <a:pos x="1104" y="1754"/>
              </a:cxn>
              <a:cxn ang="0">
                <a:pos x="1148" y="1680"/>
              </a:cxn>
              <a:cxn ang="0">
                <a:pos x="1187" y="1557"/>
              </a:cxn>
              <a:cxn ang="0">
                <a:pos x="1209" y="1480"/>
              </a:cxn>
              <a:cxn ang="0">
                <a:pos x="1221" y="1440"/>
              </a:cxn>
              <a:cxn ang="0">
                <a:pos x="1254" y="1294"/>
              </a:cxn>
              <a:cxn ang="0">
                <a:pos x="1263" y="1211"/>
              </a:cxn>
              <a:cxn ang="0">
                <a:pos x="1260" y="1151"/>
              </a:cxn>
              <a:cxn ang="0">
                <a:pos x="1263" y="1025"/>
              </a:cxn>
              <a:cxn ang="0">
                <a:pos x="1266" y="942"/>
              </a:cxn>
              <a:cxn ang="0">
                <a:pos x="1257" y="842"/>
              </a:cxn>
              <a:cxn ang="0">
                <a:pos x="1233" y="737"/>
              </a:cxn>
              <a:cxn ang="0">
                <a:pos x="1214" y="645"/>
              </a:cxn>
              <a:cxn ang="0">
                <a:pos x="1194" y="574"/>
              </a:cxn>
              <a:cxn ang="0">
                <a:pos x="1157" y="473"/>
              </a:cxn>
              <a:cxn ang="0">
                <a:pos x="1134" y="417"/>
              </a:cxn>
              <a:cxn ang="0">
                <a:pos x="1067" y="281"/>
              </a:cxn>
              <a:cxn ang="0">
                <a:pos x="1000" y="200"/>
              </a:cxn>
              <a:cxn ang="0">
                <a:pos x="971" y="168"/>
              </a:cxn>
              <a:cxn ang="0">
                <a:pos x="897" y="93"/>
              </a:cxn>
              <a:cxn ang="0">
                <a:pos x="834" y="58"/>
              </a:cxn>
              <a:cxn ang="0">
                <a:pos x="794" y="33"/>
              </a:cxn>
              <a:cxn ang="0">
                <a:pos x="700" y="10"/>
              </a:cxn>
            </a:cxnLst>
            <a:rect l="0" t="0" r="r" b="b"/>
            <a:pathLst>
              <a:path w="1269" h="2112">
                <a:moveTo>
                  <a:pt x="652" y="5"/>
                </a:moveTo>
                <a:lnTo>
                  <a:pt x="635" y="5"/>
                </a:lnTo>
                <a:lnTo>
                  <a:pt x="625" y="5"/>
                </a:lnTo>
                <a:lnTo>
                  <a:pt x="625" y="0"/>
                </a:lnTo>
                <a:lnTo>
                  <a:pt x="635" y="0"/>
                </a:lnTo>
                <a:lnTo>
                  <a:pt x="652" y="0"/>
                </a:lnTo>
                <a:lnTo>
                  <a:pt x="652" y="5"/>
                </a:lnTo>
                <a:close/>
                <a:moveTo>
                  <a:pt x="606" y="7"/>
                </a:moveTo>
                <a:lnTo>
                  <a:pt x="603" y="7"/>
                </a:lnTo>
                <a:lnTo>
                  <a:pt x="588" y="8"/>
                </a:lnTo>
                <a:lnTo>
                  <a:pt x="580" y="10"/>
                </a:lnTo>
                <a:lnTo>
                  <a:pt x="580" y="3"/>
                </a:lnTo>
                <a:lnTo>
                  <a:pt x="586" y="3"/>
                </a:lnTo>
                <a:lnTo>
                  <a:pt x="603" y="0"/>
                </a:lnTo>
                <a:lnTo>
                  <a:pt x="605" y="0"/>
                </a:lnTo>
                <a:lnTo>
                  <a:pt x="606" y="7"/>
                </a:lnTo>
                <a:close/>
                <a:moveTo>
                  <a:pt x="561" y="13"/>
                </a:moveTo>
                <a:lnTo>
                  <a:pt x="556" y="14"/>
                </a:lnTo>
                <a:lnTo>
                  <a:pt x="540" y="17"/>
                </a:lnTo>
                <a:lnTo>
                  <a:pt x="535" y="18"/>
                </a:lnTo>
                <a:lnTo>
                  <a:pt x="534" y="13"/>
                </a:lnTo>
                <a:lnTo>
                  <a:pt x="539" y="11"/>
                </a:lnTo>
                <a:lnTo>
                  <a:pt x="554" y="8"/>
                </a:lnTo>
                <a:lnTo>
                  <a:pt x="559" y="7"/>
                </a:lnTo>
                <a:lnTo>
                  <a:pt x="561" y="13"/>
                </a:lnTo>
                <a:close/>
                <a:moveTo>
                  <a:pt x="517" y="24"/>
                </a:moveTo>
                <a:lnTo>
                  <a:pt x="509" y="27"/>
                </a:lnTo>
                <a:lnTo>
                  <a:pt x="494" y="31"/>
                </a:lnTo>
                <a:lnTo>
                  <a:pt x="493" y="33"/>
                </a:lnTo>
                <a:lnTo>
                  <a:pt x="490" y="27"/>
                </a:lnTo>
                <a:lnTo>
                  <a:pt x="491" y="27"/>
                </a:lnTo>
                <a:lnTo>
                  <a:pt x="507" y="21"/>
                </a:lnTo>
                <a:lnTo>
                  <a:pt x="515" y="18"/>
                </a:lnTo>
                <a:lnTo>
                  <a:pt x="517" y="24"/>
                </a:lnTo>
                <a:close/>
                <a:moveTo>
                  <a:pt x="475" y="40"/>
                </a:moveTo>
                <a:lnTo>
                  <a:pt x="464" y="44"/>
                </a:lnTo>
                <a:lnTo>
                  <a:pt x="452" y="51"/>
                </a:lnTo>
                <a:lnTo>
                  <a:pt x="449" y="45"/>
                </a:lnTo>
                <a:lnTo>
                  <a:pt x="461" y="40"/>
                </a:lnTo>
                <a:lnTo>
                  <a:pt x="472" y="34"/>
                </a:lnTo>
                <a:lnTo>
                  <a:pt x="475" y="40"/>
                </a:lnTo>
                <a:close/>
                <a:moveTo>
                  <a:pt x="434" y="60"/>
                </a:moveTo>
                <a:lnTo>
                  <a:pt x="434" y="60"/>
                </a:lnTo>
                <a:lnTo>
                  <a:pt x="420" y="68"/>
                </a:lnTo>
                <a:lnTo>
                  <a:pt x="412" y="73"/>
                </a:lnTo>
                <a:lnTo>
                  <a:pt x="409" y="68"/>
                </a:lnTo>
                <a:lnTo>
                  <a:pt x="417" y="64"/>
                </a:lnTo>
                <a:lnTo>
                  <a:pt x="431" y="55"/>
                </a:lnTo>
                <a:lnTo>
                  <a:pt x="431" y="54"/>
                </a:lnTo>
                <a:lnTo>
                  <a:pt x="434" y="60"/>
                </a:lnTo>
                <a:close/>
                <a:moveTo>
                  <a:pt x="397" y="83"/>
                </a:moveTo>
                <a:lnTo>
                  <a:pt x="392" y="87"/>
                </a:lnTo>
                <a:lnTo>
                  <a:pt x="378" y="97"/>
                </a:lnTo>
                <a:lnTo>
                  <a:pt x="378" y="98"/>
                </a:lnTo>
                <a:lnTo>
                  <a:pt x="373" y="94"/>
                </a:lnTo>
                <a:lnTo>
                  <a:pt x="373" y="93"/>
                </a:lnTo>
                <a:lnTo>
                  <a:pt x="387" y="83"/>
                </a:lnTo>
                <a:lnTo>
                  <a:pt x="393" y="78"/>
                </a:lnTo>
                <a:lnTo>
                  <a:pt x="397" y="83"/>
                </a:lnTo>
                <a:close/>
                <a:moveTo>
                  <a:pt x="362" y="110"/>
                </a:moveTo>
                <a:lnTo>
                  <a:pt x="351" y="120"/>
                </a:lnTo>
                <a:lnTo>
                  <a:pt x="343" y="125"/>
                </a:lnTo>
                <a:lnTo>
                  <a:pt x="338" y="121"/>
                </a:lnTo>
                <a:lnTo>
                  <a:pt x="346" y="115"/>
                </a:lnTo>
                <a:lnTo>
                  <a:pt x="357" y="105"/>
                </a:lnTo>
                <a:lnTo>
                  <a:pt x="362" y="110"/>
                </a:lnTo>
                <a:close/>
                <a:moveTo>
                  <a:pt x="329" y="138"/>
                </a:moveTo>
                <a:lnTo>
                  <a:pt x="311" y="155"/>
                </a:lnTo>
                <a:lnTo>
                  <a:pt x="307" y="151"/>
                </a:lnTo>
                <a:lnTo>
                  <a:pt x="324" y="134"/>
                </a:lnTo>
                <a:lnTo>
                  <a:pt x="329" y="138"/>
                </a:lnTo>
                <a:close/>
                <a:moveTo>
                  <a:pt x="299" y="170"/>
                </a:moveTo>
                <a:lnTo>
                  <a:pt x="284" y="184"/>
                </a:lnTo>
                <a:lnTo>
                  <a:pt x="281" y="187"/>
                </a:lnTo>
                <a:lnTo>
                  <a:pt x="277" y="184"/>
                </a:lnTo>
                <a:lnTo>
                  <a:pt x="280" y="180"/>
                </a:lnTo>
                <a:lnTo>
                  <a:pt x="294" y="165"/>
                </a:lnTo>
                <a:lnTo>
                  <a:pt x="299" y="170"/>
                </a:lnTo>
                <a:close/>
                <a:moveTo>
                  <a:pt x="270" y="201"/>
                </a:moveTo>
                <a:lnTo>
                  <a:pt x="261" y="213"/>
                </a:lnTo>
                <a:lnTo>
                  <a:pt x="254" y="221"/>
                </a:lnTo>
                <a:lnTo>
                  <a:pt x="248" y="217"/>
                </a:lnTo>
                <a:lnTo>
                  <a:pt x="254" y="210"/>
                </a:lnTo>
                <a:lnTo>
                  <a:pt x="264" y="198"/>
                </a:lnTo>
                <a:lnTo>
                  <a:pt x="270" y="201"/>
                </a:lnTo>
                <a:close/>
                <a:moveTo>
                  <a:pt x="243" y="235"/>
                </a:moveTo>
                <a:lnTo>
                  <a:pt x="237" y="244"/>
                </a:lnTo>
                <a:lnTo>
                  <a:pt x="229" y="255"/>
                </a:lnTo>
                <a:lnTo>
                  <a:pt x="223" y="253"/>
                </a:lnTo>
                <a:lnTo>
                  <a:pt x="231" y="241"/>
                </a:lnTo>
                <a:lnTo>
                  <a:pt x="237" y="233"/>
                </a:lnTo>
                <a:lnTo>
                  <a:pt x="243" y="235"/>
                </a:lnTo>
                <a:close/>
                <a:moveTo>
                  <a:pt x="218" y="270"/>
                </a:moveTo>
                <a:lnTo>
                  <a:pt x="213" y="277"/>
                </a:lnTo>
                <a:lnTo>
                  <a:pt x="206" y="291"/>
                </a:lnTo>
                <a:lnTo>
                  <a:pt x="199" y="288"/>
                </a:lnTo>
                <a:lnTo>
                  <a:pt x="207" y="274"/>
                </a:lnTo>
                <a:lnTo>
                  <a:pt x="213" y="267"/>
                </a:lnTo>
                <a:lnTo>
                  <a:pt x="218" y="270"/>
                </a:lnTo>
                <a:close/>
                <a:moveTo>
                  <a:pt x="195" y="307"/>
                </a:moveTo>
                <a:lnTo>
                  <a:pt x="191" y="313"/>
                </a:lnTo>
                <a:lnTo>
                  <a:pt x="183" y="327"/>
                </a:lnTo>
                <a:lnTo>
                  <a:pt x="177" y="324"/>
                </a:lnTo>
                <a:lnTo>
                  <a:pt x="187" y="310"/>
                </a:lnTo>
                <a:lnTo>
                  <a:pt x="190" y="304"/>
                </a:lnTo>
                <a:lnTo>
                  <a:pt x="195" y="307"/>
                </a:lnTo>
                <a:close/>
                <a:moveTo>
                  <a:pt x="174" y="343"/>
                </a:moveTo>
                <a:lnTo>
                  <a:pt x="171" y="348"/>
                </a:lnTo>
                <a:lnTo>
                  <a:pt x="163" y="364"/>
                </a:lnTo>
                <a:lnTo>
                  <a:pt x="157" y="361"/>
                </a:lnTo>
                <a:lnTo>
                  <a:pt x="165" y="345"/>
                </a:lnTo>
                <a:lnTo>
                  <a:pt x="168" y="340"/>
                </a:lnTo>
                <a:lnTo>
                  <a:pt x="174" y="343"/>
                </a:lnTo>
                <a:close/>
                <a:moveTo>
                  <a:pt x="153" y="381"/>
                </a:moveTo>
                <a:lnTo>
                  <a:pt x="150" y="387"/>
                </a:lnTo>
                <a:lnTo>
                  <a:pt x="144" y="403"/>
                </a:lnTo>
                <a:lnTo>
                  <a:pt x="138" y="400"/>
                </a:lnTo>
                <a:lnTo>
                  <a:pt x="146" y="384"/>
                </a:lnTo>
                <a:lnTo>
                  <a:pt x="149" y="378"/>
                </a:lnTo>
                <a:lnTo>
                  <a:pt x="153" y="381"/>
                </a:lnTo>
                <a:close/>
                <a:moveTo>
                  <a:pt x="136" y="418"/>
                </a:moveTo>
                <a:lnTo>
                  <a:pt x="133" y="427"/>
                </a:lnTo>
                <a:lnTo>
                  <a:pt x="127" y="441"/>
                </a:lnTo>
                <a:lnTo>
                  <a:pt x="120" y="438"/>
                </a:lnTo>
                <a:lnTo>
                  <a:pt x="127" y="424"/>
                </a:lnTo>
                <a:lnTo>
                  <a:pt x="130" y="417"/>
                </a:lnTo>
                <a:lnTo>
                  <a:pt x="136" y="418"/>
                </a:lnTo>
                <a:close/>
                <a:moveTo>
                  <a:pt x="119" y="457"/>
                </a:moveTo>
                <a:lnTo>
                  <a:pt x="114" y="467"/>
                </a:lnTo>
                <a:lnTo>
                  <a:pt x="111" y="480"/>
                </a:lnTo>
                <a:lnTo>
                  <a:pt x="105" y="478"/>
                </a:lnTo>
                <a:lnTo>
                  <a:pt x="109" y="465"/>
                </a:lnTo>
                <a:lnTo>
                  <a:pt x="112" y="455"/>
                </a:lnTo>
                <a:lnTo>
                  <a:pt x="119" y="457"/>
                </a:lnTo>
                <a:close/>
                <a:moveTo>
                  <a:pt x="103" y="497"/>
                </a:moveTo>
                <a:lnTo>
                  <a:pt x="98" y="510"/>
                </a:lnTo>
                <a:lnTo>
                  <a:pt x="95" y="518"/>
                </a:lnTo>
                <a:lnTo>
                  <a:pt x="89" y="517"/>
                </a:lnTo>
                <a:lnTo>
                  <a:pt x="92" y="508"/>
                </a:lnTo>
                <a:lnTo>
                  <a:pt x="97" y="494"/>
                </a:lnTo>
                <a:lnTo>
                  <a:pt x="103" y="497"/>
                </a:lnTo>
                <a:close/>
                <a:moveTo>
                  <a:pt x="89" y="535"/>
                </a:moveTo>
                <a:lnTo>
                  <a:pt x="82" y="554"/>
                </a:lnTo>
                <a:lnTo>
                  <a:pt x="82" y="558"/>
                </a:lnTo>
                <a:lnTo>
                  <a:pt x="76" y="557"/>
                </a:lnTo>
                <a:lnTo>
                  <a:pt x="76" y="553"/>
                </a:lnTo>
                <a:lnTo>
                  <a:pt x="82" y="534"/>
                </a:lnTo>
                <a:lnTo>
                  <a:pt x="89" y="535"/>
                </a:lnTo>
                <a:close/>
                <a:moveTo>
                  <a:pt x="76" y="575"/>
                </a:moveTo>
                <a:lnTo>
                  <a:pt x="70" y="598"/>
                </a:lnTo>
                <a:lnTo>
                  <a:pt x="64" y="597"/>
                </a:lnTo>
                <a:lnTo>
                  <a:pt x="70" y="574"/>
                </a:lnTo>
                <a:lnTo>
                  <a:pt x="76" y="575"/>
                </a:lnTo>
                <a:close/>
                <a:moveTo>
                  <a:pt x="65" y="615"/>
                </a:moveTo>
                <a:lnTo>
                  <a:pt x="59" y="640"/>
                </a:lnTo>
                <a:lnTo>
                  <a:pt x="52" y="638"/>
                </a:lnTo>
                <a:lnTo>
                  <a:pt x="59" y="614"/>
                </a:lnTo>
                <a:lnTo>
                  <a:pt x="65" y="615"/>
                </a:lnTo>
                <a:close/>
                <a:moveTo>
                  <a:pt x="54" y="657"/>
                </a:moveTo>
                <a:lnTo>
                  <a:pt x="49" y="680"/>
                </a:lnTo>
                <a:lnTo>
                  <a:pt x="43" y="678"/>
                </a:lnTo>
                <a:lnTo>
                  <a:pt x="48" y="655"/>
                </a:lnTo>
                <a:lnTo>
                  <a:pt x="54" y="657"/>
                </a:lnTo>
                <a:close/>
                <a:moveTo>
                  <a:pt x="45" y="697"/>
                </a:moveTo>
                <a:lnTo>
                  <a:pt x="40" y="721"/>
                </a:lnTo>
                <a:lnTo>
                  <a:pt x="34" y="720"/>
                </a:lnTo>
                <a:lnTo>
                  <a:pt x="38" y="695"/>
                </a:lnTo>
                <a:lnTo>
                  <a:pt x="45" y="697"/>
                </a:lnTo>
                <a:close/>
                <a:moveTo>
                  <a:pt x="37" y="738"/>
                </a:moveTo>
                <a:lnTo>
                  <a:pt x="35" y="743"/>
                </a:lnTo>
                <a:lnTo>
                  <a:pt x="32" y="761"/>
                </a:lnTo>
                <a:lnTo>
                  <a:pt x="26" y="761"/>
                </a:lnTo>
                <a:lnTo>
                  <a:pt x="29" y="741"/>
                </a:lnTo>
                <a:lnTo>
                  <a:pt x="30" y="737"/>
                </a:lnTo>
                <a:lnTo>
                  <a:pt x="37" y="738"/>
                </a:lnTo>
                <a:close/>
                <a:moveTo>
                  <a:pt x="29" y="780"/>
                </a:moveTo>
                <a:lnTo>
                  <a:pt x="27" y="792"/>
                </a:lnTo>
                <a:lnTo>
                  <a:pt x="26" y="802"/>
                </a:lnTo>
                <a:lnTo>
                  <a:pt x="19" y="802"/>
                </a:lnTo>
                <a:lnTo>
                  <a:pt x="21" y="791"/>
                </a:lnTo>
                <a:lnTo>
                  <a:pt x="22" y="778"/>
                </a:lnTo>
                <a:lnTo>
                  <a:pt x="29" y="780"/>
                </a:lnTo>
                <a:close/>
                <a:moveTo>
                  <a:pt x="22" y="821"/>
                </a:moveTo>
                <a:lnTo>
                  <a:pt x="19" y="844"/>
                </a:lnTo>
                <a:lnTo>
                  <a:pt x="19" y="844"/>
                </a:lnTo>
                <a:lnTo>
                  <a:pt x="13" y="844"/>
                </a:lnTo>
                <a:lnTo>
                  <a:pt x="13" y="842"/>
                </a:lnTo>
                <a:lnTo>
                  <a:pt x="16" y="820"/>
                </a:lnTo>
                <a:lnTo>
                  <a:pt x="22" y="821"/>
                </a:lnTo>
                <a:close/>
                <a:moveTo>
                  <a:pt x="18" y="861"/>
                </a:moveTo>
                <a:lnTo>
                  <a:pt x="15" y="885"/>
                </a:lnTo>
                <a:lnTo>
                  <a:pt x="8" y="885"/>
                </a:lnTo>
                <a:lnTo>
                  <a:pt x="11" y="861"/>
                </a:lnTo>
                <a:lnTo>
                  <a:pt x="18" y="861"/>
                </a:lnTo>
                <a:close/>
                <a:moveTo>
                  <a:pt x="13" y="902"/>
                </a:moveTo>
                <a:lnTo>
                  <a:pt x="11" y="927"/>
                </a:lnTo>
                <a:lnTo>
                  <a:pt x="5" y="927"/>
                </a:lnTo>
                <a:lnTo>
                  <a:pt x="7" y="902"/>
                </a:lnTo>
                <a:lnTo>
                  <a:pt x="13" y="902"/>
                </a:lnTo>
                <a:close/>
                <a:moveTo>
                  <a:pt x="10" y="945"/>
                </a:moveTo>
                <a:lnTo>
                  <a:pt x="10" y="948"/>
                </a:lnTo>
                <a:lnTo>
                  <a:pt x="10" y="968"/>
                </a:lnTo>
                <a:lnTo>
                  <a:pt x="2" y="968"/>
                </a:lnTo>
                <a:lnTo>
                  <a:pt x="4" y="947"/>
                </a:lnTo>
                <a:lnTo>
                  <a:pt x="4" y="944"/>
                </a:lnTo>
                <a:lnTo>
                  <a:pt x="10" y="945"/>
                </a:lnTo>
                <a:close/>
                <a:moveTo>
                  <a:pt x="8" y="987"/>
                </a:moveTo>
                <a:lnTo>
                  <a:pt x="8" y="1001"/>
                </a:lnTo>
                <a:lnTo>
                  <a:pt x="8" y="1010"/>
                </a:lnTo>
                <a:lnTo>
                  <a:pt x="0" y="1010"/>
                </a:lnTo>
                <a:lnTo>
                  <a:pt x="2" y="1001"/>
                </a:lnTo>
                <a:lnTo>
                  <a:pt x="2" y="985"/>
                </a:lnTo>
                <a:lnTo>
                  <a:pt x="8" y="987"/>
                </a:lnTo>
                <a:close/>
                <a:moveTo>
                  <a:pt x="7" y="1028"/>
                </a:moveTo>
                <a:lnTo>
                  <a:pt x="7" y="1051"/>
                </a:lnTo>
                <a:lnTo>
                  <a:pt x="0" y="1051"/>
                </a:lnTo>
                <a:lnTo>
                  <a:pt x="0" y="1028"/>
                </a:lnTo>
                <a:lnTo>
                  <a:pt x="7" y="1028"/>
                </a:lnTo>
                <a:close/>
                <a:moveTo>
                  <a:pt x="7" y="1070"/>
                </a:moveTo>
                <a:lnTo>
                  <a:pt x="8" y="1092"/>
                </a:lnTo>
                <a:lnTo>
                  <a:pt x="0" y="1094"/>
                </a:lnTo>
                <a:lnTo>
                  <a:pt x="0" y="1070"/>
                </a:lnTo>
                <a:lnTo>
                  <a:pt x="7" y="1070"/>
                </a:lnTo>
                <a:close/>
                <a:moveTo>
                  <a:pt x="8" y="1111"/>
                </a:moveTo>
                <a:lnTo>
                  <a:pt x="10" y="1135"/>
                </a:lnTo>
                <a:lnTo>
                  <a:pt x="2" y="1135"/>
                </a:lnTo>
                <a:lnTo>
                  <a:pt x="2" y="1111"/>
                </a:lnTo>
                <a:lnTo>
                  <a:pt x="8" y="1111"/>
                </a:lnTo>
                <a:close/>
                <a:moveTo>
                  <a:pt x="10" y="1152"/>
                </a:moveTo>
                <a:lnTo>
                  <a:pt x="10" y="1162"/>
                </a:lnTo>
                <a:lnTo>
                  <a:pt x="11" y="1177"/>
                </a:lnTo>
                <a:lnTo>
                  <a:pt x="5" y="1177"/>
                </a:lnTo>
                <a:lnTo>
                  <a:pt x="4" y="1164"/>
                </a:lnTo>
                <a:lnTo>
                  <a:pt x="4" y="1152"/>
                </a:lnTo>
                <a:lnTo>
                  <a:pt x="10" y="1152"/>
                </a:lnTo>
                <a:close/>
                <a:moveTo>
                  <a:pt x="13" y="1194"/>
                </a:moveTo>
                <a:lnTo>
                  <a:pt x="15" y="1215"/>
                </a:lnTo>
                <a:lnTo>
                  <a:pt x="15" y="1218"/>
                </a:lnTo>
                <a:lnTo>
                  <a:pt x="8" y="1218"/>
                </a:lnTo>
                <a:lnTo>
                  <a:pt x="8" y="1217"/>
                </a:lnTo>
                <a:lnTo>
                  <a:pt x="7" y="1194"/>
                </a:lnTo>
                <a:lnTo>
                  <a:pt x="13" y="1194"/>
                </a:lnTo>
                <a:close/>
                <a:moveTo>
                  <a:pt x="16" y="1235"/>
                </a:moveTo>
                <a:lnTo>
                  <a:pt x="19" y="1260"/>
                </a:lnTo>
                <a:lnTo>
                  <a:pt x="13" y="1260"/>
                </a:lnTo>
                <a:lnTo>
                  <a:pt x="10" y="1237"/>
                </a:lnTo>
                <a:lnTo>
                  <a:pt x="16" y="1235"/>
                </a:lnTo>
                <a:close/>
                <a:moveTo>
                  <a:pt x="21" y="1277"/>
                </a:moveTo>
                <a:lnTo>
                  <a:pt x="24" y="1301"/>
                </a:lnTo>
                <a:lnTo>
                  <a:pt x="18" y="1301"/>
                </a:lnTo>
                <a:lnTo>
                  <a:pt x="15" y="1278"/>
                </a:lnTo>
                <a:lnTo>
                  <a:pt x="21" y="1277"/>
                </a:lnTo>
                <a:close/>
                <a:moveTo>
                  <a:pt x="27" y="1318"/>
                </a:moveTo>
                <a:lnTo>
                  <a:pt x="27" y="1318"/>
                </a:lnTo>
                <a:lnTo>
                  <a:pt x="30" y="1341"/>
                </a:lnTo>
                <a:lnTo>
                  <a:pt x="24" y="1342"/>
                </a:lnTo>
                <a:lnTo>
                  <a:pt x="21" y="1320"/>
                </a:lnTo>
                <a:lnTo>
                  <a:pt x="21" y="1320"/>
                </a:lnTo>
                <a:lnTo>
                  <a:pt x="27" y="1318"/>
                </a:lnTo>
                <a:close/>
                <a:moveTo>
                  <a:pt x="34" y="1360"/>
                </a:moveTo>
                <a:lnTo>
                  <a:pt x="35" y="1368"/>
                </a:lnTo>
                <a:lnTo>
                  <a:pt x="38" y="1382"/>
                </a:lnTo>
                <a:lnTo>
                  <a:pt x="32" y="1384"/>
                </a:lnTo>
                <a:lnTo>
                  <a:pt x="29" y="1370"/>
                </a:lnTo>
                <a:lnTo>
                  <a:pt x="27" y="1360"/>
                </a:lnTo>
                <a:lnTo>
                  <a:pt x="34" y="1360"/>
                </a:lnTo>
                <a:close/>
                <a:moveTo>
                  <a:pt x="41" y="1400"/>
                </a:moveTo>
                <a:lnTo>
                  <a:pt x="46" y="1417"/>
                </a:lnTo>
                <a:lnTo>
                  <a:pt x="46" y="1424"/>
                </a:lnTo>
                <a:lnTo>
                  <a:pt x="40" y="1425"/>
                </a:lnTo>
                <a:lnTo>
                  <a:pt x="38" y="1418"/>
                </a:lnTo>
                <a:lnTo>
                  <a:pt x="35" y="1401"/>
                </a:lnTo>
                <a:lnTo>
                  <a:pt x="41" y="1400"/>
                </a:lnTo>
                <a:close/>
                <a:moveTo>
                  <a:pt x="51" y="1441"/>
                </a:moveTo>
                <a:lnTo>
                  <a:pt x="57" y="1464"/>
                </a:lnTo>
                <a:lnTo>
                  <a:pt x="51" y="1465"/>
                </a:lnTo>
                <a:lnTo>
                  <a:pt x="45" y="1442"/>
                </a:lnTo>
                <a:lnTo>
                  <a:pt x="51" y="1441"/>
                </a:lnTo>
                <a:close/>
                <a:moveTo>
                  <a:pt x="62" y="1481"/>
                </a:moveTo>
                <a:lnTo>
                  <a:pt x="68" y="1505"/>
                </a:lnTo>
                <a:lnTo>
                  <a:pt x="60" y="1507"/>
                </a:lnTo>
                <a:lnTo>
                  <a:pt x="56" y="1482"/>
                </a:lnTo>
                <a:lnTo>
                  <a:pt x="62" y="1481"/>
                </a:lnTo>
                <a:close/>
                <a:moveTo>
                  <a:pt x="73" y="1522"/>
                </a:moveTo>
                <a:lnTo>
                  <a:pt x="79" y="1545"/>
                </a:lnTo>
                <a:lnTo>
                  <a:pt x="73" y="1547"/>
                </a:lnTo>
                <a:lnTo>
                  <a:pt x="67" y="1524"/>
                </a:lnTo>
                <a:lnTo>
                  <a:pt x="73" y="1522"/>
                </a:lnTo>
                <a:close/>
                <a:moveTo>
                  <a:pt x="86" y="1562"/>
                </a:moveTo>
                <a:lnTo>
                  <a:pt x="93" y="1584"/>
                </a:lnTo>
                <a:lnTo>
                  <a:pt x="87" y="1587"/>
                </a:lnTo>
                <a:lnTo>
                  <a:pt x="79" y="1564"/>
                </a:lnTo>
                <a:lnTo>
                  <a:pt x="86" y="1562"/>
                </a:lnTo>
                <a:close/>
                <a:moveTo>
                  <a:pt x="98" y="1601"/>
                </a:moveTo>
                <a:lnTo>
                  <a:pt x="108" y="1624"/>
                </a:lnTo>
                <a:lnTo>
                  <a:pt x="101" y="1625"/>
                </a:lnTo>
                <a:lnTo>
                  <a:pt x="92" y="1604"/>
                </a:lnTo>
                <a:lnTo>
                  <a:pt x="98" y="1601"/>
                </a:lnTo>
                <a:close/>
                <a:moveTo>
                  <a:pt x="114" y="1641"/>
                </a:moveTo>
                <a:lnTo>
                  <a:pt x="116" y="1644"/>
                </a:lnTo>
                <a:lnTo>
                  <a:pt x="123" y="1662"/>
                </a:lnTo>
                <a:lnTo>
                  <a:pt x="117" y="1665"/>
                </a:lnTo>
                <a:lnTo>
                  <a:pt x="109" y="1645"/>
                </a:lnTo>
                <a:lnTo>
                  <a:pt x="108" y="1642"/>
                </a:lnTo>
                <a:lnTo>
                  <a:pt x="114" y="1641"/>
                </a:lnTo>
                <a:close/>
                <a:moveTo>
                  <a:pt x="130" y="1680"/>
                </a:moveTo>
                <a:lnTo>
                  <a:pt x="133" y="1685"/>
                </a:lnTo>
                <a:lnTo>
                  <a:pt x="141" y="1701"/>
                </a:lnTo>
                <a:lnTo>
                  <a:pt x="135" y="1704"/>
                </a:lnTo>
                <a:lnTo>
                  <a:pt x="127" y="1687"/>
                </a:lnTo>
                <a:lnTo>
                  <a:pt x="123" y="1682"/>
                </a:lnTo>
                <a:lnTo>
                  <a:pt x="130" y="1680"/>
                </a:lnTo>
                <a:close/>
                <a:moveTo>
                  <a:pt x="149" y="1718"/>
                </a:moveTo>
                <a:lnTo>
                  <a:pt x="150" y="1724"/>
                </a:lnTo>
                <a:lnTo>
                  <a:pt x="158" y="1740"/>
                </a:lnTo>
                <a:lnTo>
                  <a:pt x="153" y="1742"/>
                </a:lnTo>
                <a:lnTo>
                  <a:pt x="146" y="1727"/>
                </a:lnTo>
                <a:lnTo>
                  <a:pt x="142" y="1721"/>
                </a:lnTo>
                <a:lnTo>
                  <a:pt x="149" y="1718"/>
                </a:lnTo>
                <a:close/>
                <a:moveTo>
                  <a:pt x="168" y="1755"/>
                </a:moveTo>
                <a:lnTo>
                  <a:pt x="171" y="1762"/>
                </a:lnTo>
                <a:lnTo>
                  <a:pt x="179" y="1777"/>
                </a:lnTo>
                <a:lnTo>
                  <a:pt x="172" y="1780"/>
                </a:lnTo>
                <a:lnTo>
                  <a:pt x="165" y="1765"/>
                </a:lnTo>
                <a:lnTo>
                  <a:pt x="161" y="1758"/>
                </a:lnTo>
                <a:lnTo>
                  <a:pt x="168" y="1755"/>
                </a:lnTo>
                <a:close/>
                <a:moveTo>
                  <a:pt x="188" y="1792"/>
                </a:moveTo>
                <a:lnTo>
                  <a:pt x="191" y="1800"/>
                </a:lnTo>
                <a:lnTo>
                  <a:pt x="201" y="1814"/>
                </a:lnTo>
                <a:lnTo>
                  <a:pt x="195" y="1817"/>
                </a:lnTo>
                <a:lnTo>
                  <a:pt x="187" y="1802"/>
                </a:lnTo>
                <a:lnTo>
                  <a:pt x="182" y="1795"/>
                </a:lnTo>
                <a:lnTo>
                  <a:pt x="188" y="1792"/>
                </a:lnTo>
                <a:close/>
                <a:moveTo>
                  <a:pt x="210" y="1830"/>
                </a:moveTo>
                <a:lnTo>
                  <a:pt x="213" y="1834"/>
                </a:lnTo>
                <a:lnTo>
                  <a:pt x="225" y="1850"/>
                </a:lnTo>
                <a:lnTo>
                  <a:pt x="218" y="1852"/>
                </a:lnTo>
                <a:lnTo>
                  <a:pt x="207" y="1837"/>
                </a:lnTo>
                <a:lnTo>
                  <a:pt x="206" y="1832"/>
                </a:lnTo>
                <a:lnTo>
                  <a:pt x="210" y="1830"/>
                </a:lnTo>
                <a:close/>
                <a:moveTo>
                  <a:pt x="234" y="1864"/>
                </a:moveTo>
                <a:lnTo>
                  <a:pt x="237" y="1867"/>
                </a:lnTo>
                <a:lnTo>
                  <a:pt x="250" y="1884"/>
                </a:lnTo>
                <a:lnTo>
                  <a:pt x="243" y="1887"/>
                </a:lnTo>
                <a:lnTo>
                  <a:pt x="231" y="1870"/>
                </a:lnTo>
                <a:lnTo>
                  <a:pt x="229" y="1868"/>
                </a:lnTo>
                <a:lnTo>
                  <a:pt x="234" y="1864"/>
                </a:lnTo>
                <a:close/>
                <a:moveTo>
                  <a:pt x="261" y="1898"/>
                </a:moveTo>
                <a:lnTo>
                  <a:pt x="277" y="1917"/>
                </a:lnTo>
                <a:lnTo>
                  <a:pt x="272" y="1921"/>
                </a:lnTo>
                <a:lnTo>
                  <a:pt x="256" y="1902"/>
                </a:lnTo>
                <a:lnTo>
                  <a:pt x="261" y="1898"/>
                </a:lnTo>
                <a:close/>
                <a:moveTo>
                  <a:pt x="289" y="1931"/>
                </a:moveTo>
                <a:lnTo>
                  <a:pt x="305" y="1950"/>
                </a:lnTo>
                <a:lnTo>
                  <a:pt x="300" y="1954"/>
                </a:lnTo>
                <a:lnTo>
                  <a:pt x="283" y="1935"/>
                </a:lnTo>
                <a:lnTo>
                  <a:pt x="289" y="1931"/>
                </a:lnTo>
                <a:close/>
                <a:moveTo>
                  <a:pt x="319" y="1962"/>
                </a:moveTo>
                <a:lnTo>
                  <a:pt x="337" y="1980"/>
                </a:lnTo>
                <a:lnTo>
                  <a:pt x="337" y="1980"/>
                </a:lnTo>
                <a:lnTo>
                  <a:pt x="332" y="1984"/>
                </a:lnTo>
                <a:lnTo>
                  <a:pt x="332" y="1984"/>
                </a:lnTo>
                <a:lnTo>
                  <a:pt x="314" y="1967"/>
                </a:lnTo>
                <a:lnTo>
                  <a:pt x="319" y="1962"/>
                </a:lnTo>
                <a:close/>
                <a:moveTo>
                  <a:pt x="351" y="1992"/>
                </a:moveTo>
                <a:lnTo>
                  <a:pt x="363" y="2002"/>
                </a:lnTo>
                <a:lnTo>
                  <a:pt x="370" y="2008"/>
                </a:lnTo>
                <a:lnTo>
                  <a:pt x="367" y="2012"/>
                </a:lnTo>
                <a:lnTo>
                  <a:pt x="359" y="2007"/>
                </a:lnTo>
                <a:lnTo>
                  <a:pt x="346" y="1997"/>
                </a:lnTo>
                <a:lnTo>
                  <a:pt x="351" y="1992"/>
                </a:lnTo>
                <a:close/>
                <a:moveTo>
                  <a:pt x="386" y="2020"/>
                </a:moveTo>
                <a:lnTo>
                  <a:pt x="392" y="2024"/>
                </a:lnTo>
                <a:lnTo>
                  <a:pt x="406" y="2034"/>
                </a:lnTo>
                <a:lnTo>
                  <a:pt x="406" y="2034"/>
                </a:lnTo>
                <a:lnTo>
                  <a:pt x="403" y="2038"/>
                </a:lnTo>
                <a:lnTo>
                  <a:pt x="401" y="2038"/>
                </a:lnTo>
                <a:lnTo>
                  <a:pt x="387" y="2028"/>
                </a:lnTo>
                <a:lnTo>
                  <a:pt x="381" y="2024"/>
                </a:lnTo>
                <a:lnTo>
                  <a:pt x="386" y="2020"/>
                </a:lnTo>
                <a:close/>
                <a:moveTo>
                  <a:pt x="422" y="2044"/>
                </a:moveTo>
                <a:lnTo>
                  <a:pt x="434" y="2051"/>
                </a:lnTo>
                <a:lnTo>
                  <a:pt x="444" y="2057"/>
                </a:lnTo>
                <a:lnTo>
                  <a:pt x="441" y="2061"/>
                </a:lnTo>
                <a:lnTo>
                  <a:pt x="431" y="2057"/>
                </a:lnTo>
                <a:lnTo>
                  <a:pt x="419" y="2048"/>
                </a:lnTo>
                <a:lnTo>
                  <a:pt x="422" y="2044"/>
                </a:lnTo>
                <a:close/>
                <a:moveTo>
                  <a:pt x="461" y="2065"/>
                </a:moveTo>
                <a:lnTo>
                  <a:pt x="464" y="2067"/>
                </a:lnTo>
                <a:lnTo>
                  <a:pt x="479" y="2074"/>
                </a:lnTo>
                <a:lnTo>
                  <a:pt x="485" y="2075"/>
                </a:lnTo>
                <a:lnTo>
                  <a:pt x="482" y="2081"/>
                </a:lnTo>
                <a:lnTo>
                  <a:pt x="475" y="2078"/>
                </a:lnTo>
                <a:lnTo>
                  <a:pt x="461" y="2071"/>
                </a:lnTo>
                <a:lnTo>
                  <a:pt x="458" y="2071"/>
                </a:lnTo>
                <a:lnTo>
                  <a:pt x="461" y="2065"/>
                </a:lnTo>
                <a:close/>
                <a:moveTo>
                  <a:pt x="502" y="2082"/>
                </a:moveTo>
                <a:lnTo>
                  <a:pt x="509" y="2085"/>
                </a:lnTo>
                <a:lnTo>
                  <a:pt x="524" y="2090"/>
                </a:lnTo>
                <a:lnTo>
                  <a:pt x="528" y="2091"/>
                </a:lnTo>
                <a:lnTo>
                  <a:pt x="526" y="2097"/>
                </a:lnTo>
                <a:lnTo>
                  <a:pt x="523" y="2095"/>
                </a:lnTo>
                <a:lnTo>
                  <a:pt x="507" y="2091"/>
                </a:lnTo>
                <a:lnTo>
                  <a:pt x="501" y="2088"/>
                </a:lnTo>
                <a:lnTo>
                  <a:pt x="502" y="2082"/>
                </a:lnTo>
                <a:close/>
                <a:moveTo>
                  <a:pt x="547" y="2095"/>
                </a:moveTo>
                <a:lnTo>
                  <a:pt x="556" y="2098"/>
                </a:lnTo>
                <a:lnTo>
                  <a:pt x="572" y="2101"/>
                </a:lnTo>
                <a:lnTo>
                  <a:pt x="572" y="2101"/>
                </a:lnTo>
                <a:lnTo>
                  <a:pt x="570" y="2107"/>
                </a:lnTo>
                <a:lnTo>
                  <a:pt x="570" y="2107"/>
                </a:lnTo>
                <a:lnTo>
                  <a:pt x="554" y="2104"/>
                </a:lnTo>
                <a:lnTo>
                  <a:pt x="545" y="2101"/>
                </a:lnTo>
                <a:lnTo>
                  <a:pt x="547" y="2095"/>
                </a:lnTo>
                <a:close/>
                <a:moveTo>
                  <a:pt x="591" y="2104"/>
                </a:moveTo>
                <a:lnTo>
                  <a:pt x="603" y="2105"/>
                </a:lnTo>
                <a:lnTo>
                  <a:pt x="616" y="2105"/>
                </a:lnTo>
                <a:lnTo>
                  <a:pt x="616" y="2111"/>
                </a:lnTo>
                <a:lnTo>
                  <a:pt x="602" y="2111"/>
                </a:lnTo>
                <a:lnTo>
                  <a:pt x="591" y="2110"/>
                </a:lnTo>
                <a:lnTo>
                  <a:pt x="591" y="2104"/>
                </a:lnTo>
                <a:close/>
                <a:moveTo>
                  <a:pt x="636" y="2107"/>
                </a:moveTo>
                <a:lnTo>
                  <a:pt x="652" y="2105"/>
                </a:lnTo>
                <a:lnTo>
                  <a:pt x="662" y="2105"/>
                </a:lnTo>
                <a:lnTo>
                  <a:pt x="663" y="2111"/>
                </a:lnTo>
                <a:lnTo>
                  <a:pt x="652" y="2111"/>
                </a:lnTo>
                <a:lnTo>
                  <a:pt x="636" y="2112"/>
                </a:lnTo>
                <a:lnTo>
                  <a:pt x="636" y="2107"/>
                </a:lnTo>
                <a:close/>
                <a:moveTo>
                  <a:pt x="682" y="2104"/>
                </a:moveTo>
                <a:lnTo>
                  <a:pt x="684" y="2102"/>
                </a:lnTo>
                <a:lnTo>
                  <a:pt x="700" y="2101"/>
                </a:lnTo>
                <a:lnTo>
                  <a:pt x="708" y="2100"/>
                </a:lnTo>
                <a:lnTo>
                  <a:pt x="709" y="2105"/>
                </a:lnTo>
                <a:lnTo>
                  <a:pt x="700" y="2107"/>
                </a:lnTo>
                <a:lnTo>
                  <a:pt x="684" y="2110"/>
                </a:lnTo>
                <a:lnTo>
                  <a:pt x="682" y="2110"/>
                </a:lnTo>
                <a:lnTo>
                  <a:pt x="682" y="2104"/>
                </a:lnTo>
                <a:close/>
                <a:moveTo>
                  <a:pt x="726" y="2095"/>
                </a:moveTo>
                <a:lnTo>
                  <a:pt x="731" y="2094"/>
                </a:lnTo>
                <a:lnTo>
                  <a:pt x="745" y="2090"/>
                </a:lnTo>
                <a:lnTo>
                  <a:pt x="752" y="2088"/>
                </a:lnTo>
                <a:lnTo>
                  <a:pt x="753" y="2094"/>
                </a:lnTo>
                <a:lnTo>
                  <a:pt x="749" y="2095"/>
                </a:lnTo>
                <a:lnTo>
                  <a:pt x="733" y="2100"/>
                </a:lnTo>
                <a:lnTo>
                  <a:pt x="728" y="2101"/>
                </a:lnTo>
                <a:lnTo>
                  <a:pt x="726" y="2095"/>
                </a:lnTo>
                <a:close/>
                <a:moveTo>
                  <a:pt x="769" y="2082"/>
                </a:moveTo>
                <a:lnTo>
                  <a:pt x="777" y="2080"/>
                </a:lnTo>
                <a:lnTo>
                  <a:pt x="791" y="2074"/>
                </a:lnTo>
                <a:lnTo>
                  <a:pt x="793" y="2072"/>
                </a:lnTo>
                <a:lnTo>
                  <a:pt x="796" y="2078"/>
                </a:lnTo>
                <a:lnTo>
                  <a:pt x="794" y="2078"/>
                </a:lnTo>
                <a:lnTo>
                  <a:pt x="779" y="2085"/>
                </a:lnTo>
                <a:lnTo>
                  <a:pt x="772" y="2087"/>
                </a:lnTo>
                <a:lnTo>
                  <a:pt x="769" y="2082"/>
                </a:lnTo>
                <a:close/>
                <a:moveTo>
                  <a:pt x="810" y="2064"/>
                </a:moveTo>
                <a:lnTo>
                  <a:pt x="821" y="2060"/>
                </a:lnTo>
                <a:lnTo>
                  <a:pt x="834" y="2052"/>
                </a:lnTo>
                <a:lnTo>
                  <a:pt x="837" y="2058"/>
                </a:lnTo>
                <a:lnTo>
                  <a:pt x="824" y="2064"/>
                </a:lnTo>
                <a:lnTo>
                  <a:pt x="813" y="2070"/>
                </a:lnTo>
                <a:lnTo>
                  <a:pt x="810" y="2064"/>
                </a:lnTo>
                <a:close/>
                <a:moveTo>
                  <a:pt x="850" y="2042"/>
                </a:moveTo>
                <a:lnTo>
                  <a:pt x="851" y="2042"/>
                </a:lnTo>
                <a:lnTo>
                  <a:pt x="865" y="2034"/>
                </a:lnTo>
                <a:lnTo>
                  <a:pt x="872" y="2030"/>
                </a:lnTo>
                <a:lnTo>
                  <a:pt x="875" y="2034"/>
                </a:lnTo>
                <a:lnTo>
                  <a:pt x="869" y="2038"/>
                </a:lnTo>
                <a:lnTo>
                  <a:pt x="854" y="2048"/>
                </a:lnTo>
                <a:lnTo>
                  <a:pt x="854" y="2048"/>
                </a:lnTo>
                <a:lnTo>
                  <a:pt x="850" y="2042"/>
                </a:lnTo>
                <a:close/>
                <a:moveTo>
                  <a:pt x="887" y="2018"/>
                </a:moveTo>
                <a:lnTo>
                  <a:pt x="894" y="2014"/>
                </a:lnTo>
                <a:lnTo>
                  <a:pt x="906" y="2002"/>
                </a:lnTo>
                <a:lnTo>
                  <a:pt x="911" y="2008"/>
                </a:lnTo>
                <a:lnTo>
                  <a:pt x="897" y="2018"/>
                </a:lnTo>
                <a:lnTo>
                  <a:pt x="891" y="2022"/>
                </a:lnTo>
                <a:lnTo>
                  <a:pt x="887" y="2018"/>
                </a:lnTo>
                <a:close/>
                <a:moveTo>
                  <a:pt x="921" y="1991"/>
                </a:moveTo>
                <a:lnTo>
                  <a:pt x="933" y="1980"/>
                </a:lnTo>
                <a:lnTo>
                  <a:pt x="940" y="1974"/>
                </a:lnTo>
                <a:lnTo>
                  <a:pt x="944" y="1978"/>
                </a:lnTo>
                <a:lnTo>
                  <a:pt x="938" y="1984"/>
                </a:lnTo>
                <a:lnTo>
                  <a:pt x="925" y="1995"/>
                </a:lnTo>
                <a:lnTo>
                  <a:pt x="921" y="1991"/>
                </a:lnTo>
                <a:close/>
                <a:moveTo>
                  <a:pt x="954" y="1961"/>
                </a:moveTo>
                <a:lnTo>
                  <a:pt x="960" y="1954"/>
                </a:lnTo>
                <a:lnTo>
                  <a:pt x="971" y="1944"/>
                </a:lnTo>
                <a:lnTo>
                  <a:pt x="976" y="1947"/>
                </a:lnTo>
                <a:lnTo>
                  <a:pt x="965" y="1958"/>
                </a:lnTo>
                <a:lnTo>
                  <a:pt x="958" y="1965"/>
                </a:lnTo>
                <a:lnTo>
                  <a:pt x="954" y="1961"/>
                </a:lnTo>
                <a:close/>
                <a:moveTo>
                  <a:pt x="984" y="1930"/>
                </a:moveTo>
                <a:lnTo>
                  <a:pt x="985" y="1927"/>
                </a:lnTo>
                <a:lnTo>
                  <a:pt x="1000" y="1911"/>
                </a:lnTo>
                <a:lnTo>
                  <a:pt x="1004" y="1915"/>
                </a:lnTo>
                <a:lnTo>
                  <a:pt x="990" y="1931"/>
                </a:lnTo>
                <a:lnTo>
                  <a:pt x="988" y="1934"/>
                </a:lnTo>
                <a:lnTo>
                  <a:pt x="984" y="1930"/>
                </a:lnTo>
                <a:close/>
                <a:moveTo>
                  <a:pt x="1011" y="1897"/>
                </a:moveTo>
                <a:lnTo>
                  <a:pt x="1026" y="1878"/>
                </a:lnTo>
                <a:lnTo>
                  <a:pt x="1031" y="1881"/>
                </a:lnTo>
                <a:lnTo>
                  <a:pt x="1017" y="1901"/>
                </a:lnTo>
                <a:lnTo>
                  <a:pt x="1011" y="1897"/>
                </a:lnTo>
                <a:close/>
                <a:moveTo>
                  <a:pt x="1037" y="1862"/>
                </a:moveTo>
                <a:lnTo>
                  <a:pt x="1052" y="1842"/>
                </a:lnTo>
                <a:lnTo>
                  <a:pt x="1056" y="1845"/>
                </a:lnTo>
                <a:lnTo>
                  <a:pt x="1042" y="1865"/>
                </a:lnTo>
                <a:lnTo>
                  <a:pt x="1037" y="1862"/>
                </a:lnTo>
                <a:close/>
                <a:moveTo>
                  <a:pt x="1061" y="1828"/>
                </a:moveTo>
                <a:lnTo>
                  <a:pt x="1074" y="1807"/>
                </a:lnTo>
                <a:lnTo>
                  <a:pt x="1080" y="1810"/>
                </a:lnTo>
                <a:lnTo>
                  <a:pt x="1067" y="1831"/>
                </a:lnTo>
                <a:lnTo>
                  <a:pt x="1061" y="1828"/>
                </a:lnTo>
                <a:close/>
                <a:moveTo>
                  <a:pt x="1083" y="1791"/>
                </a:moveTo>
                <a:lnTo>
                  <a:pt x="1096" y="1770"/>
                </a:lnTo>
                <a:lnTo>
                  <a:pt x="1101" y="1772"/>
                </a:lnTo>
                <a:lnTo>
                  <a:pt x="1090" y="1794"/>
                </a:lnTo>
                <a:lnTo>
                  <a:pt x="1083" y="1791"/>
                </a:lnTo>
                <a:close/>
                <a:moveTo>
                  <a:pt x="1104" y="1754"/>
                </a:moveTo>
                <a:lnTo>
                  <a:pt x="1115" y="1732"/>
                </a:lnTo>
                <a:lnTo>
                  <a:pt x="1121" y="1735"/>
                </a:lnTo>
                <a:lnTo>
                  <a:pt x="1110" y="1757"/>
                </a:lnTo>
                <a:lnTo>
                  <a:pt x="1104" y="1754"/>
                </a:lnTo>
                <a:close/>
                <a:moveTo>
                  <a:pt x="1123" y="1717"/>
                </a:moveTo>
                <a:lnTo>
                  <a:pt x="1134" y="1694"/>
                </a:lnTo>
                <a:lnTo>
                  <a:pt x="1140" y="1697"/>
                </a:lnTo>
                <a:lnTo>
                  <a:pt x="1129" y="1718"/>
                </a:lnTo>
                <a:lnTo>
                  <a:pt x="1123" y="1717"/>
                </a:lnTo>
                <a:close/>
                <a:moveTo>
                  <a:pt x="1142" y="1678"/>
                </a:moveTo>
                <a:lnTo>
                  <a:pt x="1151" y="1655"/>
                </a:lnTo>
                <a:lnTo>
                  <a:pt x="1157" y="1658"/>
                </a:lnTo>
                <a:lnTo>
                  <a:pt x="1148" y="1680"/>
                </a:lnTo>
                <a:lnTo>
                  <a:pt x="1142" y="1678"/>
                </a:lnTo>
                <a:close/>
                <a:moveTo>
                  <a:pt x="1157" y="1640"/>
                </a:moveTo>
                <a:lnTo>
                  <a:pt x="1165" y="1617"/>
                </a:lnTo>
                <a:lnTo>
                  <a:pt x="1172" y="1618"/>
                </a:lnTo>
                <a:lnTo>
                  <a:pt x="1164" y="1641"/>
                </a:lnTo>
                <a:lnTo>
                  <a:pt x="1157" y="1640"/>
                </a:lnTo>
                <a:close/>
                <a:moveTo>
                  <a:pt x="1173" y="1600"/>
                </a:moveTo>
                <a:lnTo>
                  <a:pt x="1179" y="1577"/>
                </a:lnTo>
                <a:lnTo>
                  <a:pt x="1186" y="1580"/>
                </a:lnTo>
                <a:lnTo>
                  <a:pt x="1179" y="1601"/>
                </a:lnTo>
                <a:lnTo>
                  <a:pt x="1173" y="1600"/>
                </a:lnTo>
                <a:close/>
                <a:moveTo>
                  <a:pt x="1186" y="1560"/>
                </a:moveTo>
                <a:lnTo>
                  <a:pt x="1187" y="1557"/>
                </a:lnTo>
                <a:lnTo>
                  <a:pt x="1194" y="1537"/>
                </a:lnTo>
                <a:lnTo>
                  <a:pt x="1200" y="1540"/>
                </a:lnTo>
                <a:lnTo>
                  <a:pt x="1194" y="1558"/>
                </a:lnTo>
                <a:lnTo>
                  <a:pt x="1192" y="1562"/>
                </a:lnTo>
                <a:lnTo>
                  <a:pt x="1186" y="1560"/>
                </a:lnTo>
                <a:close/>
                <a:moveTo>
                  <a:pt x="1198" y="1520"/>
                </a:moveTo>
                <a:lnTo>
                  <a:pt x="1202" y="1511"/>
                </a:lnTo>
                <a:lnTo>
                  <a:pt x="1205" y="1497"/>
                </a:lnTo>
                <a:lnTo>
                  <a:pt x="1211" y="1498"/>
                </a:lnTo>
                <a:lnTo>
                  <a:pt x="1208" y="1512"/>
                </a:lnTo>
                <a:lnTo>
                  <a:pt x="1205" y="1521"/>
                </a:lnTo>
                <a:lnTo>
                  <a:pt x="1198" y="1520"/>
                </a:lnTo>
                <a:close/>
                <a:moveTo>
                  <a:pt x="1209" y="1480"/>
                </a:moveTo>
                <a:lnTo>
                  <a:pt x="1214" y="1465"/>
                </a:lnTo>
                <a:lnTo>
                  <a:pt x="1216" y="1457"/>
                </a:lnTo>
                <a:lnTo>
                  <a:pt x="1222" y="1458"/>
                </a:lnTo>
                <a:lnTo>
                  <a:pt x="1221" y="1467"/>
                </a:lnTo>
                <a:lnTo>
                  <a:pt x="1216" y="1481"/>
                </a:lnTo>
                <a:lnTo>
                  <a:pt x="1209" y="1480"/>
                </a:lnTo>
                <a:close/>
                <a:moveTo>
                  <a:pt x="1221" y="1440"/>
                </a:moveTo>
                <a:lnTo>
                  <a:pt x="1225" y="1417"/>
                </a:lnTo>
                <a:lnTo>
                  <a:pt x="1225" y="1417"/>
                </a:lnTo>
                <a:lnTo>
                  <a:pt x="1232" y="1417"/>
                </a:lnTo>
                <a:lnTo>
                  <a:pt x="1232" y="1418"/>
                </a:lnTo>
                <a:lnTo>
                  <a:pt x="1227" y="1441"/>
                </a:lnTo>
                <a:lnTo>
                  <a:pt x="1221" y="1440"/>
                </a:lnTo>
                <a:close/>
                <a:moveTo>
                  <a:pt x="1228" y="1398"/>
                </a:moveTo>
                <a:lnTo>
                  <a:pt x="1233" y="1375"/>
                </a:lnTo>
                <a:lnTo>
                  <a:pt x="1239" y="1377"/>
                </a:lnTo>
                <a:lnTo>
                  <a:pt x="1235" y="1400"/>
                </a:lnTo>
                <a:lnTo>
                  <a:pt x="1228" y="1398"/>
                </a:lnTo>
                <a:close/>
                <a:moveTo>
                  <a:pt x="1236" y="1358"/>
                </a:moveTo>
                <a:lnTo>
                  <a:pt x="1241" y="1334"/>
                </a:lnTo>
                <a:lnTo>
                  <a:pt x="1247" y="1335"/>
                </a:lnTo>
                <a:lnTo>
                  <a:pt x="1243" y="1358"/>
                </a:lnTo>
                <a:lnTo>
                  <a:pt x="1236" y="1358"/>
                </a:lnTo>
                <a:close/>
                <a:moveTo>
                  <a:pt x="1244" y="1317"/>
                </a:moveTo>
                <a:lnTo>
                  <a:pt x="1247" y="1292"/>
                </a:lnTo>
                <a:lnTo>
                  <a:pt x="1254" y="1294"/>
                </a:lnTo>
                <a:lnTo>
                  <a:pt x="1251" y="1317"/>
                </a:lnTo>
                <a:lnTo>
                  <a:pt x="1244" y="1317"/>
                </a:lnTo>
                <a:close/>
                <a:moveTo>
                  <a:pt x="1249" y="1275"/>
                </a:moveTo>
                <a:lnTo>
                  <a:pt x="1251" y="1267"/>
                </a:lnTo>
                <a:lnTo>
                  <a:pt x="1252" y="1251"/>
                </a:lnTo>
                <a:lnTo>
                  <a:pt x="1258" y="1252"/>
                </a:lnTo>
                <a:lnTo>
                  <a:pt x="1257" y="1268"/>
                </a:lnTo>
                <a:lnTo>
                  <a:pt x="1255" y="1275"/>
                </a:lnTo>
                <a:lnTo>
                  <a:pt x="1249" y="1275"/>
                </a:lnTo>
                <a:close/>
                <a:moveTo>
                  <a:pt x="1254" y="1234"/>
                </a:moveTo>
                <a:lnTo>
                  <a:pt x="1255" y="1215"/>
                </a:lnTo>
                <a:lnTo>
                  <a:pt x="1257" y="1210"/>
                </a:lnTo>
                <a:lnTo>
                  <a:pt x="1263" y="1211"/>
                </a:lnTo>
                <a:lnTo>
                  <a:pt x="1263" y="1217"/>
                </a:lnTo>
                <a:lnTo>
                  <a:pt x="1260" y="1234"/>
                </a:lnTo>
                <a:lnTo>
                  <a:pt x="1254" y="1234"/>
                </a:lnTo>
                <a:close/>
                <a:moveTo>
                  <a:pt x="1258" y="1192"/>
                </a:moveTo>
                <a:lnTo>
                  <a:pt x="1260" y="1168"/>
                </a:lnTo>
                <a:lnTo>
                  <a:pt x="1266" y="1170"/>
                </a:lnTo>
                <a:lnTo>
                  <a:pt x="1265" y="1192"/>
                </a:lnTo>
                <a:lnTo>
                  <a:pt x="1258" y="1192"/>
                </a:lnTo>
                <a:close/>
                <a:moveTo>
                  <a:pt x="1260" y="1151"/>
                </a:moveTo>
                <a:lnTo>
                  <a:pt x="1262" y="1127"/>
                </a:lnTo>
                <a:lnTo>
                  <a:pt x="1268" y="1127"/>
                </a:lnTo>
                <a:lnTo>
                  <a:pt x="1266" y="1151"/>
                </a:lnTo>
                <a:lnTo>
                  <a:pt x="1260" y="1151"/>
                </a:lnTo>
                <a:close/>
                <a:moveTo>
                  <a:pt x="1263" y="1110"/>
                </a:moveTo>
                <a:lnTo>
                  <a:pt x="1263" y="1085"/>
                </a:lnTo>
                <a:lnTo>
                  <a:pt x="1269" y="1085"/>
                </a:lnTo>
                <a:lnTo>
                  <a:pt x="1269" y="1110"/>
                </a:lnTo>
                <a:lnTo>
                  <a:pt x="1263" y="1110"/>
                </a:lnTo>
                <a:close/>
                <a:moveTo>
                  <a:pt x="1263" y="1068"/>
                </a:moveTo>
                <a:lnTo>
                  <a:pt x="1263" y="1055"/>
                </a:lnTo>
                <a:lnTo>
                  <a:pt x="1263" y="1044"/>
                </a:lnTo>
                <a:lnTo>
                  <a:pt x="1269" y="1044"/>
                </a:lnTo>
                <a:lnTo>
                  <a:pt x="1269" y="1055"/>
                </a:lnTo>
                <a:lnTo>
                  <a:pt x="1269" y="1068"/>
                </a:lnTo>
                <a:lnTo>
                  <a:pt x="1263" y="1068"/>
                </a:lnTo>
                <a:close/>
                <a:moveTo>
                  <a:pt x="1263" y="1025"/>
                </a:moveTo>
                <a:lnTo>
                  <a:pt x="1263" y="1002"/>
                </a:lnTo>
                <a:lnTo>
                  <a:pt x="1269" y="1002"/>
                </a:lnTo>
                <a:lnTo>
                  <a:pt x="1269" y="1025"/>
                </a:lnTo>
                <a:lnTo>
                  <a:pt x="1263" y="1025"/>
                </a:lnTo>
                <a:close/>
                <a:moveTo>
                  <a:pt x="1262" y="984"/>
                </a:moveTo>
                <a:lnTo>
                  <a:pt x="1260" y="961"/>
                </a:lnTo>
                <a:lnTo>
                  <a:pt x="1268" y="961"/>
                </a:lnTo>
                <a:lnTo>
                  <a:pt x="1268" y="984"/>
                </a:lnTo>
                <a:lnTo>
                  <a:pt x="1262" y="984"/>
                </a:lnTo>
                <a:close/>
                <a:moveTo>
                  <a:pt x="1260" y="942"/>
                </a:moveTo>
                <a:lnTo>
                  <a:pt x="1258" y="920"/>
                </a:lnTo>
                <a:lnTo>
                  <a:pt x="1265" y="918"/>
                </a:lnTo>
                <a:lnTo>
                  <a:pt x="1266" y="942"/>
                </a:lnTo>
                <a:lnTo>
                  <a:pt x="1260" y="942"/>
                </a:lnTo>
                <a:close/>
                <a:moveTo>
                  <a:pt x="1257" y="901"/>
                </a:moveTo>
                <a:lnTo>
                  <a:pt x="1257" y="895"/>
                </a:lnTo>
                <a:lnTo>
                  <a:pt x="1254" y="878"/>
                </a:lnTo>
                <a:lnTo>
                  <a:pt x="1262" y="877"/>
                </a:lnTo>
                <a:lnTo>
                  <a:pt x="1263" y="895"/>
                </a:lnTo>
                <a:lnTo>
                  <a:pt x="1263" y="901"/>
                </a:lnTo>
                <a:lnTo>
                  <a:pt x="1257" y="901"/>
                </a:lnTo>
                <a:close/>
                <a:moveTo>
                  <a:pt x="1252" y="860"/>
                </a:moveTo>
                <a:lnTo>
                  <a:pt x="1251" y="844"/>
                </a:lnTo>
                <a:lnTo>
                  <a:pt x="1249" y="837"/>
                </a:lnTo>
                <a:lnTo>
                  <a:pt x="1257" y="835"/>
                </a:lnTo>
                <a:lnTo>
                  <a:pt x="1257" y="842"/>
                </a:lnTo>
                <a:lnTo>
                  <a:pt x="1258" y="860"/>
                </a:lnTo>
                <a:lnTo>
                  <a:pt x="1252" y="860"/>
                </a:lnTo>
                <a:close/>
                <a:moveTo>
                  <a:pt x="1247" y="818"/>
                </a:moveTo>
                <a:lnTo>
                  <a:pt x="1244" y="795"/>
                </a:lnTo>
                <a:lnTo>
                  <a:pt x="1251" y="794"/>
                </a:lnTo>
                <a:lnTo>
                  <a:pt x="1254" y="818"/>
                </a:lnTo>
                <a:lnTo>
                  <a:pt x="1247" y="818"/>
                </a:lnTo>
                <a:close/>
                <a:moveTo>
                  <a:pt x="1241" y="777"/>
                </a:moveTo>
                <a:lnTo>
                  <a:pt x="1236" y="754"/>
                </a:lnTo>
                <a:lnTo>
                  <a:pt x="1244" y="753"/>
                </a:lnTo>
                <a:lnTo>
                  <a:pt x="1247" y="777"/>
                </a:lnTo>
                <a:lnTo>
                  <a:pt x="1241" y="777"/>
                </a:lnTo>
                <a:close/>
                <a:moveTo>
                  <a:pt x="1233" y="737"/>
                </a:moveTo>
                <a:lnTo>
                  <a:pt x="1228" y="713"/>
                </a:lnTo>
                <a:lnTo>
                  <a:pt x="1235" y="713"/>
                </a:lnTo>
                <a:lnTo>
                  <a:pt x="1239" y="735"/>
                </a:lnTo>
                <a:lnTo>
                  <a:pt x="1233" y="737"/>
                </a:lnTo>
                <a:close/>
                <a:moveTo>
                  <a:pt x="1225" y="695"/>
                </a:moveTo>
                <a:lnTo>
                  <a:pt x="1225" y="694"/>
                </a:lnTo>
                <a:lnTo>
                  <a:pt x="1221" y="673"/>
                </a:lnTo>
                <a:lnTo>
                  <a:pt x="1227" y="671"/>
                </a:lnTo>
                <a:lnTo>
                  <a:pt x="1232" y="693"/>
                </a:lnTo>
                <a:lnTo>
                  <a:pt x="1232" y="694"/>
                </a:lnTo>
                <a:lnTo>
                  <a:pt x="1225" y="695"/>
                </a:lnTo>
                <a:close/>
                <a:moveTo>
                  <a:pt x="1216" y="655"/>
                </a:moveTo>
                <a:lnTo>
                  <a:pt x="1214" y="645"/>
                </a:lnTo>
                <a:lnTo>
                  <a:pt x="1209" y="631"/>
                </a:lnTo>
                <a:lnTo>
                  <a:pt x="1216" y="630"/>
                </a:lnTo>
                <a:lnTo>
                  <a:pt x="1221" y="645"/>
                </a:lnTo>
                <a:lnTo>
                  <a:pt x="1222" y="654"/>
                </a:lnTo>
                <a:lnTo>
                  <a:pt x="1216" y="655"/>
                </a:lnTo>
                <a:close/>
                <a:moveTo>
                  <a:pt x="1205" y="614"/>
                </a:moveTo>
                <a:lnTo>
                  <a:pt x="1202" y="600"/>
                </a:lnTo>
                <a:lnTo>
                  <a:pt x="1198" y="591"/>
                </a:lnTo>
                <a:lnTo>
                  <a:pt x="1205" y="590"/>
                </a:lnTo>
                <a:lnTo>
                  <a:pt x="1208" y="598"/>
                </a:lnTo>
                <a:lnTo>
                  <a:pt x="1211" y="613"/>
                </a:lnTo>
                <a:lnTo>
                  <a:pt x="1205" y="614"/>
                </a:lnTo>
                <a:close/>
                <a:moveTo>
                  <a:pt x="1194" y="574"/>
                </a:moveTo>
                <a:lnTo>
                  <a:pt x="1187" y="554"/>
                </a:lnTo>
                <a:lnTo>
                  <a:pt x="1186" y="551"/>
                </a:lnTo>
                <a:lnTo>
                  <a:pt x="1192" y="550"/>
                </a:lnTo>
                <a:lnTo>
                  <a:pt x="1194" y="553"/>
                </a:lnTo>
                <a:lnTo>
                  <a:pt x="1200" y="573"/>
                </a:lnTo>
                <a:lnTo>
                  <a:pt x="1194" y="574"/>
                </a:lnTo>
                <a:close/>
                <a:moveTo>
                  <a:pt x="1181" y="534"/>
                </a:moveTo>
                <a:lnTo>
                  <a:pt x="1173" y="511"/>
                </a:lnTo>
                <a:lnTo>
                  <a:pt x="1179" y="510"/>
                </a:lnTo>
                <a:lnTo>
                  <a:pt x="1187" y="533"/>
                </a:lnTo>
                <a:lnTo>
                  <a:pt x="1181" y="534"/>
                </a:lnTo>
                <a:close/>
                <a:moveTo>
                  <a:pt x="1167" y="495"/>
                </a:moveTo>
                <a:lnTo>
                  <a:pt x="1157" y="473"/>
                </a:lnTo>
                <a:lnTo>
                  <a:pt x="1164" y="470"/>
                </a:lnTo>
                <a:lnTo>
                  <a:pt x="1173" y="493"/>
                </a:lnTo>
                <a:lnTo>
                  <a:pt x="1167" y="495"/>
                </a:lnTo>
                <a:close/>
                <a:moveTo>
                  <a:pt x="1151" y="455"/>
                </a:moveTo>
                <a:lnTo>
                  <a:pt x="1142" y="434"/>
                </a:lnTo>
                <a:lnTo>
                  <a:pt x="1148" y="431"/>
                </a:lnTo>
                <a:lnTo>
                  <a:pt x="1157" y="454"/>
                </a:lnTo>
                <a:lnTo>
                  <a:pt x="1151" y="455"/>
                </a:lnTo>
                <a:close/>
                <a:moveTo>
                  <a:pt x="1134" y="417"/>
                </a:moveTo>
                <a:lnTo>
                  <a:pt x="1124" y="395"/>
                </a:lnTo>
                <a:lnTo>
                  <a:pt x="1129" y="393"/>
                </a:lnTo>
                <a:lnTo>
                  <a:pt x="1140" y="414"/>
                </a:lnTo>
                <a:lnTo>
                  <a:pt x="1134" y="417"/>
                </a:lnTo>
                <a:close/>
                <a:moveTo>
                  <a:pt x="1115" y="378"/>
                </a:moveTo>
                <a:lnTo>
                  <a:pt x="1104" y="357"/>
                </a:lnTo>
                <a:lnTo>
                  <a:pt x="1110" y="355"/>
                </a:lnTo>
                <a:lnTo>
                  <a:pt x="1121" y="377"/>
                </a:lnTo>
                <a:lnTo>
                  <a:pt x="1115" y="378"/>
                </a:lnTo>
                <a:close/>
                <a:moveTo>
                  <a:pt x="1096" y="341"/>
                </a:moveTo>
                <a:lnTo>
                  <a:pt x="1083" y="320"/>
                </a:lnTo>
                <a:lnTo>
                  <a:pt x="1090" y="317"/>
                </a:lnTo>
                <a:lnTo>
                  <a:pt x="1102" y="338"/>
                </a:lnTo>
                <a:lnTo>
                  <a:pt x="1096" y="341"/>
                </a:lnTo>
                <a:close/>
                <a:moveTo>
                  <a:pt x="1074" y="304"/>
                </a:moveTo>
                <a:lnTo>
                  <a:pt x="1061" y="284"/>
                </a:lnTo>
                <a:lnTo>
                  <a:pt x="1067" y="281"/>
                </a:lnTo>
                <a:lnTo>
                  <a:pt x="1080" y="301"/>
                </a:lnTo>
                <a:lnTo>
                  <a:pt x="1074" y="304"/>
                </a:lnTo>
                <a:close/>
                <a:moveTo>
                  <a:pt x="1052" y="268"/>
                </a:moveTo>
                <a:lnTo>
                  <a:pt x="1037" y="248"/>
                </a:lnTo>
                <a:lnTo>
                  <a:pt x="1042" y="245"/>
                </a:lnTo>
                <a:lnTo>
                  <a:pt x="1056" y="265"/>
                </a:lnTo>
                <a:lnTo>
                  <a:pt x="1052" y="268"/>
                </a:lnTo>
                <a:close/>
                <a:moveTo>
                  <a:pt x="1026" y="234"/>
                </a:moveTo>
                <a:lnTo>
                  <a:pt x="1011" y="214"/>
                </a:lnTo>
                <a:lnTo>
                  <a:pt x="1017" y="211"/>
                </a:lnTo>
                <a:lnTo>
                  <a:pt x="1031" y="231"/>
                </a:lnTo>
                <a:lnTo>
                  <a:pt x="1026" y="234"/>
                </a:lnTo>
                <a:close/>
                <a:moveTo>
                  <a:pt x="1000" y="200"/>
                </a:moveTo>
                <a:lnTo>
                  <a:pt x="985" y="184"/>
                </a:lnTo>
                <a:lnTo>
                  <a:pt x="984" y="181"/>
                </a:lnTo>
                <a:lnTo>
                  <a:pt x="988" y="178"/>
                </a:lnTo>
                <a:lnTo>
                  <a:pt x="992" y="180"/>
                </a:lnTo>
                <a:lnTo>
                  <a:pt x="1004" y="197"/>
                </a:lnTo>
                <a:lnTo>
                  <a:pt x="1000" y="200"/>
                </a:lnTo>
                <a:close/>
                <a:moveTo>
                  <a:pt x="971" y="168"/>
                </a:moveTo>
                <a:lnTo>
                  <a:pt x="960" y="157"/>
                </a:lnTo>
                <a:lnTo>
                  <a:pt x="954" y="150"/>
                </a:lnTo>
                <a:lnTo>
                  <a:pt x="958" y="145"/>
                </a:lnTo>
                <a:lnTo>
                  <a:pt x="965" y="153"/>
                </a:lnTo>
                <a:lnTo>
                  <a:pt x="976" y="164"/>
                </a:lnTo>
                <a:lnTo>
                  <a:pt x="971" y="168"/>
                </a:lnTo>
                <a:close/>
                <a:moveTo>
                  <a:pt x="940" y="137"/>
                </a:moveTo>
                <a:lnTo>
                  <a:pt x="933" y="131"/>
                </a:lnTo>
                <a:lnTo>
                  <a:pt x="922" y="120"/>
                </a:lnTo>
                <a:lnTo>
                  <a:pt x="925" y="115"/>
                </a:lnTo>
                <a:lnTo>
                  <a:pt x="938" y="127"/>
                </a:lnTo>
                <a:lnTo>
                  <a:pt x="944" y="133"/>
                </a:lnTo>
                <a:lnTo>
                  <a:pt x="940" y="137"/>
                </a:lnTo>
                <a:close/>
                <a:moveTo>
                  <a:pt x="906" y="108"/>
                </a:moveTo>
                <a:lnTo>
                  <a:pt x="906" y="108"/>
                </a:lnTo>
                <a:lnTo>
                  <a:pt x="894" y="97"/>
                </a:lnTo>
                <a:lnTo>
                  <a:pt x="887" y="93"/>
                </a:lnTo>
                <a:lnTo>
                  <a:pt x="891" y="88"/>
                </a:lnTo>
                <a:lnTo>
                  <a:pt x="897" y="93"/>
                </a:lnTo>
                <a:lnTo>
                  <a:pt x="911" y="104"/>
                </a:lnTo>
                <a:lnTo>
                  <a:pt x="911" y="104"/>
                </a:lnTo>
                <a:lnTo>
                  <a:pt x="906" y="108"/>
                </a:lnTo>
                <a:close/>
                <a:moveTo>
                  <a:pt x="872" y="83"/>
                </a:moveTo>
                <a:lnTo>
                  <a:pt x="865" y="77"/>
                </a:lnTo>
                <a:lnTo>
                  <a:pt x="851" y="68"/>
                </a:lnTo>
                <a:lnTo>
                  <a:pt x="851" y="68"/>
                </a:lnTo>
                <a:lnTo>
                  <a:pt x="854" y="64"/>
                </a:lnTo>
                <a:lnTo>
                  <a:pt x="854" y="64"/>
                </a:lnTo>
                <a:lnTo>
                  <a:pt x="869" y="73"/>
                </a:lnTo>
                <a:lnTo>
                  <a:pt x="876" y="77"/>
                </a:lnTo>
                <a:lnTo>
                  <a:pt x="872" y="83"/>
                </a:lnTo>
                <a:close/>
                <a:moveTo>
                  <a:pt x="834" y="58"/>
                </a:moveTo>
                <a:lnTo>
                  <a:pt x="821" y="53"/>
                </a:lnTo>
                <a:lnTo>
                  <a:pt x="812" y="47"/>
                </a:lnTo>
                <a:lnTo>
                  <a:pt x="815" y="41"/>
                </a:lnTo>
                <a:lnTo>
                  <a:pt x="824" y="47"/>
                </a:lnTo>
                <a:lnTo>
                  <a:pt x="837" y="54"/>
                </a:lnTo>
                <a:lnTo>
                  <a:pt x="834" y="58"/>
                </a:lnTo>
                <a:close/>
                <a:moveTo>
                  <a:pt x="794" y="38"/>
                </a:moveTo>
                <a:lnTo>
                  <a:pt x="791" y="38"/>
                </a:lnTo>
                <a:lnTo>
                  <a:pt x="777" y="31"/>
                </a:lnTo>
                <a:lnTo>
                  <a:pt x="771" y="30"/>
                </a:lnTo>
                <a:lnTo>
                  <a:pt x="772" y="24"/>
                </a:lnTo>
                <a:lnTo>
                  <a:pt x="779" y="27"/>
                </a:lnTo>
                <a:lnTo>
                  <a:pt x="794" y="33"/>
                </a:lnTo>
                <a:lnTo>
                  <a:pt x="797" y="34"/>
                </a:lnTo>
                <a:lnTo>
                  <a:pt x="794" y="38"/>
                </a:lnTo>
                <a:close/>
                <a:moveTo>
                  <a:pt x="752" y="23"/>
                </a:moveTo>
                <a:lnTo>
                  <a:pt x="745" y="21"/>
                </a:lnTo>
                <a:lnTo>
                  <a:pt x="731" y="17"/>
                </a:lnTo>
                <a:lnTo>
                  <a:pt x="726" y="17"/>
                </a:lnTo>
                <a:lnTo>
                  <a:pt x="728" y="10"/>
                </a:lnTo>
                <a:lnTo>
                  <a:pt x="733" y="11"/>
                </a:lnTo>
                <a:lnTo>
                  <a:pt x="749" y="15"/>
                </a:lnTo>
                <a:lnTo>
                  <a:pt x="753" y="17"/>
                </a:lnTo>
                <a:lnTo>
                  <a:pt x="752" y="23"/>
                </a:lnTo>
                <a:close/>
                <a:moveTo>
                  <a:pt x="708" y="13"/>
                </a:moveTo>
                <a:lnTo>
                  <a:pt x="700" y="10"/>
                </a:lnTo>
                <a:lnTo>
                  <a:pt x="684" y="8"/>
                </a:lnTo>
                <a:lnTo>
                  <a:pt x="682" y="8"/>
                </a:lnTo>
                <a:lnTo>
                  <a:pt x="682" y="3"/>
                </a:lnTo>
                <a:lnTo>
                  <a:pt x="684" y="3"/>
                </a:lnTo>
                <a:lnTo>
                  <a:pt x="701" y="4"/>
                </a:lnTo>
                <a:lnTo>
                  <a:pt x="709" y="7"/>
                </a:lnTo>
                <a:lnTo>
                  <a:pt x="708" y="13"/>
                </a:lnTo>
                <a:close/>
                <a:moveTo>
                  <a:pt x="663" y="5"/>
                </a:moveTo>
                <a:lnTo>
                  <a:pt x="651" y="5"/>
                </a:lnTo>
                <a:lnTo>
                  <a:pt x="652" y="0"/>
                </a:lnTo>
                <a:lnTo>
                  <a:pt x="663" y="0"/>
                </a:lnTo>
                <a:lnTo>
                  <a:pt x="663" y="5"/>
                </a:lnTo>
                <a:close/>
              </a:path>
            </a:pathLst>
          </a:custGeom>
          <a:solidFill>
            <a:srgbClr val="000000"/>
          </a:solidFill>
          <a:ln w="3175">
            <a:solidFill>
              <a:srgbClr val="000000"/>
            </a:solidFill>
            <a:prstDash val="solid"/>
            <a:round/>
            <a:headEnd/>
            <a:tailEnd/>
          </a:ln>
        </p:spPr>
        <p:txBody>
          <a:bodyPr/>
          <a:lstStyle/>
          <a:p>
            <a:endParaRPr lang="nb-NO"/>
          </a:p>
        </p:txBody>
      </p:sp>
      <p:sp>
        <p:nvSpPr>
          <p:cNvPr id="7449664" name="Freeform 64"/>
          <p:cNvSpPr>
            <a:spLocks noEditPoints="1"/>
          </p:cNvSpPr>
          <p:nvPr/>
        </p:nvSpPr>
        <p:spPr bwMode="auto">
          <a:xfrm>
            <a:off x="6099175" y="2868613"/>
            <a:ext cx="441325" cy="93662"/>
          </a:xfrm>
          <a:custGeom>
            <a:avLst/>
            <a:gdLst/>
            <a:ahLst/>
            <a:cxnLst>
              <a:cxn ang="0">
                <a:pos x="2" y="27"/>
              </a:cxn>
              <a:cxn ang="0">
                <a:pos x="220" y="27"/>
              </a:cxn>
              <a:cxn ang="0">
                <a:pos x="220" y="27"/>
              </a:cxn>
              <a:cxn ang="0">
                <a:pos x="221" y="27"/>
              </a:cxn>
              <a:cxn ang="0">
                <a:pos x="221" y="29"/>
              </a:cxn>
              <a:cxn ang="0">
                <a:pos x="221" y="30"/>
              </a:cxn>
              <a:cxn ang="0">
                <a:pos x="221" y="30"/>
              </a:cxn>
              <a:cxn ang="0">
                <a:pos x="221" y="31"/>
              </a:cxn>
              <a:cxn ang="0">
                <a:pos x="220" y="31"/>
              </a:cxn>
              <a:cxn ang="0">
                <a:pos x="220" y="31"/>
              </a:cxn>
              <a:cxn ang="0">
                <a:pos x="2" y="31"/>
              </a:cxn>
              <a:cxn ang="0">
                <a:pos x="2" y="31"/>
              </a:cxn>
              <a:cxn ang="0">
                <a:pos x="0" y="31"/>
              </a:cxn>
              <a:cxn ang="0">
                <a:pos x="0" y="30"/>
              </a:cxn>
              <a:cxn ang="0">
                <a:pos x="0" y="27"/>
              </a:cxn>
              <a:cxn ang="0">
                <a:pos x="2" y="27"/>
              </a:cxn>
              <a:cxn ang="0">
                <a:pos x="2" y="27"/>
              </a:cxn>
              <a:cxn ang="0">
                <a:pos x="2" y="27"/>
              </a:cxn>
              <a:cxn ang="0">
                <a:pos x="213" y="0"/>
              </a:cxn>
              <a:cxn ang="0">
                <a:pos x="278" y="30"/>
              </a:cxn>
              <a:cxn ang="0">
                <a:pos x="213" y="59"/>
              </a:cxn>
              <a:cxn ang="0">
                <a:pos x="213" y="0"/>
              </a:cxn>
            </a:cxnLst>
            <a:rect l="0" t="0" r="r" b="b"/>
            <a:pathLst>
              <a:path w="278" h="59">
                <a:moveTo>
                  <a:pt x="2" y="27"/>
                </a:moveTo>
                <a:lnTo>
                  <a:pt x="220" y="27"/>
                </a:lnTo>
                <a:lnTo>
                  <a:pt x="220" y="27"/>
                </a:lnTo>
                <a:lnTo>
                  <a:pt x="221" y="27"/>
                </a:lnTo>
                <a:lnTo>
                  <a:pt x="221" y="29"/>
                </a:lnTo>
                <a:lnTo>
                  <a:pt x="221" y="30"/>
                </a:lnTo>
                <a:lnTo>
                  <a:pt x="221" y="30"/>
                </a:lnTo>
                <a:lnTo>
                  <a:pt x="221" y="31"/>
                </a:lnTo>
                <a:lnTo>
                  <a:pt x="220" y="31"/>
                </a:lnTo>
                <a:lnTo>
                  <a:pt x="220" y="31"/>
                </a:lnTo>
                <a:lnTo>
                  <a:pt x="2" y="31"/>
                </a:lnTo>
                <a:lnTo>
                  <a:pt x="2" y="31"/>
                </a:lnTo>
                <a:lnTo>
                  <a:pt x="0" y="31"/>
                </a:lnTo>
                <a:lnTo>
                  <a:pt x="0" y="30"/>
                </a:lnTo>
                <a:lnTo>
                  <a:pt x="0" y="27"/>
                </a:lnTo>
                <a:lnTo>
                  <a:pt x="2" y="27"/>
                </a:lnTo>
                <a:lnTo>
                  <a:pt x="2" y="27"/>
                </a:lnTo>
                <a:lnTo>
                  <a:pt x="2" y="27"/>
                </a:lnTo>
                <a:close/>
                <a:moveTo>
                  <a:pt x="213" y="0"/>
                </a:moveTo>
                <a:lnTo>
                  <a:pt x="278" y="30"/>
                </a:lnTo>
                <a:lnTo>
                  <a:pt x="213" y="59"/>
                </a:lnTo>
                <a:lnTo>
                  <a:pt x="213" y="0"/>
                </a:lnTo>
                <a:close/>
              </a:path>
            </a:pathLst>
          </a:custGeom>
          <a:solidFill>
            <a:srgbClr val="000000"/>
          </a:solidFill>
          <a:ln w="3175">
            <a:solidFill>
              <a:srgbClr val="000000"/>
            </a:solidFill>
            <a:prstDash val="solid"/>
            <a:round/>
            <a:headEnd/>
            <a:tailEnd/>
          </a:ln>
        </p:spPr>
        <p:txBody>
          <a:bodyPr/>
          <a:lstStyle/>
          <a:p>
            <a:endParaRPr lang="nb-NO"/>
          </a:p>
        </p:txBody>
      </p:sp>
      <p:sp>
        <p:nvSpPr>
          <p:cNvPr id="7449665" name="Rectangle 65"/>
          <p:cNvSpPr>
            <a:spLocks noChangeArrowheads="1"/>
          </p:cNvSpPr>
          <p:nvPr/>
        </p:nvSpPr>
        <p:spPr bwMode="auto">
          <a:xfrm>
            <a:off x="8261350" y="3030538"/>
            <a:ext cx="63500" cy="228600"/>
          </a:xfrm>
          <a:prstGeom prst="rect">
            <a:avLst/>
          </a:prstGeom>
          <a:noFill/>
          <a:ln w="9525">
            <a:noFill/>
            <a:miter lim="800000"/>
            <a:headEnd/>
            <a:tailEnd/>
          </a:ln>
        </p:spPr>
        <p:txBody>
          <a:bodyPr wrap="none" lIns="0" tIns="0" rIns="0" bIns="0">
            <a:spAutoFit/>
          </a:bodyPr>
          <a:lstStyle/>
          <a:p>
            <a:r>
              <a:rPr lang="nb-NO" sz="1500" b="1">
                <a:solidFill>
                  <a:srgbClr val="FFCC99"/>
                </a:solidFill>
              </a:rPr>
              <a:t>)</a:t>
            </a:r>
            <a:endParaRPr lang="nb-NO" sz="1800">
              <a:latin typeface="Arial" charset="0"/>
            </a:endParaRPr>
          </a:p>
        </p:txBody>
      </p:sp>
      <p:sp>
        <p:nvSpPr>
          <p:cNvPr id="7449666" name="Freeform 66"/>
          <p:cNvSpPr>
            <a:spLocks noEditPoints="1"/>
          </p:cNvSpPr>
          <p:nvPr/>
        </p:nvSpPr>
        <p:spPr bwMode="auto">
          <a:xfrm>
            <a:off x="2338388" y="2571750"/>
            <a:ext cx="1763712" cy="1652588"/>
          </a:xfrm>
          <a:custGeom>
            <a:avLst/>
            <a:gdLst/>
            <a:ahLst/>
            <a:cxnLst>
              <a:cxn ang="0">
                <a:pos x="511" y="1"/>
              </a:cxn>
              <a:cxn ang="0">
                <a:pos x="492" y="3"/>
              </a:cxn>
              <a:cxn ang="0">
                <a:pos x="404" y="26"/>
              </a:cxn>
              <a:cxn ang="0">
                <a:pos x="336" y="48"/>
              </a:cxn>
              <a:cxn ang="0">
                <a:pos x="316" y="50"/>
              </a:cxn>
              <a:cxn ang="0">
                <a:pos x="278" y="76"/>
              </a:cxn>
              <a:cxn ang="0">
                <a:pos x="186" y="138"/>
              </a:cxn>
              <a:cxn ang="0">
                <a:pos x="148" y="166"/>
              </a:cxn>
              <a:cxn ang="0">
                <a:pos x="136" y="180"/>
              </a:cxn>
              <a:cxn ang="0">
                <a:pos x="87" y="251"/>
              </a:cxn>
              <a:cxn ang="0">
                <a:pos x="55" y="308"/>
              </a:cxn>
              <a:cxn ang="0">
                <a:pos x="33" y="341"/>
              </a:cxn>
              <a:cxn ang="0">
                <a:pos x="31" y="364"/>
              </a:cxn>
              <a:cxn ang="0">
                <a:pos x="9" y="467"/>
              </a:cxn>
              <a:cxn ang="0">
                <a:pos x="0" y="510"/>
              </a:cxn>
              <a:cxn ang="0">
                <a:pos x="0" y="528"/>
              </a:cxn>
              <a:cxn ang="0">
                <a:pos x="16" y="610"/>
              </a:cxn>
              <a:cxn ang="0">
                <a:pos x="31" y="674"/>
              </a:cxn>
              <a:cxn ang="0">
                <a:pos x="33" y="698"/>
              </a:cxn>
              <a:cxn ang="0">
                <a:pos x="54" y="730"/>
              </a:cxn>
              <a:cxn ang="0">
                <a:pos x="101" y="808"/>
              </a:cxn>
              <a:cxn ang="0">
                <a:pos x="134" y="858"/>
              </a:cxn>
              <a:cxn ang="0">
                <a:pos x="147" y="873"/>
              </a:cxn>
              <a:cxn ang="0">
                <a:pos x="218" y="925"/>
              </a:cxn>
              <a:cxn ang="0">
                <a:pos x="276" y="963"/>
              </a:cxn>
              <a:cxn ang="0">
                <a:pos x="290" y="978"/>
              </a:cxn>
              <a:cxn ang="0">
                <a:pos x="334" y="991"/>
              </a:cxn>
              <a:cxn ang="0">
                <a:pos x="445" y="1024"/>
              </a:cxn>
              <a:cxn ang="0">
                <a:pos x="491" y="1037"/>
              </a:cxn>
              <a:cxn ang="0">
                <a:pos x="510" y="1038"/>
              </a:cxn>
              <a:cxn ang="0">
                <a:pos x="628" y="1030"/>
              </a:cxn>
              <a:cxn ang="0">
                <a:pos x="668" y="1030"/>
              </a:cxn>
              <a:cxn ang="0">
                <a:pos x="691" y="1018"/>
              </a:cxn>
              <a:cxn ang="0">
                <a:pos x="794" y="984"/>
              </a:cxn>
              <a:cxn ang="0">
                <a:pos x="844" y="965"/>
              </a:cxn>
              <a:cxn ang="0">
                <a:pos x="862" y="955"/>
              </a:cxn>
              <a:cxn ang="0">
                <a:pos x="928" y="898"/>
              </a:cxn>
              <a:cxn ang="0">
                <a:pos x="977" y="850"/>
              </a:cxn>
              <a:cxn ang="0">
                <a:pos x="1001" y="831"/>
              </a:cxn>
              <a:cxn ang="0">
                <a:pos x="1015" y="803"/>
              </a:cxn>
              <a:cxn ang="0">
                <a:pos x="1062" y="720"/>
              </a:cxn>
              <a:cxn ang="0">
                <a:pos x="1089" y="670"/>
              </a:cxn>
              <a:cxn ang="0">
                <a:pos x="1094" y="653"/>
              </a:cxn>
              <a:cxn ang="0">
                <a:pos x="1102" y="568"/>
              </a:cxn>
              <a:cxn ang="0">
                <a:pos x="1105" y="504"/>
              </a:cxn>
              <a:cxn ang="0">
                <a:pos x="1108" y="467"/>
              </a:cxn>
              <a:cxn ang="0">
                <a:pos x="1098" y="444"/>
              </a:cxn>
              <a:cxn ang="0">
                <a:pos x="1072" y="343"/>
              </a:cxn>
              <a:cxn ang="0">
                <a:pos x="1061" y="301"/>
              </a:cxn>
              <a:cxn ang="0">
                <a:pos x="1051" y="284"/>
              </a:cxn>
              <a:cxn ang="0">
                <a:pos x="999" y="216"/>
              </a:cxn>
              <a:cxn ang="0">
                <a:pos x="953" y="166"/>
              </a:cxn>
              <a:cxn ang="0">
                <a:pos x="930" y="134"/>
              </a:cxn>
              <a:cxn ang="0">
                <a:pos x="907" y="124"/>
              </a:cxn>
              <a:cxn ang="0">
                <a:pos x="817" y="67"/>
              </a:cxn>
              <a:cxn ang="0">
                <a:pos x="772" y="40"/>
              </a:cxn>
              <a:cxn ang="0">
                <a:pos x="753" y="33"/>
              </a:cxn>
              <a:cxn ang="0">
                <a:pos x="663" y="16"/>
              </a:cxn>
              <a:cxn ang="0">
                <a:pos x="592" y="7"/>
              </a:cxn>
            </a:cxnLst>
            <a:rect l="0" t="0" r="r" b="b"/>
            <a:pathLst>
              <a:path w="1111" h="1041">
                <a:moveTo>
                  <a:pt x="584" y="6"/>
                </a:moveTo>
                <a:lnTo>
                  <a:pt x="557" y="6"/>
                </a:lnTo>
                <a:lnTo>
                  <a:pt x="559" y="0"/>
                </a:lnTo>
                <a:lnTo>
                  <a:pt x="584" y="0"/>
                </a:lnTo>
                <a:lnTo>
                  <a:pt x="584" y="6"/>
                </a:lnTo>
                <a:close/>
                <a:moveTo>
                  <a:pt x="538" y="6"/>
                </a:moveTo>
                <a:lnTo>
                  <a:pt x="527" y="6"/>
                </a:lnTo>
                <a:lnTo>
                  <a:pt x="513" y="7"/>
                </a:lnTo>
                <a:lnTo>
                  <a:pt x="511" y="1"/>
                </a:lnTo>
                <a:lnTo>
                  <a:pt x="527" y="0"/>
                </a:lnTo>
                <a:lnTo>
                  <a:pt x="538" y="0"/>
                </a:lnTo>
                <a:lnTo>
                  <a:pt x="538" y="6"/>
                </a:lnTo>
                <a:close/>
                <a:moveTo>
                  <a:pt x="492" y="8"/>
                </a:moveTo>
                <a:lnTo>
                  <a:pt x="472" y="11"/>
                </a:lnTo>
                <a:lnTo>
                  <a:pt x="467" y="11"/>
                </a:lnTo>
                <a:lnTo>
                  <a:pt x="465" y="6"/>
                </a:lnTo>
                <a:lnTo>
                  <a:pt x="472" y="6"/>
                </a:lnTo>
                <a:lnTo>
                  <a:pt x="492" y="3"/>
                </a:lnTo>
                <a:lnTo>
                  <a:pt x="492" y="8"/>
                </a:lnTo>
                <a:close/>
                <a:moveTo>
                  <a:pt x="448" y="16"/>
                </a:moveTo>
                <a:lnTo>
                  <a:pt x="445" y="16"/>
                </a:lnTo>
                <a:lnTo>
                  <a:pt x="421" y="20"/>
                </a:lnTo>
                <a:lnTo>
                  <a:pt x="420" y="14"/>
                </a:lnTo>
                <a:lnTo>
                  <a:pt x="443" y="10"/>
                </a:lnTo>
                <a:lnTo>
                  <a:pt x="447" y="10"/>
                </a:lnTo>
                <a:lnTo>
                  <a:pt x="448" y="16"/>
                </a:lnTo>
                <a:close/>
                <a:moveTo>
                  <a:pt x="404" y="26"/>
                </a:moveTo>
                <a:lnTo>
                  <a:pt x="393" y="28"/>
                </a:lnTo>
                <a:lnTo>
                  <a:pt x="379" y="33"/>
                </a:lnTo>
                <a:lnTo>
                  <a:pt x="376" y="27"/>
                </a:lnTo>
                <a:lnTo>
                  <a:pt x="391" y="23"/>
                </a:lnTo>
                <a:lnTo>
                  <a:pt x="401" y="20"/>
                </a:lnTo>
                <a:lnTo>
                  <a:pt x="404" y="26"/>
                </a:lnTo>
                <a:close/>
                <a:moveTo>
                  <a:pt x="360" y="38"/>
                </a:moveTo>
                <a:lnTo>
                  <a:pt x="342" y="46"/>
                </a:lnTo>
                <a:lnTo>
                  <a:pt x="336" y="48"/>
                </a:lnTo>
                <a:lnTo>
                  <a:pt x="333" y="43"/>
                </a:lnTo>
                <a:lnTo>
                  <a:pt x="339" y="40"/>
                </a:lnTo>
                <a:lnTo>
                  <a:pt x="358" y="33"/>
                </a:lnTo>
                <a:lnTo>
                  <a:pt x="360" y="38"/>
                </a:lnTo>
                <a:close/>
                <a:moveTo>
                  <a:pt x="319" y="56"/>
                </a:moveTo>
                <a:lnTo>
                  <a:pt x="317" y="56"/>
                </a:lnTo>
                <a:lnTo>
                  <a:pt x="295" y="67"/>
                </a:lnTo>
                <a:lnTo>
                  <a:pt x="292" y="61"/>
                </a:lnTo>
                <a:lnTo>
                  <a:pt x="316" y="50"/>
                </a:lnTo>
                <a:lnTo>
                  <a:pt x="316" y="50"/>
                </a:lnTo>
                <a:lnTo>
                  <a:pt x="319" y="56"/>
                </a:lnTo>
                <a:close/>
                <a:moveTo>
                  <a:pt x="278" y="76"/>
                </a:moveTo>
                <a:lnTo>
                  <a:pt x="271" y="80"/>
                </a:lnTo>
                <a:lnTo>
                  <a:pt x="256" y="88"/>
                </a:lnTo>
                <a:lnTo>
                  <a:pt x="252" y="84"/>
                </a:lnTo>
                <a:lnTo>
                  <a:pt x="268" y="74"/>
                </a:lnTo>
                <a:lnTo>
                  <a:pt x="274" y="71"/>
                </a:lnTo>
                <a:lnTo>
                  <a:pt x="278" y="76"/>
                </a:lnTo>
                <a:close/>
                <a:moveTo>
                  <a:pt x="240" y="98"/>
                </a:moveTo>
                <a:lnTo>
                  <a:pt x="227" y="107"/>
                </a:lnTo>
                <a:lnTo>
                  <a:pt x="219" y="113"/>
                </a:lnTo>
                <a:lnTo>
                  <a:pt x="215" y="108"/>
                </a:lnTo>
                <a:lnTo>
                  <a:pt x="224" y="103"/>
                </a:lnTo>
                <a:lnTo>
                  <a:pt x="237" y="94"/>
                </a:lnTo>
                <a:lnTo>
                  <a:pt x="240" y="98"/>
                </a:lnTo>
                <a:close/>
                <a:moveTo>
                  <a:pt x="203" y="124"/>
                </a:moveTo>
                <a:lnTo>
                  <a:pt x="186" y="138"/>
                </a:lnTo>
                <a:lnTo>
                  <a:pt x="185" y="140"/>
                </a:lnTo>
                <a:lnTo>
                  <a:pt x="180" y="136"/>
                </a:lnTo>
                <a:lnTo>
                  <a:pt x="181" y="134"/>
                </a:lnTo>
                <a:lnTo>
                  <a:pt x="200" y="120"/>
                </a:lnTo>
                <a:lnTo>
                  <a:pt x="203" y="124"/>
                </a:lnTo>
                <a:close/>
                <a:moveTo>
                  <a:pt x="170" y="153"/>
                </a:moveTo>
                <a:lnTo>
                  <a:pt x="167" y="156"/>
                </a:lnTo>
                <a:lnTo>
                  <a:pt x="153" y="170"/>
                </a:lnTo>
                <a:lnTo>
                  <a:pt x="148" y="166"/>
                </a:lnTo>
                <a:lnTo>
                  <a:pt x="162" y="151"/>
                </a:lnTo>
                <a:lnTo>
                  <a:pt x="166" y="148"/>
                </a:lnTo>
                <a:lnTo>
                  <a:pt x="170" y="153"/>
                </a:lnTo>
                <a:close/>
                <a:moveTo>
                  <a:pt x="140" y="184"/>
                </a:moveTo>
                <a:lnTo>
                  <a:pt x="132" y="193"/>
                </a:lnTo>
                <a:lnTo>
                  <a:pt x="125" y="203"/>
                </a:lnTo>
                <a:lnTo>
                  <a:pt x="118" y="198"/>
                </a:lnTo>
                <a:lnTo>
                  <a:pt x="128" y="188"/>
                </a:lnTo>
                <a:lnTo>
                  <a:pt x="136" y="180"/>
                </a:lnTo>
                <a:lnTo>
                  <a:pt x="140" y="184"/>
                </a:lnTo>
                <a:close/>
                <a:moveTo>
                  <a:pt x="112" y="217"/>
                </a:moveTo>
                <a:lnTo>
                  <a:pt x="101" y="233"/>
                </a:lnTo>
                <a:lnTo>
                  <a:pt x="98" y="236"/>
                </a:lnTo>
                <a:lnTo>
                  <a:pt x="91" y="233"/>
                </a:lnTo>
                <a:lnTo>
                  <a:pt x="95" y="228"/>
                </a:lnTo>
                <a:lnTo>
                  <a:pt x="107" y="213"/>
                </a:lnTo>
                <a:lnTo>
                  <a:pt x="112" y="217"/>
                </a:lnTo>
                <a:close/>
                <a:moveTo>
                  <a:pt x="87" y="251"/>
                </a:moveTo>
                <a:lnTo>
                  <a:pt x="87" y="253"/>
                </a:lnTo>
                <a:lnTo>
                  <a:pt x="74" y="271"/>
                </a:lnTo>
                <a:lnTo>
                  <a:pt x="69" y="268"/>
                </a:lnTo>
                <a:lnTo>
                  <a:pt x="80" y="250"/>
                </a:lnTo>
                <a:lnTo>
                  <a:pt x="82" y="248"/>
                </a:lnTo>
                <a:lnTo>
                  <a:pt x="87" y="251"/>
                </a:lnTo>
                <a:close/>
                <a:moveTo>
                  <a:pt x="66" y="287"/>
                </a:moveTo>
                <a:lnTo>
                  <a:pt x="61" y="297"/>
                </a:lnTo>
                <a:lnTo>
                  <a:pt x="55" y="308"/>
                </a:lnTo>
                <a:lnTo>
                  <a:pt x="49" y="307"/>
                </a:lnTo>
                <a:lnTo>
                  <a:pt x="55" y="294"/>
                </a:lnTo>
                <a:lnTo>
                  <a:pt x="60" y="286"/>
                </a:lnTo>
                <a:lnTo>
                  <a:pt x="66" y="287"/>
                </a:lnTo>
                <a:close/>
                <a:moveTo>
                  <a:pt x="47" y="326"/>
                </a:moveTo>
                <a:lnTo>
                  <a:pt x="39" y="343"/>
                </a:lnTo>
                <a:lnTo>
                  <a:pt x="38" y="347"/>
                </a:lnTo>
                <a:lnTo>
                  <a:pt x="31" y="346"/>
                </a:lnTo>
                <a:lnTo>
                  <a:pt x="33" y="341"/>
                </a:lnTo>
                <a:lnTo>
                  <a:pt x="41" y="323"/>
                </a:lnTo>
                <a:lnTo>
                  <a:pt x="47" y="326"/>
                </a:lnTo>
                <a:close/>
                <a:moveTo>
                  <a:pt x="31" y="364"/>
                </a:moveTo>
                <a:lnTo>
                  <a:pt x="31" y="367"/>
                </a:lnTo>
                <a:lnTo>
                  <a:pt x="25" y="387"/>
                </a:lnTo>
                <a:lnTo>
                  <a:pt x="19" y="386"/>
                </a:lnTo>
                <a:lnTo>
                  <a:pt x="25" y="366"/>
                </a:lnTo>
                <a:lnTo>
                  <a:pt x="25" y="363"/>
                </a:lnTo>
                <a:lnTo>
                  <a:pt x="31" y="364"/>
                </a:lnTo>
                <a:close/>
                <a:moveTo>
                  <a:pt x="20" y="404"/>
                </a:moveTo>
                <a:lnTo>
                  <a:pt x="17" y="416"/>
                </a:lnTo>
                <a:lnTo>
                  <a:pt x="16" y="428"/>
                </a:lnTo>
                <a:lnTo>
                  <a:pt x="9" y="427"/>
                </a:lnTo>
                <a:lnTo>
                  <a:pt x="11" y="416"/>
                </a:lnTo>
                <a:lnTo>
                  <a:pt x="14" y="403"/>
                </a:lnTo>
                <a:lnTo>
                  <a:pt x="20" y="404"/>
                </a:lnTo>
                <a:close/>
                <a:moveTo>
                  <a:pt x="12" y="446"/>
                </a:moveTo>
                <a:lnTo>
                  <a:pt x="9" y="467"/>
                </a:lnTo>
                <a:lnTo>
                  <a:pt x="9" y="468"/>
                </a:lnTo>
                <a:lnTo>
                  <a:pt x="3" y="468"/>
                </a:lnTo>
                <a:lnTo>
                  <a:pt x="3" y="467"/>
                </a:lnTo>
                <a:lnTo>
                  <a:pt x="6" y="444"/>
                </a:lnTo>
                <a:lnTo>
                  <a:pt x="12" y="446"/>
                </a:lnTo>
                <a:close/>
                <a:moveTo>
                  <a:pt x="8" y="487"/>
                </a:moveTo>
                <a:lnTo>
                  <a:pt x="8" y="494"/>
                </a:lnTo>
                <a:lnTo>
                  <a:pt x="6" y="510"/>
                </a:lnTo>
                <a:lnTo>
                  <a:pt x="0" y="510"/>
                </a:lnTo>
                <a:lnTo>
                  <a:pt x="1" y="493"/>
                </a:lnTo>
                <a:lnTo>
                  <a:pt x="1" y="486"/>
                </a:lnTo>
                <a:lnTo>
                  <a:pt x="8" y="487"/>
                </a:lnTo>
                <a:close/>
                <a:moveTo>
                  <a:pt x="6" y="528"/>
                </a:moveTo>
                <a:lnTo>
                  <a:pt x="8" y="547"/>
                </a:lnTo>
                <a:lnTo>
                  <a:pt x="8" y="551"/>
                </a:lnTo>
                <a:lnTo>
                  <a:pt x="1" y="553"/>
                </a:lnTo>
                <a:lnTo>
                  <a:pt x="1" y="547"/>
                </a:lnTo>
                <a:lnTo>
                  <a:pt x="0" y="528"/>
                </a:lnTo>
                <a:lnTo>
                  <a:pt x="6" y="528"/>
                </a:lnTo>
                <a:close/>
                <a:moveTo>
                  <a:pt x="9" y="570"/>
                </a:moveTo>
                <a:lnTo>
                  <a:pt x="9" y="573"/>
                </a:lnTo>
                <a:lnTo>
                  <a:pt x="12" y="593"/>
                </a:lnTo>
                <a:lnTo>
                  <a:pt x="6" y="594"/>
                </a:lnTo>
                <a:lnTo>
                  <a:pt x="3" y="573"/>
                </a:lnTo>
                <a:lnTo>
                  <a:pt x="3" y="570"/>
                </a:lnTo>
                <a:lnTo>
                  <a:pt x="9" y="570"/>
                </a:lnTo>
                <a:close/>
                <a:moveTo>
                  <a:pt x="16" y="610"/>
                </a:moveTo>
                <a:lnTo>
                  <a:pt x="17" y="624"/>
                </a:lnTo>
                <a:lnTo>
                  <a:pt x="20" y="634"/>
                </a:lnTo>
                <a:lnTo>
                  <a:pt x="14" y="636"/>
                </a:lnTo>
                <a:lnTo>
                  <a:pt x="11" y="624"/>
                </a:lnTo>
                <a:lnTo>
                  <a:pt x="9" y="611"/>
                </a:lnTo>
                <a:lnTo>
                  <a:pt x="16" y="610"/>
                </a:lnTo>
                <a:close/>
                <a:moveTo>
                  <a:pt x="25" y="651"/>
                </a:moveTo>
                <a:lnTo>
                  <a:pt x="31" y="673"/>
                </a:lnTo>
                <a:lnTo>
                  <a:pt x="31" y="674"/>
                </a:lnTo>
                <a:lnTo>
                  <a:pt x="25" y="676"/>
                </a:lnTo>
                <a:lnTo>
                  <a:pt x="25" y="674"/>
                </a:lnTo>
                <a:lnTo>
                  <a:pt x="19" y="653"/>
                </a:lnTo>
                <a:lnTo>
                  <a:pt x="25" y="651"/>
                </a:lnTo>
                <a:close/>
                <a:moveTo>
                  <a:pt x="38" y="691"/>
                </a:moveTo>
                <a:lnTo>
                  <a:pt x="39" y="697"/>
                </a:lnTo>
                <a:lnTo>
                  <a:pt x="47" y="713"/>
                </a:lnTo>
                <a:lnTo>
                  <a:pt x="41" y="716"/>
                </a:lnTo>
                <a:lnTo>
                  <a:pt x="33" y="698"/>
                </a:lnTo>
                <a:lnTo>
                  <a:pt x="31" y="693"/>
                </a:lnTo>
                <a:lnTo>
                  <a:pt x="38" y="691"/>
                </a:lnTo>
                <a:close/>
                <a:moveTo>
                  <a:pt x="54" y="730"/>
                </a:moveTo>
                <a:lnTo>
                  <a:pt x="61" y="743"/>
                </a:lnTo>
                <a:lnTo>
                  <a:pt x="65" y="751"/>
                </a:lnTo>
                <a:lnTo>
                  <a:pt x="58" y="754"/>
                </a:lnTo>
                <a:lnTo>
                  <a:pt x="55" y="746"/>
                </a:lnTo>
                <a:lnTo>
                  <a:pt x="49" y="731"/>
                </a:lnTo>
                <a:lnTo>
                  <a:pt x="54" y="730"/>
                </a:lnTo>
                <a:close/>
                <a:moveTo>
                  <a:pt x="74" y="767"/>
                </a:moveTo>
                <a:lnTo>
                  <a:pt x="87" y="787"/>
                </a:lnTo>
                <a:lnTo>
                  <a:pt x="87" y="787"/>
                </a:lnTo>
                <a:lnTo>
                  <a:pt x="80" y="790"/>
                </a:lnTo>
                <a:lnTo>
                  <a:pt x="80" y="790"/>
                </a:lnTo>
                <a:lnTo>
                  <a:pt x="68" y="770"/>
                </a:lnTo>
                <a:lnTo>
                  <a:pt x="74" y="767"/>
                </a:lnTo>
                <a:close/>
                <a:moveTo>
                  <a:pt x="96" y="803"/>
                </a:moveTo>
                <a:lnTo>
                  <a:pt x="101" y="808"/>
                </a:lnTo>
                <a:lnTo>
                  <a:pt x="112" y="823"/>
                </a:lnTo>
                <a:lnTo>
                  <a:pt x="106" y="826"/>
                </a:lnTo>
                <a:lnTo>
                  <a:pt x="95" y="811"/>
                </a:lnTo>
                <a:lnTo>
                  <a:pt x="91" y="806"/>
                </a:lnTo>
                <a:lnTo>
                  <a:pt x="96" y="803"/>
                </a:lnTo>
                <a:close/>
                <a:moveTo>
                  <a:pt x="123" y="837"/>
                </a:moveTo>
                <a:lnTo>
                  <a:pt x="132" y="847"/>
                </a:lnTo>
                <a:lnTo>
                  <a:pt x="139" y="856"/>
                </a:lnTo>
                <a:lnTo>
                  <a:pt x="134" y="858"/>
                </a:lnTo>
                <a:lnTo>
                  <a:pt x="126" y="851"/>
                </a:lnTo>
                <a:lnTo>
                  <a:pt x="118" y="840"/>
                </a:lnTo>
                <a:lnTo>
                  <a:pt x="123" y="837"/>
                </a:lnTo>
                <a:close/>
                <a:moveTo>
                  <a:pt x="151" y="868"/>
                </a:moveTo>
                <a:lnTo>
                  <a:pt x="167" y="884"/>
                </a:lnTo>
                <a:lnTo>
                  <a:pt x="169" y="886"/>
                </a:lnTo>
                <a:lnTo>
                  <a:pt x="166" y="890"/>
                </a:lnTo>
                <a:lnTo>
                  <a:pt x="162" y="888"/>
                </a:lnTo>
                <a:lnTo>
                  <a:pt x="147" y="873"/>
                </a:lnTo>
                <a:lnTo>
                  <a:pt x="151" y="868"/>
                </a:lnTo>
                <a:close/>
                <a:moveTo>
                  <a:pt x="183" y="898"/>
                </a:moveTo>
                <a:lnTo>
                  <a:pt x="186" y="901"/>
                </a:lnTo>
                <a:lnTo>
                  <a:pt x="203" y="914"/>
                </a:lnTo>
                <a:lnTo>
                  <a:pt x="199" y="918"/>
                </a:lnTo>
                <a:lnTo>
                  <a:pt x="181" y="906"/>
                </a:lnTo>
                <a:lnTo>
                  <a:pt x="178" y="903"/>
                </a:lnTo>
                <a:lnTo>
                  <a:pt x="183" y="898"/>
                </a:lnTo>
                <a:close/>
                <a:moveTo>
                  <a:pt x="218" y="925"/>
                </a:moveTo>
                <a:lnTo>
                  <a:pt x="227" y="933"/>
                </a:lnTo>
                <a:lnTo>
                  <a:pt x="238" y="940"/>
                </a:lnTo>
                <a:lnTo>
                  <a:pt x="235" y="945"/>
                </a:lnTo>
                <a:lnTo>
                  <a:pt x="222" y="937"/>
                </a:lnTo>
                <a:lnTo>
                  <a:pt x="215" y="930"/>
                </a:lnTo>
                <a:lnTo>
                  <a:pt x="218" y="925"/>
                </a:lnTo>
                <a:close/>
                <a:moveTo>
                  <a:pt x="254" y="950"/>
                </a:moveTo>
                <a:lnTo>
                  <a:pt x="271" y="960"/>
                </a:lnTo>
                <a:lnTo>
                  <a:pt x="276" y="963"/>
                </a:lnTo>
                <a:lnTo>
                  <a:pt x="273" y="968"/>
                </a:lnTo>
                <a:lnTo>
                  <a:pt x="268" y="965"/>
                </a:lnTo>
                <a:lnTo>
                  <a:pt x="251" y="955"/>
                </a:lnTo>
                <a:lnTo>
                  <a:pt x="254" y="950"/>
                </a:lnTo>
                <a:close/>
                <a:moveTo>
                  <a:pt x="293" y="973"/>
                </a:moveTo>
                <a:lnTo>
                  <a:pt x="293" y="973"/>
                </a:lnTo>
                <a:lnTo>
                  <a:pt x="317" y="984"/>
                </a:lnTo>
                <a:lnTo>
                  <a:pt x="314" y="988"/>
                </a:lnTo>
                <a:lnTo>
                  <a:pt x="290" y="978"/>
                </a:lnTo>
                <a:lnTo>
                  <a:pt x="290" y="977"/>
                </a:lnTo>
                <a:lnTo>
                  <a:pt x="293" y="973"/>
                </a:lnTo>
                <a:close/>
                <a:moveTo>
                  <a:pt x="334" y="991"/>
                </a:moveTo>
                <a:lnTo>
                  <a:pt x="342" y="994"/>
                </a:lnTo>
                <a:lnTo>
                  <a:pt x="358" y="1000"/>
                </a:lnTo>
                <a:lnTo>
                  <a:pt x="355" y="1005"/>
                </a:lnTo>
                <a:lnTo>
                  <a:pt x="339" y="1000"/>
                </a:lnTo>
                <a:lnTo>
                  <a:pt x="331" y="997"/>
                </a:lnTo>
                <a:lnTo>
                  <a:pt x="334" y="991"/>
                </a:lnTo>
                <a:close/>
                <a:moveTo>
                  <a:pt x="377" y="1007"/>
                </a:moveTo>
                <a:lnTo>
                  <a:pt x="393" y="1011"/>
                </a:lnTo>
                <a:lnTo>
                  <a:pt x="401" y="1014"/>
                </a:lnTo>
                <a:lnTo>
                  <a:pt x="399" y="1020"/>
                </a:lnTo>
                <a:lnTo>
                  <a:pt x="390" y="1017"/>
                </a:lnTo>
                <a:lnTo>
                  <a:pt x="374" y="1013"/>
                </a:lnTo>
                <a:lnTo>
                  <a:pt x="377" y="1007"/>
                </a:lnTo>
                <a:close/>
                <a:moveTo>
                  <a:pt x="420" y="1018"/>
                </a:moveTo>
                <a:lnTo>
                  <a:pt x="445" y="1024"/>
                </a:lnTo>
                <a:lnTo>
                  <a:pt x="445" y="1024"/>
                </a:lnTo>
                <a:lnTo>
                  <a:pt x="445" y="1030"/>
                </a:lnTo>
                <a:lnTo>
                  <a:pt x="443" y="1030"/>
                </a:lnTo>
                <a:lnTo>
                  <a:pt x="418" y="1024"/>
                </a:lnTo>
                <a:lnTo>
                  <a:pt x="420" y="1018"/>
                </a:lnTo>
                <a:close/>
                <a:moveTo>
                  <a:pt x="465" y="1027"/>
                </a:moveTo>
                <a:lnTo>
                  <a:pt x="472" y="1028"/>
                </a:lnTo>
                <a:lnTo>
                  <a:pt x="491" y="1031"/>
                </a:lnTo>
                <a:lnTo>
                  <a:pt x="491" y="1037"/>
                </a:lnTo>
                <a:lnTo>
                  <a:pt x="470" y="1034"/>
                </a:lnTo>
                <a:lnTo>
                  <a:pt x="464" y="1034"/>
                </a:lnTo>
                <a:lnTo>
                  <a:pt x="465" y="1027"/>
                </a:lnTo>
                <a:close/>
                <a:moveTo>
                  <a:pt x="510" y="1033"/>
                </a:moveTo>
                <a:lnTo>
                  <a:pt x="527" y="1034"/>
                </a:lnTo>
                <a:lnTo>
                  <a:pt x="537" y="1034"/>
                </a:lnTo>
                <a:lnTo>
                  <a:pt x="537" y="1040"/>
                </a:lnTo>
                <a:lnTo>
                  <a:pt x="527" y="1040"/>
                </a:lnTo>
                <a:lnTo>
                  <a:pt x="510" y="1038"/>
                </a:lnTo>
                <a:lnTo>
                  <a:pt x="510" y="1033"/>
                </a:lnTo>
                <a:close/>
                <a:moveTo>
                  <a:pt x="555" y="1034"/>
                </a:moveTo>
                <a:lnTo>
                  <a:pt x="582" y="1034"/>
                </a:lnTo>
                <a:lnTo>
                  <a:pt x="582" y="1040"/>
                </a:lnTo>
                <a:lnTo>
                  <a:pt x="555" y="1041"/>
                </a:lnTo>
                <a:lnTo>
                  <a:pt x="555" y="1034"/>
                </a:lnTo>
                <a:close/>
                <a:moveTo>
                  <a:pt x="601" y="1033"/>
                </a:moveTo>
                <a:lnTo>
                  <a:pt x="612" y="1033"/>
                </a:lnTo>
                <a:lnTo>
                  <a:pt x="628" y="1030"/>
                </a:lnTo>
                <a:lnTo>
                  <a:pt x="628" y="1035"/>
                </a:lnTo>
                <a:lnTo>
                  <a:pt x="612" y="1038"/>
                </a:lnTo>
                <a:lnTo>
                  <a:pt x="603" y="1038"/>
                </a:lnTo>
                <a:lnTo>
                  <a:pt x="601" y="1033"/>
                </a:lnTo>
                <a:close/>
                <a:moveTo>
                  <a:pt x="647" y="1027"/>
                </a:moveTo>
                <a:lnTo>
                  <a:pt x="666" y="1024"/>
                </a:lnTo>
                <a:lnTo>
                  <a:pt x="672" y="1023"/>
                </a:lnTo>
                <a:lnTo>
                  <a:pt x="674" y="1028"/>
                </a:lnTo>
                <a:lnTo>
                  <a:pt x="668" y="1030"/>
                </a:lnTo>
                <a:lnTo>
                  <a:pt x="649" y="1034"/>
                </a:lnTo>
                <a:lnTo>
                  <a:pt x="647" y="1027"/>
                </a:lnTo>
                <a:close/>
                <a:moveTo>
                  <a:pt x="691" y="1018"/>
                </a:moveTo>
                <a:lnTo>
                  <a:pt x="693" y="1018"/>
                </a:lnTo>
                <a:lnTo>
                  <a:pt x="716" y="1013"/>
                </a:lnTo>
                <a:lnTo>
                  <a:pt x="718" y="1018"/>
                </a:lnTo>
                <a:lnTo>
                  <a:pt x="694" y="1024"/>
                </a:lnTo>
                <a:lnTo>
                  <a:pt x="693" y="1024"/>
                </a:lnTo>
                <a:lnTo>
                  <a:pt x="691" y="1018"/>
                </a:lnTo>
                <a:close/>
                <a:moveTo>
                  <a:pt x="735" y="1007"/>
                </a:moveTo>
                <a:lnTo>
                  <a:pt x="745" y="1004"/>
                </a:lnTo>
                <a:lnTo>
                  <a:pt x="759" y="998"/>
                </a:lnTo>
                <a:lnTo>
                  <a:pt x="762" y="1004"/>
                </a:lnTo>
                <a:lnTo>
                  <a:pt x="746" y="1010"/>
                </a:lnTo>
                <a:lnTo>
                  <a:pt x="737" y="1013"/>
                </a:lnTo>
                <a:lnTo>
                  <a:pt x="735" y="1007"/>
                </a:lnTo>
                <a:close/>
                <a:moveTo>
                  <a:pt x="778" y="991"/>
                </a:moveTo>
                <a:lnTo>
                  <a:pt x="794" y="984"/>
                </a:lnTo>
                <a:lnTo>
                  <a:pt x="802" y="980"/>
                </a:lnTo>
                <a:lnTo>
                  <a:pt x="805" y="985"/>
                </a:lnTo>
                <a:lnTo>
                  <a:pt x="797" y="990"/>
                </a:lnTo>
                <a:lnTo>
                  <a:pt x="781" y="995"/>
                </a:lnTo>
                <a:lnTo>
                  <a:pt x="778" y="991"/>
                </a:lnTo>
                <a:close/>
                <a:moveTo>
                  <a:pt x="819" y="973"/>
                </a:moveTo>
                <a:lnTo>
                  <a:pt x="841" y="960"/>
                </a:lnTo>
                <a:lnTo>
                  <a:pt x="841" y="960"/>
                </a:lnTo>
                <a:lnTo>
                  <a:pt x="844" y="965"/>
                </a:lnTo>
                <a:lnTo>
                  <a:pt x="844" y="965"/>
                </a:lnTo>
                <a:lnTo>
                  <a:pt x="822" y="977"/>
                </a:lnTo>
                <a:lnTo>
                  <a:pt x="819" y="973"/>
                </a:lnTo>
                <a:close/>
                <a:moveTo>
                  <a:pt x="857" y="950"/>
                </a:moveTo>
                <a:lnTo>
                  <a:pt x="863" y="947"/>
                </a:lnTo>
                <a:lnTo>
                  <a:pt x="879" y="937"/>
                </a:lnTo>
                <a:lnTo>
                  <a:pt x="882" y="941"/>
                </a:lnTo>
                <a:lnTo>
                  <a:pt x="866" y="951"/>
                </a:lnTo>
                <a:lnTo>
                  <a:pt x="862" y="955"/>
                </a:lnTo>
                <a:lnTo>
                  <a:pt x="857" y="950"/>
                </a:lnTo>
                <a:close/>
                <a:moveTo>
                  <a:pt x="893" y="925"/>
                </a:moveTo>
                <a:lnTo>
                  <a:pt x="904" y="917"/>
                </a:lnTo>
                <a:lnTo>
                  <a:pt x="914" y="910"/>
                </a:lnTo>
                <a:lnTo>
                  <a:pt x="918" y="914"/>
                </a:lnTo>
                <a:lnTo>
                  <a:pt x="909" y="921"/>
                </a:lnTo>
                <a:lnTo>
                  <a:pt x="898" y="930"/>
                </a:lnTo>
                <a:lnTo>
                  <a:pt x="893" y="925"/>
                </a:lnTo>
                <a:close/>
                <a:moveTo>
                  <a:pt x="928" y="898"/>
                </a:moveTo>
                <a:lnTo>
                  <a:pt x="944" y="884"/>
                </a:lnTo>
                <a:lnTo>
                  <a:pt x="947" y="881"/>
                </a:lnTo>
                <a:lnTo>
                  <a:pt x="952" y="886"/>
                </a:lnTo>
                <a:lnTo>
                  <a:pt x="948" y="888"/>
                </a:lnTo>
                <a:lnTo>
                  <a:pt x="933" y="903"/>
                </a:lnTo>
                <a:lnTo>
                  <a:pt x="928" y="898"/>
                </a:lnTo>
                <a:close/>
                <a:moveTo>
                  <a:pt x="960" y="868"/>
                </a:moveTo>
                <a:lnTo>
                  <a:pt x="963" y="866"/>
                </a:lnTo>
                <a:lnTo>
                  <a:pt x="977" y="850"/>
                </a:lnTo>
                <a:lnTo>
                  <a:pt x="982" y="854"/>
                </a:lnTo>
                <a:lnTo>
                  <a:pt x="967" y="870"/>
                </a:lnTo>
                <a:lnTo>
                  <a:pt x="964" y="873"/>
                </a:lnTo>
                <a:lnTo>
                  <a:pt x="960" y="868"/>
                </a:lnTo>
                <a:close/>
                <a:moveTo>
                  <a:pt x="990" y="836"/>
                </a:moveTo>
                <a:lnTo>
                  <a:pt x="996" y="828"/>
                </a:lnTo>
                <a:lnTo>
                  <a:pt x="1004" y="817"/>
                </a:lnTo>
                <a:lnTo>
                  <a:pt x="1010" y="820"/>
                </a:lnTo>
                <a:lnTo>
                  <a:pt x="1001" y="831"/>
                </a:lnTo>
                <a:lnTo>
                  <a:pt x="994" y="840"/>
                </a:lnTo>
                <a:lnTo>
                  <a:pt x="990" y="836"/>
                </a:lnTo>
                <a:close/>
                <a:moveTo>
                  <a:pt x="1015" y="803"/>
                </a:moveTo>
                <a:lnTo>
                  <a:pt x="1026" y="787"/>
                </a:lnTo>
                <a:lnTo>
                  <a:pt x="1029" y="781"/>
                </a:lnTo>
                <a:lnTo>
                  <a:pt x="1034" y="784"/>
                </a:lnTo>
                <a:lnTo>
                  <a:pt x="1031" y="790"/>
                </a:lnTo>
                <a:lnTo>
                  <a:pt x="1021" y="806"/>
                </a:lnTo>
                <a:lnTo>
                  <a:pt x="1015" y="803"/>
                </a:lnTo>
                <a:close/>
                <a:moveTo>
                  <a:pt x="1038" y="766"/>
                </a:moveTo>
                <a:lnTo>
                  <a:pt x="1038" y="766"/>
                </a:lnTo>
                <a:lnTo>
                  <a:pt x="1050" y="746"/>
                </a:lnTo>
                <a:lnTo>
                  <a:pt x="1056" y="747"/>
                </a:lnTo>
                <a:lnTo>
                  <a:pt x="1045" y="768"/>
                </a:lnTo>
                <a:lnTo>
                  <a:pt x="1043" y="768"/>
                </a:lnTo>
                <a:lnTo>
                  <a:pt x="1038" y="766"/>
                </a:lnTo>
                <a:close/>
                <a:moveTo>
                  <a:pt x="1057" y="728"/>
                </a:moveTo>
                <a:lnTo>
                  <a:pt x="1062" y="720"/>
                </a:lnTo>
                <a:lnTo>
                  <a:pt x="1067" y="707"/>
                </a:lnTo>
                <a:lnTo>
                  <a:pt x="1073" y="708"/>
                </a:lnTo>
                <a:lnTo>
                  <a:pt x="1068" y="723"/>
                </a:lnTo>
                <a:lnTo>
                  <a:pt x="1064" y="731"/>
                </a:lnTo>
                <a:lnTo>
                  <a:pt x="1057" y="728"/>
                </a:lnTo>
                <a:close/>
                <a:moveTo>
                  <a:pt x="1075" y="690"/>
                </a:moveTo>
                <a:lnTo>
                  <a:pt x="1079" y="673"/>
                </a:lnTo>
                <a:lnTo>
                  <a:pt x="1081" y="667"/>
                </a:lnTo>
                <a:lnTo>
                  <a:pt x="1089" y="670"/>
                </a:lnTo>
                <a:lnTo>
                  <a:pt x="1086" y="676"/>
                </a:lnTo>
                <a:lnTo>
                  <a:pt x="1079" y="693"/>
                </a:lnTo>
                <a:lnTo>
                  <a:pt x="1075" y="690"/>
                </a:lnTo>
                <a:close/>
                <a:moveTo>
                  <a:pt x="1087" y="650"/>
                </a:moveTo>
                <a:lnTo>
                  <a:pt x="1087" y="648"/>
                </a:lnTo>
                <a:lnTo>
                  <a:pt x="1092" y="627"/>
                </a:lnTo>
                <a:lnTo>
                  <a:pt x="1100" y="628"/>
                </a:lnTo>
                <a:lnTo>
                  <a:pt x="1094" y="650"/>
                </a:lnTo>
                <a:lnTo>
                  <a:pt x="1094" y="653"/>
                </a:lnTo>
                <a:lnTo>
                  <a:pt x="1087" y="650"/>
                </a:lnTo>
                <a:close/>
                <a:moveTo>
                  <a:pt x="1097" y="610"/>
                </a:moveTo>
                <a:lnTo>
                  <a:pt x="1098" y="598"/>
                </a:lnTo>
                <a:lnTo>
                  <a:pt x="1100" y="587"/>
                </a:lnTo>
                <a:lnTo>
                  <a:pt x="1106" y="587"/>
                </a:lnTo>
                <a:lnTo>
                  <a:pt x="1105" y="600"/>
                </a:lnTo>
                <a:lnTo>
                  <a:pt x="1103" y="611"/>
                </a:lnTo>
                <a:lnTo>
                  <a:pt x="1097" y="610"/>
                </a:lnTo>
                <a:close/>
                <a:moveTo>
                  <a:pt x="1102" y="568"/>
                </a:moveTo>
                <a:lnTo>
                  <a:pt x="1105" y="547"/>
                </a:lnTo>
                <a:lnTo>
                  <a:pt x="1105" y="546"/>
                </a:lnTo>
                <a:lnTo>
                  <a:pt x="1111" y="546"/>
                </a:lnTo>
                <a:lnTo>
                  <a:pt x="1111" y="547"/>
                </a:lnTo>
                <a:lnTo>
                  <a:pt x="1109" y="570"/>
                </a:lnTo>
                <a:lnTo>
                  <a:pt x="1102" y="568"/>
                </a:lnTo>
                <a:close/>
                <a:moveTo>
                  <a:pt x="1105" y="527"/>
                </a:moveTo>
                <a:lnTo>
                  <a:pt x="1105" y="520"/>
                </a:lnTo>
                <a:lnTo>
                  <a:pt x="1105" y="504"/>
                </a:lnTo>
                <a:lnTo>
                  <a:pt x="1111" y="504"/>
                </a:lnTo>
                <a:lnTo>
                  <a:pt x="1111" y="520"/>
                </a:lnTo>
                <a:lnTo>
                  <a:pt x="1111" y="527"/>
                </a:lnTo>
                <a:lnTo>
                  <a:pt x="1105" y="527"/>
                </a:lnTo>
                <a:close/>
                <a:moveTo>
                  <a:pt x="1103" y="486"/>
                </a:moveTo>
                <a:lnTo>
                  <a:pt x="1102" y="467"/>
                </a:lnTo>
                <a:lnTo>
                  <a:pt x="1102" y="463"/>
                </a:lnTo>
                <a:lnTo>
                  <a:pt x="1108" y="461"/>
                </a:lnTo>
                <a:lnTo>
                  <a:pt x="1108" y="467"/>
                </a:lnTo>
                <a:lnTo>
                  <a:pt x="1109" y="486"/>
                </a:lnTo>
                <a:lnTo>
                  <a:pt x="1103" y="486"/>
                </a:lnTo>
                <a:close/>
                <a:moveTo>
                  <a:pt x="1098" y="444"/>
                </a:moveTo>
                <a:lnTo>
                  <a:pt x="1098" y="441"/>
                </a:lnTo>
                <a:lnTo>
                  <a:pt x="1095" y="421"/>
                </a:lnTo>
                <a:lnTo>
                  <a:pt x="1102" y="420"/>
                </a:lnTo>
                <a:lnTo>
                  <a:pt x="1105" y="441"/>
                </a:lnTo>
                <a:lnTo>
                  <a:pt x="1105" y="444"/>
                </a:lnTo>
                <a:lnTo>
                  <a:pt x="1098" y="444"/>
                </a:lnTo>
                <a:close/>
                <a:moveTo>
                  <a:pt x="1091" y="404"/>
                </a:moveTo>
                <a:lnTo>
                  <a:pt x="1087" y="391"/>
                </a:lnTo>
                <a:lnTo>
                  <a:pt x="1084" y="381"/>
                </a:lnTo>
                <a:lnTo>
                  <a:pt x="1091" y="380"/>
                </a:lnTo>
                <a:lnTo>
                  <a:pt x="1094" y="390"/>
                </a:lnTo>
                <a:lnTo>
                  <a:pt x="1097" y="403"/>
                </a:lnTo>
                <a:lnTo>
                  <a:pt x="1091" y="404"/>
                </a:lnTo>
                <a:close/>
                <a:moveTo>
                  <a:pt x="1079" y="364"/>
                </a:moveTo>
                <a:lnTo>
                  <a:pt x="1072" y="343"/>
                </a:lnTo>
                <a:lnTo>
                  <a:pt x="1072" y="341"/>
                </a:lnTo>
                <a:lnTo>
                  <a:pt x="1078" y="340"/>
                </a:lnTo>
                <a:lnTo>
                  <a:pt x="1078" y="341"/>
                </a:lnTo>
                <a:lnTo>
                  <a:pt x="1086" y="363"/>
                </a:lnTo>
                <a:lnTo>
                  <a:pt x="1079" y="364"/>
                </a:lnTo>
                <a:close/>
                <a:moveTo>
                  <a:pt x="1064" y="326"/>
                </a:moveTo>
                <a:lnTo>
                  <a:pt x="1062" y="320"/>
                </a:lnTo>
                <a:lnTo>
                  <a:pt x="1054" y="303"/>
                </a:lnTo>
                <a:lnTo>
                  <a:pt x="1061" y="301"/>
                </a:lnTo>
                <a:lnTo>
                  <a:pt x="1068" y="317"/>
                </a:lnTo>
                <a:lnTo>
                  <a:pt x="1070" y="323"/>
                </a:lnTo>
                <a:lnTo>
                  <a:pt x="1064" y="326"/>
                </a:lnTo>
                <a:close/>
                <a:moveTo>
                  <a:pt x="1045" y="287"/>
                </a:moveTo>
                <a:lnTo>
                  <a:pt x="1038" y="274"/>
                </a:lnTo>
                <a:lnTo>
                  <a:pt x="1034" y="266"/>
                </a:lnTo>
                <a:lnTo>
                  <a:pt x="1038" y="263"/>
                </a:lnTo>
                <a:lnTo>
                  <a:pt x="1045" y="271"/>
                </a:lnTo>
                <a:lnTo>
                  <a:pt x="1051" y="284"/>
                </a:lnTo>
                <a:lnTo>
                  <a:pt x="1045" y="287"/>
                </a:lnTo>
                <a:close/>
                <a:moveTo>
                  <a:pt x="1024" y="251"/>
                </a:moveTo>
                <a:lnTo>
                  <a:pt x="1012" y="231"/>
                </a:lnTo>
                <a:lnTo>
                  <a:pt x="1010" y="231"/>
                </a:lnTo>
                <a:lnTo>
                  <a:pt x="1015" y="227"/>
                </a:lnTo>
                <a:lnTo>
                  <a:pt x="1016" y="228"/>
                </a:lnTo>
                <a:lnTo>
                  <a:pt x="1029" y="247"/>
                </a:lnTo>
                <a:lnTo>
                  <a:pt x="1024" y="251"/>
                </a:lnTo>
                <a:close/>
                <a:moveTo>
                  <a:pt x="999" y="216"/>
                </a:moveTo>
                <a:lnTo>
                  <a:pt x="996" y="211"/>
                </a:lnTo>
                <a:lnTo>
                  <a:pt x="983" y="197"/>
                </a:lnTo>
                <a:lnTo>
                  <a:pt x="988" y="193"/>
                </a:lnTo>
                <a:lnTo>
                  <a:pt x="1001" y="208"/>
                </a:lnTo>
                <a:lnTo>
                  <a:pt x="1004" y="213"/>
                </a:lnTo>
                <a:lnTo>
                  <a:pt x="999" y="216"/>
                </a:lnTo>
                <a:close/>
                <a:moveTo>
                  <a:pt x="971" y="183"/>
                </a:moveTo>
                <a:lnTo>
                  <a:pt x="963" y="174"/>
                </a:lnTo>
                <a:lnTo>
                  <a:pt x="953" y="166"/>
                </a:lnTo>
                <a:lnTo>
                  <a:pt x="958" y="161"/>
                </a:lnTo>
                <a:lnTo>
                  <a:pt x="967" y="170"/>
                </a:lnTo>
                <a:lnTo>
                  <a:pt x="975" y="180"/>
                </a:lnTo>
                <a:lnTo>
                  <a:pt x="971" y="183"/>
                </a:lnTo>
                <a:close/>
                <a:moveTo>
                  <a:pt x="941" y="153"/>
                </a:moveTo>
                <a:lnTo>
                  <a:pt x="925" y="138"/>
                </a:lnTo>
                <a:lnTo>
                  <a:pt x="922" y="136"/>
                </a:lnTo>
                <a:lnTo>
                  <a:pt x="926" y="131"/>
                </a:lnTo>
                <a:lnTo>
                  <a:pt x="930" y="134"/>
                </a:lnTo>
                <a:lnTo>
                  <a:pt x="945" y="148"/>
                </a:lnTo>
                <a:lnTo>
                  <a:pt x="941" y="153"/>
                </a:lnTo>
                <a:close/>
                <a:moveTo>
                  <a:pt x="907" y="124"/>
                </a:moveTo>
                <a:lnTo>
                  <a:pt x="904" y="123"/>
                </a:lnTo>
                <a:lnTo>
                  <a:pt x="887" y="108"/>
                </a:lnTo>
                <a:lnTo>
                  <a:pt x="890" y="104"/>
                </a:lnTo>
                <a:lnTo>
                  <a:pt x="909" y="118"/>
                </a:lnTo>
                <a:lnTo>
                  <a:pt x="911" y="120"/>
                </a:lnTo>
                <a:lnTo>
                  <a:pt x="907" y="124"/>
                </a:lnTo>
                <a:close/>
                <a:moveTo>
                  <a:pt x="871" y="98"/>
                </a:moveTo>
                <a:lnTo>
                  <a:pt x="863" y="93"/>
                </a:lnTo>
                <a:lnTo>
                  <a:pt x="849" y="86"/>
                </a:lnTo>
                <a:lnTo>
                  <a:pt x="854" y="80"/>
                </a:lnTo>
                <a:lnTo>
                  <a:pt x="866" y="88"/>
                </a:lnTo>
                <a:lnTo>
                  <a:pt x="874" y="94"/>
                </a:lnTo>
                <a:lnTo>
                  <a:pt x="871" y="98"/>
                </a:lnTo>
                <a:close/>
                <a:moveTo>
                  <a:pt x="833" y="76"/>
                </a:moveTo>
                <a:lnTo>
                  <a:pt x="817" y="67"/>
                </a:lnTo>
                <a:lnTo>
                  <a:pt x="810" y="64"/>
                </a:lnTo>
                <a:lnTo>
                  <a:pt x="813" y="58"/>
                </a:lnTo>
                <a:lnTo>
                  <a:pt x="821" y="63"/>
                </a:lnTo>
                <a:lnTo>
                  <a:pt x="836" y="70"/>
                </a:lnTo>
                <a:lnTo>
                  <a:pt x="833" y="76"/>
                </a:lnTo>
                <a:close/>
                <a:moveTo>
                  <a:pt x="792" y="56"/>
                </a:moveTo>
                <a:lnTo>
                  <a:pt x="770" y="46"/>
                </a:lnTo>
                <a:lnTo>
                  <a:pt x="769" y="46"/>
                </a:lnTo>
                <a:lnTo>
                  <a:pt x="772" y="40"/>
                </a:lnTo>
                <a:lnTo>
                  <a:pt x="772" y="40"/>
                </a:lnTo>
                <a:lnTo>
                  <a:pt x="795" y="50"/>
                </a:lnTo>
                <a:lnTo>
                  <a:pt x="792" y="56"/>
                </a:lnTo>
                <a:close/>
                <a:moveTo>
                  <a:pt x="751" y="38"/>
                </a:moveTo>
                <a:lnTo>
                  <a:pt x="745" y="36"/>
                </a:lnTo>
                <a:lnTo>
                  <a:pt x="726" y="31"/>
                </a:lnTo>
                <a:lnTo>
                  <a:pt x="729" y="26"/>
                </a:lnTo>
                <a:lnTo>
                  <a:pt x="746" y="31"/>
                </a:lnTo>
                <a:lnTo>
                  <a:pt x="753" y="33"/>
                </a:lnTo>
                <a:lnTo>
                  <a:pt x="751" y="38"/>
                </a:lnTo>
                <a:close/>
                <a:moveTo>
                  <a:pt x="709" y="26"/>
                </a:moveTo>
                <a:lnTo>
                  <a:pt x="693" y="21"/>
                </a:lnTo>
                <a:lnTo>
                  <a:pt x="683" y="18"/>
                </a:lnTo>
                <a:lnTo>
                  <a:pt x="685" y="13"/>
                </a:lnTo>
                <a:lnTo>
                  <a:pt x="694" y="16"/>
                </a:lnTo>
                <a:lnTo>
                  <a:pt x="710" y="20"/>
                </a:lnTo>
                <a:lnTo>
                  <a:pt x="709" y="26"/>
                </a:lnTo>
                <a:close/>
                <a:moveTo>
                  <a:pt x="663" y="16"/>
                </a:moveTo>
                <a:lnTo>
                  <a:pt x="639" y="11"/>
                </a:lnTo>
                <a:lnTo>
                  <a:pt x="638" y="11"/>
                </a:lnTo>
                <a:lnTo>
                  <a:pt x="639" y="6"/>
                </a:lnTo>
                <a:lnTo>
                  <a:pt x="641" y="6"/>
                </a:lnTo>
                <a:lnTo>
                  <a:pt x="664" y="10"/>
                </a:lnTo>
                <a:lnTo>
                  <a:pt x="663" y="16"/>
                </a:lnTo>
                <a:close/>
                <a:moveTo>
                  <a:pt x="619" y="8"/>
                </a:moveTo>
                <a:lnTo>
                  <a:pt x="612" y="8"/>
                </a:lnTo>
                <a:lnTo>
                  <a:pt x="592" y="7"/>
                </a:lnTo>
                <a:lnTo>
                  <a:pt x="593" y="0"/>
                </a:lnTo>
                <a:lnTo>
                  <a:pt x="612" y="1"/>
                </a:lnTo>
                <a:lnTo>
                  <a:pt x="619" y="3"/>
                </a:lnTo>
                <a:lnTo>
                  <a:pt x="619" y="8"/>
                </a:lnTo>
                <a:close/>
              </a:path>
            </a:pathLst>
          </a:custGeom>
          <a:solidFill>
            <a:srgbClr val="000000"/>
          </a:solidFill>
          <a:ln w="3175">
            <a:solidFill>
              <a:srgbClr val="000000"/>
            </a:solidFill>
            <a:prstDash val="solid"/>
            <a:round/>
            <a:headEnd/>
            <a:tailEnd/>
          </a:ln>
        </p:spPr>
        <p:txBody>
          <a:bodyPr/>
          <a:lstStyle/>
          <a:p>
            <a:endParaRPr lang="nb-NO"/>
          </a:p>
        </p:txBody>
      </p:sp>
      <p:sp>
        <p:nvSpPr>
          <p:cNvPr id="7449667" name="Rectangle 67"/>
          <p:cNvSpPr>
            <a:spLocks noChangeArrowheads="1"/>
          </p:cNvSpPr>
          <p:nvPr/>
        </p:nvSpPr>
        <p:spPr bwMode="auto">
          <a:xfrm>
            <a:off x="2108200" y="2000250"/>
            <a:ext cx="1028700" cy="228600"/>
          </a:xfrm>
          <a:prstGeom prst="rect">
            <a:avLst/>
          </a:prstGeom>
          <a:noFill/>
          <a:ln w="9525">
            <a:noFill/>
            <a:miter lim="800000"/>
            <a:headEnd/>
            <a:tailEnd/>
          </a:ln>
        </p:spPr>
        <p:txBody>
          <a:bodyPr wrap="none" lIns="0" tIns="0" rIns="0" bIns="0">
            <a:spAutoFit/>
          </a:bodyPr>
          <a:lstStyle/>
          <a:p>
            <a:r>
              <a:rPr lang="nb-NO" sz="1500">
                <a:solidFill>
                  <a:srgbClr val="FFFF00"/>
                </a:solidFill>
              </a:rPr>
              <a:t>(assimilation,</a:t>
            </a:r>
            <a:endParaRPr lang="nb-NO" sz="1800">
              <a:latin typeface="Arial" charset="0"/>
            </a:endParaRPr>
          </a:p>
        </p:txBody>
      </p:sp>
      <p:sp>
        <p:nvSpPr>
          <p:cNvPr id="7449668" name="Freeform 68"/>
          <p:cNvSpPr>
            <a:spLocks noEditPoints="1"/>
          </p:cNvSpPr>
          <p:nvPr/>
        </p:nvSpPr>
        <p:spPr bwMode="auto">
          <a:xfrm>
            <a:off x="2541588" y="2462213"/>
            <a:ext cx="104775" cy="400050"/>
          </a:xfrm>
          <a:custGeom>
            <a:avLst/>
            <a:gdLst/>
            <a:ahLst/>
            <a:cxnLst>
              <a:cxn ang="0">
                <a:pos x="31" y="250"/>
              </a:cxn>
              <a:cxn ang="0">
                <a:pos x="31" y="53"/>
              </a:cxn>
              <a:cxn ang="0">
                <a:pos x="31" y="52"/>
              </a:cxn>
              <a:cxn ang="0">
                <a:pos x="33" y="52"/>
              </a:cxn>
              <a:cxn ang="0">
                <a:pos x="33" y="50"/>
              </a:cxn>
              <a:cxn ang="0">
                <a:pos x="34" y="52"/>
              </a:cxn>
              <a:cxn ang="0">
                <a:pos x="34" y="52"/>
              </a:cxn>
              <a:cxn ang="0">
                <a:pos x="36" y="52"/>
              </a:cxn>
              <a:cxn ang="0">
                <a:pos x="36" y="53"/>
              </a:cxn>
              <a:cxn ang="0">
                <a:pos x="36" y="250"/>
              </a:cxn>
              <a:cxn ang="0">
                <a:pos x="36" y="250"/>
              </a:cxn>
              <a:cxn ang="0">
                <a:pos x="34" y="252"/>
              </a:cxn>
              <a:cxn ang="0">
                <a:pos x="34" y="252"/>
              </a:cxn>
              <a:cxn ang="0">
                <a:pos x="33" y="252"/>
              </a:cxn>
              <a:cxn ang="0">
                <a:pos x="33" y="252"/>
              </a:cxn>
              <a:cxn ang="0">
                <a:pos x="31" y="252"/>
              </a:cxn>
              <a:cxn ang="0">
                <a:pos x="31" y="250"/>
              </a:cxn>
              <a:cxn ang="0">
                <a:pos x="31" y="250"/>
              </a:cxn>
              <a:cxn ang="0">
                <a:pos x="0" y="59"/>
              </a:cxn>
              <a:cxn ang="0">
                <a:pos x="33" y="0"/>
              </a:cxn>
              <a:cxn ang="0">
                <a:pos x="66" y="59"/>
              </a:cxn>
              <a:cxn ang="0">
                <a:pos x="0" y="59"/>
              </a:cxn>
            </a:cxnLst>
            <a:rect l="0" t="0" r="r" b="b"/>
            <a:pathLst>
              <a:path w="66" h="252">
                <a:moveTo>
                  <a:pt x="31" y="250"/>
                </a:moveTo>
                <a:lnTo>
                  <a:pt x="31" y="53"/>
                </a:lnTo>
                <a:lnTo>
                  <a:pt x="31" y="52"/>
                </a:lnTo>
                <a:lnTo>
                  <a:pt x="33" y="52"/>
                </a:lnTo>
                <a:lnTo>
                  <a:pt x="33" y="50"/>
                </a:lnTo>
                <a:lnTo>
                  <a:pt x="34" y="52"/>
                </a:lnTo>
                <a:lnTo>
                  <a:pt x="34" y="52"/>
                </a:lnTo>
                <a:lnTo>
                  <a:pt x="36" y="52"/>
                </a:lnTo>
                <a:lnTo>
                  <a:pt x="36" y="53"/>
                </a:lnTo>
                <a:lnTo>
                  <a:pt x="36" y="250"/>
                </a:lnTo>
                <a:lnTo>
                  <a:pt x="36" y="250"/>
                </a:lnTo>
                <a:lnTo>
                  <a:pt x="34" y="252"/>
                </a:lnTo>
                <a:lnTo>
                  <a:pt x="34" y="252"/>
                </a:lnTo>
                <a:lnTo>
                  <a:pt x="33" y="252"/>
                </a:lnTo>
                <a:lnTo>
                  <a:pt x="33" y="252"/>
                </a:lnTo>
                <a:lnTo>
                  <a:pt x="31" y="252"/>
                </a:lnTo>
                <a:lnTo>
                  <a:pt x="31" y="250"/>
                </a:lnTo>
                <a:lnTo>
                  <a:pt x="31" y="250"/>
                </a:lnTo>
                <a:close/>
                <a:moveTo>
                  <a:pt x="0" y="59"/>
                </a:moveTo>
                <a:lnTo>
                  <a:pt x="33" y="0"/>
                </a:lnTo>
                <a:lnTo>
                  <a:pt x="66" y="59"/>
                </a:lnTo>
                <a:lnTo>
                  <a:pt x="0" y="59"/>
                </a:lnTo>
                <a:close/>
              </a:path>
            </a:pathLst>
          </a:custGeom>
          <a:solidFill>
            <a:srgbClr val="000000"/>
          </a:solidFill>
          <a:ln w="3175">
            <a:solidFill>
              <a:srgbClr val="000000"/>
            </a:solidFill>
            <a:prstDash val="solid"/>
            <a:round/>
            <a:headEnd/>
            <a:tailEnd/>
          </a:ln>
        </p:spPr>
        <p:txBody>
          <a:bodyPr/>
          <a:lstStyle/>
          <a:p>
            <a:endParaRPr lang="nb-NO"/>
          </a:p>
        </p:txBody>
      </p:sp>
      <p:sp>
        <p:nvSpPr>
          <p:cNvPr id="7449669" name="Freeform 69"/>
          <p:cNvSpPr>
            <a:spLocks/>
          </p:cNvSpPr>
          <p:nvPr/>
        </p:nvSpPr>
        <p:spPr bwMode="auto">
          <a:xfrm>
            <a:off x="1590675" y="2406650"/>
            <a:ext cx="5137150" cy="3514725"/>
          </a:xfrm>
          <a:custGeom>
            <a:avLst/>
            <a:gdLst/>
            <a:ahLst/>
            <a:cxnLst>
              <a:cxn ang="0">
                <a:pos x="1453" y="5"/>
              </a:cxn>
              <a:cxn ang="0">
                <a:pos x="1214" y="34"/>
              </a:cxn>
              <a:cxn ang="0">
                <a:pos x="989" y="85"/>
              </a:cxn>
              <a:cxn ang="0">
                <a:pos x="780" y="160"/>
              </a:cxn>
              <a:cxn ang="0">
                <a:pos x="589" y="251"/>
              </a:cxn>
              <a:cxn ang="0">
                <a:pos x="420" y="361"/>
              </a:cxn>
              <a:cxn ang="0">
                <a:pos x="277" y="487"/>
              </a:cxn>
              <a:cxn ang="0">
                <a:pos x="160" y="627"/>
              </a:cxn>
              <a:cxn ang="0">
                <a:pos x="73" y="777"/>
              </a:cxn>
              <a:cxn ang="0">
                <a:pos x="19" y="938"/>
              </a:cxn>
              <a:cxn ang="0">
                <a:pos x="0" y="1078"/>
              </a:cxn>
              <a:cxn ang="0">
                <a:pos x="2" y="1162"/>
              </a:cxn>
              <a:cxn ang="0">
                <a:pos x="34" y="1329"/>
              </a:cxn>
              <a:cxn ang="0">
                <a:pos x="98" y="1487"/>
              </a:cxn>
              <a:cxn ang="0">
                <a:pos x="196" y="1634"/>
              </a:cxn>
              <a:cxn ang="0">
                <a:pos x="322" y="1768"/>
              </a:cxn>
              <a:cxn ang="0">
                <a:pos x="474" y="1889"/>
              </a:cxn>
              <a:cxn ang="0">
                <a:pos x="651" y="1994"/>
              </a:cxn>
              <a:cxn ang="0">
                <a:pos x="848" y="2079"/>
              </a:cxn>
              <a:cxn ang="0">
                <a:pos x="1063" y="2147"/>
              </a:cxn>
              <a:cxn ang="0">
                <a:pos x="1293" y="2191"/>
              </a:cxn>
              <a:cxn ang="0">
                <a:pos x="1535" y="2212"/>
              </a:cxn>
              <a:cxn ang="0">
                <a:pos x="1784" y="2208"/>
              </a:cxn>
              <a:cxn ang="0">
                <a:pos x="2022" y="2178"/>
              </a:cxn>
              <a:cxn ang="0">
                <a:pos x="2248" y="2127"/>
              </a:cxn>
              <a:cxn ang="0">
                <a:pos x="2458" y="2052"/>
              </a:cxn>
              <a:cxn ang="0">
                <a:pos x="2648" y="1961"/>
              </a:cxn>
              <a:cxn ang="0">
                <a:pos x="2816" y="1851"/>
              </a:cxn>
              <a:cxn ang="0">
                <a:pos x="2960" y="1725"/>
              </a:cxn>
              <a:cxn ang="0">
                <a:pos x="3077" y="1587"/>
              </a:cxn>
              <a:cxn ang="0">
                <a:pos x="3164" y="1435"/>
              </a:cxn>
              <a:cxn ang="0">
                <a:pos x="3217" y="1275"/>
              </a:cxn>
              <a:cxn ang="0">
                <a:pos x="3236" y="1135"/>
              </a:cxn>
              <a:cxn ang="0">
                <a:pos x="3235" y="1049"/>
              </a:cxn>
              <a:cxn ang="0">
                <a:pos x="3203" y="882"/>
              </a:cxn>
              <a:cxn ang="0">
                <a:pos x="3138" y="725"/>
              </a:cxn>
              <a:cxn ang="0">
                <a:pos x="3041" y="578"/>
              </a:cxn>
              <a:cxn ang="0">
                <a:pos x="2916" y="444"/>
              </a:cxn>
              <a:cxn ang="0">
                <a:pos x="2763" y="324"/>
              </a:cxn>
              <a:cxn ang="0">
                <a:pos x="2586" y="218"/>
              </a:cxn>
              <a:cxn ang="0">
                <a:pos x="2390" y="132"/>
              </a:cxn>
              <a:cxn ang="0">
                <a:pos x="2176" y="67"/>
              </a:cxn>
              <a:cxn ang="0">
                <a:pos x="1945" y="21"/>
              </a:cxn>
              <a:cxn ang="0">
                <a:pos x="1702" y="1"/>
              </a:cxn>
            </a:cxnLst>
            <a:rect l="0" t="0" r="r" b="b"/>
            <a:pathLst>
              <a:path w="3236" h="2214">
                <a:moveTo>
                  <a:pt x="1618" y="0"/>
                </a:moveTo>
                <a:lnTo>
                  <a:pt x="1535" y="1"/>
                </a:lnTo>
                <a:lnTo>
                  <a:pt x="1453" y="5"/>
                </a:lnTo>
                <a:lnTo>
                  <a:pt x="1372" y="11"/>
                </a:lnTo>
                <a:lnTo>
                  <a:pt x="1293" y="21"/>
                </a:lnTo>
                <a:lnTo>
                  <a:pt x="1214" y="34"/>
                </a:lnTo>
                <a:lnTo>
                  <a:pt x="1137" y="48"/>
                </a:lnTo>
                <a:lnTo>
                  <a:pt x="1063" y="67"/>
                </a:lnTo>
                <a:lnTo>
                  <a:pt x="989" y="85"/>
                </a:lnTo>
                <a:lnTo>
                  <a:pt x="918" y="108"/>
                </a:lnTo>
                <a:lnTo>
                  <a:pt x="848" y="132"/>
                </a:lnTo>
                <a:lnTo>
                  <a:pt x="780" y="160"/>
                </a:lnTo>
                <a:lnTo>
                  <a:pt x="714" y="188"/>
                </a:lnTo>
                <a:lnTo>
                  <a:pt x="651" y="218"/>
                </a:lnTo>
                <a:lnTo>
                  <a:pt x="589" y="251"/>
                </a:lnTo>
                <a:lnTo>
                  <a:pt x="531" y="287"/>
                </a:lnTo>
                <a:lnTo>
                  <a:pt x="474" y="324"/>
                </a:lnTo>
                <a:lnTo>
                  <a:pt x="420" y="361"/>
                </a:lnTo>
                <a:lnTo>
                  <a:pt x="370" y="402"/>
                </a:lnTo>
                <a:lnTo>
                  <a:pt x="322" y="444"/>
                </a:lnTo>
                <a:lnTo>
                  <a:pt x="277" y="487"/>
                </a:lnTo>
                <a:lnTo>
                  <a:pt x="236" y="532"/>
                </a:lnTo>
                <a:lnTo>
                  <a:pt x="196" y="578"/>
                </a:lnTo>
                <a:lnTo>
                  <a:pt x="160" y="627"/>
                </a:lnTo>
                <a:lnTo>
                  <a:pt x="128" y="675"/>
                </a:lnTo>
                <a:lnTo>
                  <a:pt x="98" y="725"/>
                </a:lnTo>
                <a:lnTo>
                  <a:pt x="73" y="777"/>
                </a:lnTo>
                <a:lnTo>
                  <a:pt x="51" y="830"/>
                </a:lnTo>
                <a:lnTo>
                  <a:pt x="34" y="882"/>
                </a:lnTo>
                <a:lnTo>
                  <a:pt x="19" y="938"/>
                </a:lnTo>
                <a:lnTo>
                  <a:pt x="8" y="992"/>
                </a:lnTo>
                <a:lnTo>
                  <a:pt x="2" y="1049"/>
                </a:lnTo>
                <a:lnTo>
                  <a:pt x="0" y="1078"/>
                </a:lnTo>
                <a:lnTo>
                  <a:pt x="0" y="1107"/>
                </a:lnTo>
                <a:lnTo>
                  <a:pt x="0" y="1135"/>
                </a:lnTo>
                <a:lnTo>
                  <a:pt x="2" y="1162"/>
                </a:lnTo>
                <a:lnTo>
                  <a:pt x="8" y="1219"/>
                </a:lnTo>
                <a:lnTo>
                  <a:pt x="19" y="1275"/>
                </a:lnTo>
                <a:lnTo>
                  <a:pt x="34" y="1329"/>
                </a:lnTo>
                <a:lnTo>
                  <a:pt x="51" y="1382"/>
                </a:lnTo>
                <a:lnTo>
                  <a:pt x="73" y="1435"/>
                </a:lnTo>
                <a:lnTo>
                  <a:pt x="98" y="1487"/>
                </a:lnTo>
                <a:lnTo>
                  <a:pt x="128" y="1537"/>
                </a:lnTo>
                <a:lnTo>
                  <a:pt x="160" y="1587"/>
                </a:lnTo>
                <a:lnTo>
                  <a:pt x="196" y="1634"/>
                </a:lnTo>
                <a:lnTo>
                  <a:pt x="236" y="1679"/>
                </a:lnTo>
                <a:lnTo>
                  <a:pt x="277" y="1725"/>
                </a:lnTo>
                <a:lnTo>
                  <a:pt x="322" y="1768"/>
                </a:lnTo>
                <a:lnTo>
                  <a:pt x="370" y="1811"/>
                </a:lnTo>
                <a:lnTo>
                  <a:pt x="420" y="1851"/>
                </a:lnTo>
                <a:lnTo>
                  <a:pt x="474" y="1889"/>
                </a:lnTo>
                <a:lnTo>
                  <a:pt x="531" y="1925"/>
                </a:lnTo>
                <a:lnTo>
                  <a:pt x="589" y="1961"/>
                </a:lnTo>
                <a:lnTo>
                  <a:pt x="651" y="1994"/>
                </a:lnTo>
                <a:lnTo>
                  <a:pt x="714" y="2024"/>
                </a:lnTo>
                <a:lnTo>
                  <a:pt x="780" y="2052"/>
                </a:lnTo>
                <a:lnTo>
                  <a:pt x="848" y="2079"/>
                </a:lnTo>
                <a:lnTo>
                  <a:pt x="918" y="2104"/>
                </a:lnTo>
                <a:lnTo>
                  <a:pt x="989" y="2127"/>
                </a:lnTo>
                <a:lnTo>
                  <a:pt x="1063" y="2147"/>
                </a:lnTo>
                <a:lnTo>
                  <a:pt x="1137" y="2164"/>
                </a:lnTo>
                <a:lnTo>
                  <a:pt x="1214" y="2178"/>
                </a:lnTo>
                <a:lnTo>
                  <a:pt x="1293" y="2191"/>
                </a:lnTo>
                <a:lnTo>
                  <a:pt x="1372" y="2201"/>
                </a:lnTo>
                <a:lnTo>
                  <a:pt x="1453" y="2208"/>
                </a:lnTo>
                <a:lnTo>
                  <a:pt x="1535" y="2212"/>
                </a:lnTo>
                <a:lnTo>
                  <a:pt x="1618" y="2214"/>
                </a:lnTo>
                <a:lnTo>
                  <a:pt x="1702" y="2212"/>
                </a:lnTo>
                <a:lnTo>
                  <a:pt x="1784" y="2208"/>
                </a:lnTo>
                <a:lnTo>
                  <a:pt x="1865" y="2201"/>
                </a:lnTo>
                <a:lnTo>
                  <a:pt x="1945" y="2191"/>
                </a:lnTo>
                <a:lnTo>
                  <a:pt x="2022" y="2178"/>
                </a:lnTo>
                <a:lnTo>
                  <a:pt x="2100" y="2164"/>
                </a:lnTo>
                <a:lnTo>
                  <a:pt x="2176" y="2147"/>
                </a:lnTo>
                <a:lnTo>
                  <a:pt x="2248" y="2127"/>
                </a:lnTo>
                <a:lnTo>
                  <a:pt x="2321" y="2104"/>
                </a:lnTo>
                <a:lnTo>
                  <a:pt x="2390" y="2079"/>
                </a:lnTo>
                <a:lnTo>
                  <a:pt x="2458" y="2052"/>
                </a:lnTo>
                <a:lnTo>
                  <a:pt x="2523" y="2024"/>
                </a:lnTo>
                <a:lnTo>
                  <a:pt x="2586" y="1994"/>
                </a:lnTo>
                <a:lnTo>
                  <a:pt x="2648" y="1961"/>
                </a:lnTo>
                <a:lnTo>
                  <a:pt x="2706" y="1925"/>
                </a:lnTo>
                <a:lnTo>
                  <a:pt x="2763" y="1889"/>
                </a:lnTo>
                <a:lnTo>
                  <a:pt x="2816" y="1851"/>
                </a:lnTo>
                <a:lnTo>
                  <a:pt x="2867" y="1811"/>
                </a:lnTo>
                <a:lnTo>
                  <a:pt x="2916" y="1768"/>
                </a:lnTo>
                <a:lnTo>
                  <a:pt x="2960" y="1725"/>
                </a:lnTo>
                <a:lnTo>
                  <a:pt x="3003" y="1679"/>
                </a:lnTo>
                <a:lnTo>
                  <a:pt x="3041" y="1634"/>
                </a:lnTo>
                <a:lnTo>
                  <a:pt x="3077" y="1587"/>
                </a:lnTo>
                <a:lnTo>
                  <a:pt x="3110" y="1537"/>
                </a:lnTo>
                <a:lnTo>
                  <a:pt x="3138" y="1487"/>
                </a:lnTo>
                <a:lnTo>
                  <a:pt x="3164" y="1435"/>
                </a:lnTo>
                <a:lnTo>
                  <a:pt x="3186" y="1382"/>
                </a:lnTo>
                <a:lnTo>
                  <a:pt x="3203" y="1329"/>
                </a:lnTo>
                <a:lnTo>
                  <a:pt x="3217" y="1275"/>
                </a:lnTo>
                <a:lnTo>
                  <a:pt x="3228" y="1219"/>
                </a:lnTo>
                <a:lnTo>
                  <a:pt x="3235" y="1162"/>
                </a:lnTo>
                <a:lnTo>
                  <a:pt x="3236" y="1135"/>
                </a:lnTo>
                <a:lnTo>
                  <a:pt x="3236" y="1107"/>
                </a:lnTo>
                <a:lnTo>
                  <a:pt x="3236" y="1078"/>
                </a:lnTo>
                <a:lnTo>
                  <a:pt x="3235" y="1049"/>
                </a:lnTo>
                <a:lnTo>
                  <a:pt x="3228" y="992"/>
                </a:lnTo>
                <a:lnTo>
                  <a:pt x="3217" y="938"/>
                </a:lnTo>
                <a:lnTo>
                  <a:pt x="3203" y="882"/>
                </a:lnTo>
                <a:lnTo>
                  <a:pt x="3186" y="830"/>
                </a:lnTo>
                <a:lnTo>
                  <a:pt x="3164" y="777"/>
                </a:lnTo>
                <a:lnTo>
                  <a:pt x="3138" y="725"/>
                </a:lnTo>
                <a:lnTo>
                  <a:pt x="3110" y="675"/>
                </a:lnTo>
                <a:lnTo>
                  <a:pt x="3077" y="627"/>
                </a:lnTo>
                <a:lnTo>
                  <a:pt x="3041" y="578"/>
                </a:lnTo>
                <a:lnTo>
                  <a:pt x="3003" y="532"/>
                </a:lnTo>
                <a:lnTo>
                  <a:pt x="2960" y="487"/>
                </a:lnTo>
                <a:lnTo>
                  <a:pt x="2916" y="444"/>
                </a:lnTo>
                <a:lnTo>
                  <a:pt x="2867" y="402"/>
                </a:lnTo>
                <a:lnTo>
                  <a:pt x="2816" y="361"/>
                </a:lnTo>
                <a:lnTo>
                  <a:pt x="2763" y="324"/>
                </a:lnTo>
                <a:lnTo>
                  <a:pt x="2706" y="287"/>
                </a:lnTo>
                <a:lnTo>
                  <a:pt x="2648" y="251"/>
                </a:lnTo>
                <a:lnTo>
                  <a:pt x="2586" y="218"/>
                </a:lnTo>
                <a:lnTo>
                  <a:pt x="2523" y="188"/>
                </a:lnTo>
                <a:lnTo>
                  <a:pt x="2458" y="160"/>
                </a:lnTo>
                <a:lnTo>
                  <a:pt x="2390" y="132"/>
                </a:lnTo>
                <a:lnTo>
                  <a:pt x="2321" y="108"/>
                </a:lnTo>
                <a:lnTo>
                  <a:pt x="2248" y="85"/>
                </a:lnTo>
                <a:lnTo>
                  <a:pt x="2176" y="67"/>
                </a:lnTo>
                <a:lnTo>
                  <a:pt x="2100" y="48"/>
                </a:lnTo>
                <a:lnTo>
                  <a:pt x="2022" y="34"/>
                </a:lnTo>
                <a:lnTo>
                  <a:pt x="1945" y="21"/>
                </a:lnTo>
                <a:lnTo>
                  <a:pt x="1865" y="11"/>
                </a:lnTo>
                <a:lnTo>
                  <a:pt x="1784" y="5"/>
                </a:lnTo>
                <a:lnTo>
                  <a:pt x="1702" y="1"/>
                </a:lnTo>
                <a:lnTo>
                  <a:pt x="1618" y="0"/>
                </a:lnTo>
                <a:close/>
              </a:path>
            </a:pathLst>
          </a:custGeom>
          <a:solidFill>
            <a:srgbClr val="C0C0C0"/>
          </a:solidFill>
          <a:ln w="9525">
            <a:noFill/>
            <a:round/>
            <a:headEnd/>
            <a:tailEnd/>
          </a:ln>
        </p:spPr>
        <p:txBody>
          <a:bodyPr/>
          <a:lstStyle/>
          <a:p>
            <a:endParaRPr lang="nb-NO"/>
          </a:p>
        </p:txBody>
      </p:sp>
      <p:sp>
        <p:nvSpPr>
          <p:cNvPr id="7449670" name="Freeform 70"/>
          <p:cNvSpPr>
            <a:spLocks/>
          </p:cNvSpPr>
          <p:nvPr/>
        </p:nvSpPr>
        <p:spPr bwMode="auto">
          <a:xfrm>
            <a:off x="1590675" y="2406650"/>
            <a:ext cx="5137150" cy="3514725"/>
          </a:xfrm>
          <a:custGeom>
            <a:avLst/>
            <a:gdLst/>
            <a:ahLst/>
            <a:cxnLst>
              <a:cxn ang="0">
                <a:pos x="1453" y="5"/>
              </a:cxn>
              <a:cxn ang="0">
                <a:pos x="1214" y="34"/>
              </a:cxn>
              <a:cxn ang="0">
                <a:pos x="989" y="85"/>
              </a:cxn>
              <a:cxn ang="0">
                <a:pos x="780" y="160"/>
              </a:cxn>
              <a:cxn ang="0">
                <a:pos x="589" y="251"/>
              </a:cxn>
              <a:cxn ang="0">
                <a:pos x="420" y="361"/>
              </a:cxn>
              <a:cxn ang="0">
                <a:pos x="277" y="487"/>
              </a:cxn>
              <a:cxn ang="0">
                <a:pos x="160" y="627"/>
              </a:cxn>
              <a:cxn ang="0">
                <a:pos x="73" y="777"/>
              </a:cxn>
              <a:cxn ang="0">
                <a:pos x="19" y="938"/>
              </a:cxn>
              <a:cxn ang="0">
                <a:pos x="0" y="1078"/>
              </a:cxn>
              <a:cxn ang="0">
                <a:pos x="2" y="1162"/>
              </a:cxn>
              <a:cxn ang="0">
                <a:pos x="34" y="1329"/>
              </a:cxn>
              <a:cxn ang="0">
                <a:pos x="98" y="1487"/>
              </a:cxn>
              <a:cxn ang="0">
                <a:pos x="196" y="1634"/>
              </a:cxn>
              <a:cxn ang="0">
                <a:pos x="322" y="1768"/>
              </a:cxn>
              <a:cxn ang="0">
                <a:pos x="474" y="1889"/>
              </a:cxn>
              <a:cxn ang="0">
                <a:pos x="651" y="1994"/>
              </a:cxn>
              <a:cxn ang="0">
                <a:pos x="848" y="2079"/>
              </a:cxn>
              <a:cxn ang="0">
                <a:pos x="1063" y="2147"/>
              </a:cxn>
              <a:cxn ang="0">
                <a:pos x="1293" y="2191"/>
              </a:cxn>
              <a:cxn ang="0">
                <a:pos x="1535" y="2212"/>
              </a:cxn>
              <a:cxn ang="0">
                <a:pos x="1784" y="2208"/>
              </a:cxn>
              <a:cxn ang="0">
                <a:pos x="2022" y="2178"/>
              </a:cxn>
              <a:cxn ang="0">
                <a:pos x="2248" y="2127"/>
              </a:cxn>
              <a:cxn ang="0">
                <a:pos x="2458" y="2052"/>
              </a:cxn>
              <a:cxn ang="0">
                <a:pos x="2648" y="1961"/>
              </a:cxn>
              <a:cxn ang="0">
                <a:pos x="2816" y="1851"/>
              </a:cxn>
              <a:cxn ang="0">
                <a:pos x="2960" y="1725"/>
              </a:cxn>
              <a:cxn ang="0">
                <a:pos x="3077" y="1587"/>
              </a:cxn>
              <a:cxn ang="0">
                <a:pos x="3164" y="1435"/>
              </a:cxn>
              <a:cxn ang="0">
                <a:pos x="3217" y="1275"/>
              </a:cxn>
              <a:cxn ang="0">
                <a:pos x="3236" y="1135"/>
              </a:cxn>
              <a:cxn ang="0">
                <a:pos x="3235" y="1049"/>
              </a:cxn>
              <a:cxn ang="0">
                <a:pos x="3203" y="882"/>
              </a:cxn>
              <a:cxn ang="0">
                <a:pos x="3138" y="725"/>
              </a:cxn>
              <a:cxn ang="0">
                <a:pos x="3041" y="578"/>
              </a:cxn>
              <a:cxn ang="0">
                <a:pos x="2916" y="444"/>
              </a:cxn>
              <a:cxn ang="0">
                <a:pos x="2763" y="324"/>
              </a:cxn>
              <a:cxn ang="0">
                <a:pos x="2586" y="218"/>
              </a:cxn>
              <a:cxn ang="0">
                <a:pos x="2390" y="132"/>
              </a:cxn>
              <a:cxn ang="0">
                <a:pos x="2176" y="67"/>
              </a:cxn>
              <a:cxn ang="0">
                <a:pos x="1945" y="21"/>
              </a:cxn>
              <a:cxn ang="0">
                <a:pos x="1702" y="1"/>
              </a:cxn>
            </a:cxnLst>
            <a:rect l="0" t="0" r="r" b="b"/>
            <a:pathLst>
              <a:path w="3236" h="2214">
                <a:moveTo>
                  <a:pt x="1618" y="0"/>
                </a:moveTo>
                <a:lnTo>
                  <a:pt x="1535" y="1"/>
                </a:lnTo>
                <a:lnTo>
                  <a:pt x="1453" y="5"/>
                </a:lnTo>
                <a:lnTo>
                  <a:pt x="1372" y="11"/>
                </a:lnTo>
                <a:lnTo>
                  <a:pt x="1293" y="21"/>
                </a:lnTo>
                <a:lnTo>
                  <a:pt x="1214" y="34"/>
                </a:lnTo>
                <a:lnTo>
                  <a:pt x="1137" y="48"/>
                </a:lnTo>
                <a:lnTo>
                  <a:pt x="1063" y="67"/>
                </a:lnTo>
                <a:lnTo>
                  <a:pt x="989" y="85"/>
                </a:lnTo>
                <a:lnTo>
                  <a:pt x="918" y="108"/>
                </a:lnTo>
                <a:lnTo>
                  <a:pt x="848" y="132"/>
                </a:lnTo>
                <a:lnTo>
                  <a:pt x="780" y="160"/>
                </a:lnTo>
                <a:lnTo>
                  <a:pt x="714" y="188"/>
                </a:lnTo>
                <a:lnTo>
                  <a:pt x="651" y="218"/>
                </a:lnTo>
                <a:lnTo>
                  <a:pt x="589" y="251"/>
                </a:lnTo>
                <a:lnTo>
                  <a:pt x="531" y="287"/>
                </a:lnTo>
                <a:lnTo>
                  <a:pt x="474" y="324"/>
                </a:lnTo>
                <a:lnTo>
                  <a:pt x="420" y="361"/>
                </a:lnTo>
                <a:lnTo>
                  <a:pt x="370" y="402"/>
                </a:lnTo>
                <a:lnTo>
                  <a:pt x="322" y="444"/>
                </a:lnTo>
                <a:lnTo>
                  <a:pt x="277" y="487"/>
                </a:lnTo>
                <a:lnTo>
                  <a:pt x="236" y="532"/>
                </a:lnTo>
                <a:lnTo>
                  <a:pt x="196" y="578"/>
                </a:lnTo>
                <a:lnTo>
                  <a:pt x="160" y="627"/>
                </a:lnTo>
                <a:lnTo>
                  <a:pt x="128" y="675"/>
                </a:lnTo>
                <a:lnTo>
                  <a:pt x="98" y="725"/>
                </a:lnTo>
                <a:lnTo>
                  <a:pt x="73" y="777"/>
                </a:lnTo>
                <a:lnTo>
                  <a:pt x="51" y="830"/>
                </a:lnTo>
                <a:lnTo>
                  <a:pt x="34" y="882"/>
                </a:lnTo>
                <a:lnTo>
                  <a:pt x="19" y="938"/>
                </a:lnTo>
                <a:lnTo>
                  <a:pt x="8" y="992"/>
                </a:lnTo>
                <a:lnTo>
                  <a:pt x="2" y="1049"/>
                </a:lnTo>
                <a:lnTo>
                  <a:pt x="0" y="1078"/>
                </a:lnTo>
                <a:lnTo>
                  <a:pt x="0" y="1107"/>
                </a:lnTo>
                <a:lnTo>
                  <a:pt x="0" y="1135"/>
                </a:lnTo>
                <a:lnTo>
                  <a:pt x="2" y="1162"/>
                </a:lnTo>
                <a:lnTo>
                  <a:pt x="8" y="1219"/>
                </a:lnTo>
                <a:lnTo>
                  <a:pt x="19" y="1275"/>
                </a:lnTo>
                <a:lnTo>
                  <a:pt x="34" y="1329"/>
                </a:lnTo>
                <a:lnTo>
                  <a:pt x="51" y="1382"/>
                </a:lnTo>
                <a:lnTo>
                  <a:pt x="73" y="1435"/>
                </a:lnTo>
                <a:lnTo>
                  <a:pt x="98" y="1487"/>
                </a:lnTo>
                <a:lnTo>
                  <a:pt x="128" y="1537"/>
                </a:lnTo>
                <a:lnTo>
                  <a:pt x="160" y="1587"/>
                </a:lnTo>
                <a:lnTo>
                  <a:pt x="196" y="1634"/>
                </a:lnTo>
                <a:lnTo>
                  <a:pt x="236" y="1679"/>
                </a:lnTo>
                <a:lnTo>
                  <a:pt x="277" y="1725"/>
                </a:lnTo>
                <a:lnTo>
                  <a:pt x="322" y="1768"/>
                </a:lnTo>
                <a:lnTo>
                  <a:pt x="370" y="1811"/>
                </a:lnTo>
                <a:lnTo>
                  <a:pt x="420" y="1851"/>
                </a:lnTo>
                <a:lnTo>
                  <a:pt x="474" y="1889"/>
                </a:lnTo>
                <a:lnTo>
                  <a:pt x="531" y="1925"/>
                </a:lnTo>
                <a:lnTo>
                  <a:pt x="589" y="1961"/>
                </a:lnTo>
                <a:lnTo>
                  <a:pt x="651" y="1994"/>
                </a:lnTo>
                <a:lnTo>
                  <a:pt x="714" y="2024"/>
                </a:lnTo>
                <a:lnTo>
                  <a:pt x="780" y="2052"/>
                </a:lnTo>
                <a:lnTo>
                  <a:pt x="848" y="2079"/>
                </a:lnTo>
                <a:lnTo>
                  <a:pt x="918" y="2104"/>
                </a:lnTo>
                <a:lnTo>
                  <a:pt x="989" y="2127"/>
                </a:lnTo>
                <a:lnTo>
                  <a:pt x="1063" y="2147"/>
                </a:lnTo>
                <a:lnTo>
                  <a:pt x="1137" y="2164"/>
                </a:lnTo>
                <a:lnTo>
                  <a:pt x="1214" y="2178"/>
                </a:lnTo>
                <a:lnTo>
                  <a:pt x="1293" y="2191"/>
                </a:lnTo>
                <a:lnTo>
                  <a:pt x="1372" y="2201"/>
                </a:lnTo>
                <a:lnTo>
                  <a:pt x="1453" y="2208"/>
                </a:lnTo>
                <a:lnTo>
                  <a:pt x="1535" y="2212"/>
                </a:lnTo>
                <a:lnTo>
                  <a:pt x="1618" y="2214"/>
                </a:lnTo>
                <a:lnTo>
                  <a:pt x="1702" y="2212"/>
                </a:lnTo>
                <a:lnTo>
                  <a:pt x="1784" y="2208"/>
                </a:lnTo>
                <a:lnTo>
                  <a:pt x="1865" y="2201"/>
                </a:lnTo>
                <a:lnTo>
                  <a:pt x="1945" y="2191"/>
                </a:lnTo>
                <a:lnTo>
                  <a:pt x="2022" y="2178"/>
                </a:lnTo>
                <a:lnTo>
                  <a:pt x="2100" y="2164"/>
                </a:lnTo>
                <a:lnTo>
                  <a:pt x="2176" y="2147"/>
                </a:lnTo>
                <a:lnTo>
                  <a:pt x="2248" y="2127"/>
                </a:lnTo>
                <a:lnTo>
                  <a:pt x="2321" y="2104"/>
                </a:lnTo>
                <a:lnTo>
                  <a:pt x="2390" y="2079"/>
                </a:lnTo>
                <a:lnTo>
                  <a:pt x="2458" y="2052"/>
                </a:lnTo>
                <a:lnTo>
                  <a:pt x="2523" y="2024"/>
                </a:lnTo>
                <a:lnTo>
                  <a:pt x="2586" y="1994"/>
                </a:lnTo>
                <a:lnTo>
                  <a:pt x="2648" y="1961"/>
                </a:lnTo>
                <a:lnTo>
                  <a:pt x="2706" y="1925"/>
                </a:lnTo>
                <a:lnTo>
                  <a:pt x="2763" y="1889"/>
                </a:lnTo>
                <a:lnTo>
                  <a:pt x="2816" y="1851"/>
                </a:lnTo>
                <a:lnTo>
                  <a:pt x="2867" y="1811"/>
                </a:lnTo>
                <a:lnTo>
                  <a:pt x="2916" y="1768"/>
                </a:lnTo>
                <a:lnTo>
                  <a:pt x="2960" y="1725"/>
                </a:lnTo>
                <a:lnTo>
                  <a:pt x="3003" y="1679"/>
                </a:lnTo>
                <a:lnTo>
                  <a:pt x="3041" y="1634"/>
                </a:lnTo>
                <a:lnTo>
                  <a:pt x="3077" y="1587"/>
                </a:lnTo>
                <a:lnTo>
                  <a:pt x="3110" y="1537"/>
                </a:lnTo>
                <a:lnTo>
                  <a:pt x="3138" y="1487"/>
                </a:lnTo>
                <a:lnTo>
                  <a:pt x="3164" y="1435"/>
                </a:lnTo>
                <a:lnTo>
                  <a:pt x="3186" y="1382"/>
                </a:lnTo>
                <a:lnTo>
                  <a:pt x="3203" y="1329"/>
                </a:lnTo>
                <a:lnTo>
                  <a:pt x="3217" y="1275"/>
                </a:lnTo>
                <a:lnTo>
                  <a:pt x="3228" y="1219"/>
                </a:lnTo>
                <a:lnTo>
                  <a:pt x="3235" y="1162"/>
                </a:lnTo>
                <a:lnTo>
                  <a:pt x="3236" y="1135"/>
                </a:lnTo>
                <a:lnTo>
                  <a:pt x="3236" y="1107"/>
                </a:lnTo>
                <a:lnTo>
                  <a:pt x="3236" y="1078"/>
                </a:lnTo>
                <a:lnTo>
                  <a:pt x="3235" y="1049"/>
                </a:lnTo>
                <a:lnTo>
                  <a:pt x="3228" y="992"/>
                </a:lnTo>
                <a:lnTo>
                  <a:pt x="3217" y="938"/>
                </a:lnTo>
                <a:lnTo>
                  <a:pt x="3203" y="882"/>
                </a:lnTo>
                <a:lnTo>
                  <a:pt x="3186" y="830"/>
                </a:lnTo>
                <a:lnTo>
                  <a:pt x="3164" y="777"/>
                </a:lnTo>
                <a:lnTo>
                  <a:pt x="3138" y="725"/>
                </a:lnTo>
                <a:lnTo>
                  <a:pt x="3110" y="675"/>
                </a:lnTo>
                <a:lnTo>
                  <a:pt x="3077" y="627"/>
                </a:lnTo>
                <a:lnTo>
                  <a:pt x="3041" y="578"/>
                </a:lnTo>
                <a:lnTo>
                  <a:pt x="3003" y="532"/>
                </a:lnTo>
                <a:lnTo>
                  <a:pt x="2960" y="487"/>
                </a:lnTo>
                <a:lnTo>
                  <a:pt x="2916" y="444"/>
                </a:lnTo>
                <a:lnTo>
                  <a:pt x="2867" y="402"/>
                </a:lnTo>
                <a:lnTo>
                  <a:pt x="2816" y="361"/>
                </a:lnTo>
                <a:lnTo>
                  <a:pt x="2763" y="324"/>
                </a:lnTo>
                <a:lnTo>
                  <a:pt x="2706" y="287"/>
                </a:lnTo>
                <a:lnTo>
                  <a:pt x="2648" y="251"/>
                </a:lnTo>
                <a:lnTo>
                  <a:pt x="2586" y="218"/>
                </a:lnTo>
                <a:lnTo>
                  <a:pt x="2523" y="188"/>
                </a:lnTo>
                <a:lnTo>
                  <a:pt x="2458" y="160"/>
                </a:lnTo>
                <a:lnTo>
                  <a:pt x="2390" y="132"/>
                </a:lnTo>
                <a:lnTo>
                  <a:pt x="2321" y="108"/>
                </a:lnTo>
                <a:lnTo>
                  <a:pt x="2248" y="85"/>
                </a:lnTo>
                <a:lnTo>
                  <a:pt x="2176" y="67"/>
                </a:lnTo>
                <a:lnTo>
                  <a:pt x="2100" y="48"/>
                </a:lnTo>
                <a:lnTo>
                  <a:pt x="2022" y="34"/>
                </a:lnTo>
                <a:lnTo>
                  <a:pt x="1945" y="21"/>
                </a:lnTo>
                <a:lnTo>
                  <a:pt x="1865" y="11"/>
                </a:lnTo>
                <a:lnTo>
                  <a:pt x="1784" y="5"/>
                </a:lnTo>
                <a:lnTo>
                  <a:pt x="1702" y="1"/>
                </a:lnTo>
                <a:lnTo>
                  <a:pt x="1618" y="0"/>
                </a:lnTo>
              </a:path>
            </a:pathLst>
          </a:custGeom>
          <a:noFill/>
          <a:ln w="7938">
            <a:solidFill>
              <a:srgbClr val="000000"/>
            </a:solidFill>
            <a:prstDash val="solid"/>
            <a:round/>
            <a:headEnd/>
            <a:tailEnd/>
          </a:ln>
        </p:spPr>
        <p:txBody>
          <a:bodyPr/>
          <a:lstStyle/>
          <a:p>
            <a:endParaRPr lang="nb-NO"/>
          </a:p>
        </p:txBody>
      </p:sp>
      <p:sp>
        <p:nvSpPr>
          <p:cNvPr id="7449671" name="Rectangle 71"/>
          <p:cNvSpPr>
            <a:spLocks noChangeArrowheads="1"/>
          </p:cNvSpPr>
          <p:nvPr/>
        </p:nvSpPr>
        <p:spPr bwMode="auto">
          <a:xfrm>
            <a:off x="3759200" y="1616075"/>
            <a:ext cx="971550" cy="274638"/>
          </a:xfrm>
          <a:prstGeom prst="rect">
            <a:avLst/>
          </a:prstGeom>
          <a:noFill/>
          <a:ln w="9525">
            <a:noFill/>
            <a:miter lim="800000"/>
            <a:headEnd/>
            <a:tailEnd/>
          </a:ln>
        </p:spPr>
        <p:txBody>
          <a:bodyPr wrap="none" lIns="0" tIns="0" rIns="0" bIns="0">
            <a:spAutoFit/>
          </a:bodyPr>
          <a:lstStyle/>
          <a:p>
            <a:r>
              <a:rPr lang="nb-NO" sz="1800">
                <a:solidFill>
                  <a:srgbClr val="66FF33"/>
                </a:solidFill>
              </a:rPr>
              <a:t>Substrate: </a:t>
            </a:r>
            <a:endParaRPr lang="nb-NO" sz="1800">
              <a:latin typeface="Arial" charset="0"/>
            </a:endParaRPr>
          </a:p>
        </p:txBody>
      </p:sp>
      <p:sp>
        <p:nvSpPr>
          <p:cNvPr id="7449672" name="Rectangle 72"/>
          <p:cNvSpPr>
            <a:spLocks noChangeArrowheads="1"/>
          </p:cNvSpPr>
          <p:nvPr/>
        </p:nvSpPr>
        <p:spPr bwMode="auto">
          <a:xfrm>
            <a:off x="3759200" y="1887538"/>
            <a:ext cx="152400" cy="274637"/>
          </a:xfrm>
          <a:prstGeom prst="rect">
            <a:avLst/>
          </a:prstGeom>
          <a:noFill/>
          <a:ln w="9525">
            <a:noFill/>
            <a:miter lim="800000"/>
            <a:headEnd/>
            <a:tailEnd/>
          </a:ln>
        </p:spPr>
        <p:txBody>
          <a:bodyPr wrap="none" lIns="0" tIns="0" rIns="0" bIns="0">
            <a:spAutoFit/>
          </a:bodyPr>
          <a:lstStyle/>
          <a:p>
            <a:r>
              <a:rPr lang="nb-NO" sz="1800">
                <a:solidFill>
                  <a:srgbClr val="66FF33"/>
                </a:solidFill>
              </a:rPr>
              <a:t>C</a:t>
            </a:r>
            <a:endParaRPr lang="nb-NO" sz="1800">
              <a:latin typeface="Arial" charset="0"/>
            </a:endParaRPr>
          </a:p>
        </p:txBody>
      </p:sp>
      <p:sp>
        <p:nvSpPr>
          <p:cNvPr id="7449673" name="Rectangle 73"/>
          <p:cNvSpPr>
            <a:spLocks noChangeArrowheads="1"/>
          </p:cNvSpPr>
          <p:nvPr/>
        </p:nvSpPr>
        <p:spPr bwMode="auto">
          <a:xfrm>
            <a:off x="3927475" y="2012950"/>
            <a:ext cx="76200" cy="182563"/>
          </a:xfrm>
          <a:prstGeom prst="rect">
            <a:avLst/>
          </a:prstGeom>
          <a:noFill/>
          <a:ln w="9525">
            <a:noFill/>
            <a:miter lim="800000"/>
            <a:headEnd/>
            <a:tailEnd/>
          </a:ln>
        </p:spPr>
        <p:txBody>
          <a:bodyPr wrap="none" lIns="0" tIns="0" rIns="0" bIns="0">
            <a:spAutoFit/>
          </a:bodyPr>
          <a:lstStyle/>
          <a:p>
            <a:r>
              <a:rPr lang="nb-NO" sz="1200">
                <a:solidFill>
                  <a:srgbClr val="66FF33"/>
                </a:solidFill>
              </a:rPr>
              <a:t>6</a:t>
            </a:r>
            <a:endParaRPr lang="nb-NO" sz="1800">
              <a:latin typeface="Arial" charset="0"/>
            </a:endParaRPr>
          </a:p>
        </p:txBody>
      </p:sp>
      <p:sp>
        <p:nvSpPr>
          <p:cNvPr id="7449674" name="Rectangle 74"/>
          <p:cNvSpPr>
            <a:spLocks noChangeArrowheads="1"/>
          </p:cNvSpPr>
          <p:nvPr/>
        </p:nvSpPr>
        <p:spPr bwMode="auto">
          <a:xfrm>
            <a:off x="4011613" y="1887538"/>
            <a:ext cx="165100" cy="274637"/>
          </a:xfrm>
          <a:prstGeom prst="rect">
            <a:avLst/>
          </a:prstGeom>
          <a:noFill/>
          <a:ln w="9525">
            <a:noFill/>
            <a:miter lim="800000"/>
            <a:headEnd/>
            <a:tailEnd/>
          </a:ln>
        </p:spPr>
        <p:txBody>
          <a:bodyPr wrap="none" lIns="0" tIns="0" rIns="0" bIns="0">
            <a:spAutoFit/>
          </a:bodyPr>
          <a:lstStyle/>
          <a:p>
            <a:r>
              <a:rPr lang="nb-NO" sz="1800">
                <a:solidFill>
                  <a:srgbClr val="66FF33"/>
                </a:solidFill>
              </a:rPr>
              <a:t>H</a:t>
            </a:r>
            <a:endParaRPr lang="nb-NO" sz="1800">
              <a:latin typeface="Arial" charset="0"/>
            </a:endParaRPr>
          </a:p>
        </p:txBody>
      </p:sp>
      <p:sp>
        <p:nvSpPr>
          <p:cNvPr id="7449675" name="Rectangle 75"/>
          <p:cNvSpPr>
            <a:spLocks noChangeArrowheads="1"/>
          </p:cNvSpPr>
          <p:nvPr/>
        </p:nvSpPr>
        <p:spPr bwMode="auto">
          <a:xfrm>
            <a:off x="4192588" y="2012950"/>
            <a:ext cx="152400" cy="182563"/>
          </a:xfrm>
          <a:prstGeom prst="rect">
            <a:avLst/>
          </a:prstGeom>
          <a:noFill/>
          <a:ln w="9525">
            <a:noFill/>
            <a:miter lim="800000"/>
            <a:headEnd/>
            <a:tailEnd/>
          </a:ln>
        </p:spPr>
        <p:txBody>
          <a:bodyPr wrap="none" lIns="0" tIns="0" rIns="0" bIns="0">
            <a:spAutoFit/>
          </a:bodyPr>
          <a:lstStyle/>
          <a:p>
            <a:r>
              <a:rPr lang="nb-NO" sz="1200">
                <a:solidFill>
                  <a:srgbClr val="66FF33"/>
                </a:solidFill>
              </a:rPr>
              <a:t>12</a:t>
            </a:r>
            <a:endParaRPr lang="nb-NO" sz="1800">
              <a:latin typeface="Arial" charset="0"/>
            </a:endParaRPr>
          </a:p>
        </p:txBody>
      </p:sp>
      <p:sp>
        <p:nvSpPr>
          <p:cNvPr id="7449676" name="Rectangle 76"/>
          <p:cNvSpPr>
            <a:spLocks noChangeArrowheads="1"/>
          </p:cNvSpPr>
          <p:nvPr/>
        </p:nvSpPr>
        <p:spPr bwMode="auto">
          <a:xfrm>
            <a:off x="4360863" y="1887538"/>
            <a:ext cx="165100" cy="274637"/>
          </a:xfrm>
          <a:prstGeom prst="rect">
            <a:avLst/>
          </a:prstGeom>
          <a:noFill/>
          <a:ln w="9525">
            <a:noFill/>
            <a:miter lim="800000"/>
            <a:headEnd/>
            <a:tailEnd/>
          </a:ln>
        </p:spPr>
        <p:txBody>
          <a:bodyPr wrap="none" lIns="0" tIns="0" rIns="0" bIns="0">
            <a:spAutoFit/>
          </a:bodyPr>
          <a:lstStyle/>
          <a:p>
            <a:r>
              <a:rPr lang="nb-NO" sz="1800">
                <a:solidFill>
                  <a:srgbClr val="66FF33"/>
                </a:solidFill>
              </a:rPr>
              <a:t>O</a:t>
            </a:r>
            <a:endParaRPr lang="nb-NO" sz="1800">
              <a:latin typeface="Arial" charset="0"/>
            </a:endParaRPr>
          </a:p>
        </p:txBody>
      </p:sp>
      <p:sp>
        <p:nvSpPr>
          <p:cNvPr id="7449677" name="Rectangle 77"/>
          <p:cNvSpPr>
            <a:spLocks noChangeArrowheads="1"/>
          </p:cNvSpPr>
          <p:nvPr/>
        </p:nvSpPr>
        <p:spPr bwMode="auto">
          <a:xfrm>
            <a:off x="4540250" y="2012950"/>
            <a:ext cx="76200" cy="182563"/>
          </a:xfrm>
          <a:prstGeom prst="rect">
            <a:avLst/>
          </a:prstGeom>
          <a:noFill/>
          <a:ln w="9525">
            <a:noFill/>
            <a:miter lim="800000"/>
            <a:headEnd/>
            <a:tailEnd/>
          </a:ln>
        </p:spPr>
        <p:txBody>
          <a:bodyPr wrap="none" lIns="0" tIns="0" rIns="0" bIns="0">
            <a:spAutoFit/>
          </a:bodyPr>
          <a:lstStyle/>
          <a:p>
            <a:r>
              <a:rPr lang="nb-NO" sz="1200">
                <a:solidFill>
                  <a:srgbClr val="66FF33"/>
                </a:solidFill>
              </a:rPr>
              <a:t>6</a:t>
            </a:r>
            <a:endParaRPr lang="nb-NO" sz="1800">
              <a:latin typeface="Arial" charset="0"/>
            </a:endParaRPr>
          </a:p>
        </p:txBody>
      </p:sp>
      <p:sp>
        <p:nvSpPr>
          <p:cNvPr id="7449678" name="Freeform 78"/>
          <p:cNvSpPr>
            <a:spLocks noEditPoints="1"/>
          </p:cNvSpPr>
          <p:nvPr/>
        </p:nvSpPr>
        <p:spPr bwMode="auto">
          <a:xfrm>
            <a:off x="4129088" y="2232025"/>
            <a:ext cx="63500" cy="514350"/>
          </a:xfrm>
          <a:custGeom>
            <a:avLst/>
            <a:gdLst/>
            <a:ahLst/>
            <a:cxnLst>
              <a:cxn ang="0">
                <a:pos x="23" y="2"/>
              </a:cxn>
              <a:cxn ang="0">
                <a:pos x="23" y="294"/>
              </a:cxn>
              <a:cxn ang="0">
                <a:pos x="23" y="294"/>
              </a:cxn>
              <a:cxn ang="0">
                <a:pos x="21" y="295"/>
              </a:cxn>
              <a:cxn ang="0">
                <a:pos x="19" y="295"/>
              </a:cxn>
              <a:cxn ang="0">
                <a:pos x="18" y="295"/>
              </a:cxn>
              <a:cxn ang="0">
                <a:pos x="18" y="294"/>
              </a:cxn>
              <a:cxn ang="0">
                <a:pos x="18" y="2"/>
              </a:cxn>
              <a:cxn ang="0">
                <a:pos x="18" y="0"/>
              </a:cxn>
              <a:cxn ang="0">
                <a:pos x="19" y="0"/>
              </a:cxn>
              <a:cxn ang="0">
                <a:pos x="19" y="0"/>
              </a:cxn>
              <a:cxn ang="0">
                <a:pos x="21" y="0"/>
              </a:cxn>
              <a:cxn ang="0">
                <a:pos x="21" y="0"/>
              </a:cxn>
              <a:cxn ang="0">
                <a:pos x="23" y="1"/>
              </a:cxn>
              <a:cxn ang="0">
                <a:pos x="23" y="2"/>
              </a:cxn>
              <a:cxn ang="0">
                <a:pos x="23" y="2"/>
              </a:cxn>
              <a:cxn ang="0">
                <a:pos x="40" y="288"/>
              </a:cxn>
              <a:cxn ang="0">
                <a:pos x="19" y="324"/>
              </a:cxn>
              <a:cxn ang="0">
                <a:pos x="0" y="288"/>
              </a:cxn>
              <a:cxn ang="0">
                <a:pos x="40" y="288"/>
              </a:cxn>
            </a:cxnLst>
            <a:rect l="0" t="0" r="r" b="b"/>
            <a:pathLst>
              <a:path w="40" h="324">
                <a:moveTo>
                  <a:pt x="23" y="2"/>
                </a:moveTo>
                <a:lnTo>
                  <a:pt x="23" y="294"/>
                </a:lnTo>
                <a:lnTo>
                  <a:pt x="23" y="294"/>
                </a:lnTo>
                <a:lnTo>
                  <a:pt x="21" y="295"/>
                </a:lnTo>
                <a:lnTo>
                  <a:pt x="19" y="295"/>
                </a:lnTo>
                <a:lnTo>
                  <a:pt x="18" y="295"/>
                </a:lnTo>
                <a:lnTo>
                  <a:pt x="18" y="294"/>
                </a:lnTo>
                <a:lnTo>
                  <a:pt x="18" y="2"/>
                </a:lnTo>
                <a:lnTo>
                  <a:pt x="18" y="0"/>
                </a:lnTo>
                <a:lnTo>
                  <a:pt x="19" y="0"/>
                </a:lnTo>
                <a:lnTo>
                  <a:pt x="19" y="0"/>
                </a:lnTo>
                <a:lnTo>
                  <a:pt x="21" y="0"/>
                </a:lnTo>
                <a:lnTo>
                  <a:pt x="21" y="0"/>
                </a:lnTo>
                <a:lnTo>
                  <a:pt x="23" y="1"/>
                </a:lnTo>
                <a:lnTo>
                  <a:pt x="23" y="2"/>
                </a:lnTo>
                <a:lnTo>
                  <a:pt x="23" y="2"/>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79" name="Freeform 79"/>
          <p:cNvSpPr>
            <a:spLocks noEditPoints="1"/>
          </p:cNvSpPr>
          <p:nvPr/>
        </p:nvSpPr>
        <p:spPr bwMode="auto">
          <a:xfrm>
            <a:off x="4129088" y="2798763"/>
            <a:ext cx="63500" cy="514350"/>
          </a:xfrm>
          <a:custGeom>
            <a:avLst/>
            <a:gdLst/>
            <a:ahLst/>
            <a:cxnLst>
              <a:cxn ang="0">
                <a:pos x="23" y="3"/>
              </a:cxn>
              <a:cxn ang="0">
                <a:pos x="23" y="294"/>
              </a:cxn>
              <a:cxn ang="0">
                <a:pos x="23" y="294"/>
              </a:cxn>
              <a:cxn ang="0">
                <a:pos x="21" y="295"/>
              </a:cxn>
              <a:cxn ang="0">
                <a:pos x="19" y="295"/>
              </a:cxn>
              <a:cxn ang="0">
                <a:pos x="18" y="295"/>
              </a:cxn>
              <a:cxn ang="0">
                <a:pos x="18" y="294"/>
              </a:cxn>
              <a:cxn ang="0">
                <a:pos x="18" y="3"/>
              </a:cxn>
              <a:cxn ang="0">
                <a:pos x="18" y="0"/>
              </a:cxn>
              <a:cxn ang="0">
                <a:pos x="19" y="0"/>
              </a:cxn>
              <a:cxn ang="0">
                <a:pos x="19" y="0"/>
              </a:cxn>
              <a:cxn ang="0">
                <a:pos x="21" y="0"/>
              </a:cxn>
              <a:cxn ang="0">
                <a:pos x="21" y="0"/>
              </a:cxn>
              <a:cxn ang="0">
                <a:pos x="23" y="1"/>
              </a:cxn>
              <a:cxn ang="0">
                <a:pos x="23" y="3"/>
              </a:cxn>
              <a:cxn ang="0">
                <a:pos x="23" y="3"/>
              </a:cxn>
              <a:cxn ang="0">
                <a:pos x="40" y="288"/>
              </a:cxn>
              <a:cxn ang="0">
                <a:pos x="19" y="324"/>
              </a:cxn>
              <a:cxn ang="0">
                <a:pos x="0" y="288"/>
              </a:cxn>
              <a:cxn ang="0">
                <a:pos x="40" y="288"/>
              </a:cxn>
            </a:cxnLst>
            <a:rect l="0" t="0" r="r" b="b"/>
            <a:pathLst>
              <a:path w="40" h="324">
                <a:moveTo>
                  <a:pt x="23" y="3"/>
                </a:moveTo>
                <a:lnTo>
                  <a:pt x="23" y="294"/>
                </a:lnTo>
                <a:lnTo>
                  <a:pt x="23" y="294"/>
                </a:lnTo>
                <a:lnTo>
                  <a:pt x="21" y="295"/>
                </a:lnTo>
                <a:lnTo>
                  <a:pt x="19" y="295"/>
                </a:lnTo>
                <a:lnTo>
                  <a:pt x="18" y="295"/>
                </a:lnTo>
                <a:lnTo>
                  <a:pt x="18" y="294"/>
                </a:lnTo>
                <a:lnTo>
                  <a:pt x="18" y="3"/>
                </a:lnTo>
                <a:lnTo>
                  <a:pt x="18" y="0"/>
                </a:lnTo>
                <a:lnTo>
                  <a:pt x="19" y="0"/>
                </a:lnTo>
                <a:lnTo>
                  <a:pt x="19" y="0"/>
                </a:lnTo>
                <a:lnTo>
                  <a:pt x="21" y="0"/>
                </a:lnTo>
                <a:lnTo>
                  <a:pt x="21" y="0"/>
                </a:lnTo>
                <a:lnTo>
                  <a:pt x="23" y="1"/>
                </a:lnTo>
                <a:lnTo>
                  <a:pt x="23" y="3"/>
                </a:lnTo>
                <a:lnTo>
                  <a:pt x="23" y="3"/>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80" name="Freeform 80"/>
          <p:cNvSpPr>
            <a:spLocks noEditPoints="1"/>
          </p:cNvSpPr>
          <p:nvPr/>
        </p:nvSpPr>
        <p:spPr bwMode="auto">
          <a:xfrm>
            <a:off x="4129088" y="3365500"/>
            <a:ext cx="63500" cy="514350"/>
          </a:xfrm>
          <a:custGeom>
            <a:avLst/>
            <a:gdLst/>
            <a:ahLst/>
            <a:cxnLst>
              <a:cxn ang="0">
                <a:pos x="23" y="3"/>
              </a:cxn>
              <a:cxn ang="0">
                <a:pos x="23" y="294"/>
              </a:cxn>
              <a:cxn ang="0">
                <a:pos x="23" y="294"/>
              </a:cxn>
              <a:cxn ang="0">
                <a:pos x="21" y="296"/>
              </a:cxn>
              <a:cxn ang="0">
                <a:pos x="19" y="296"/>
              </a:cxn>
              <a:cxn ang="0">
                <a:pos x="18" y="296"/>
              </a:cxn>
              <a:cxn ang="0">
                <a:pos x="18" y="294"/>
              </a:cxn>
              <a:cxn ang="0">
                <a:pos x="18" y="3"/>
              </a:cxn>
              <a:cxn ang="0">
                <a:pos x="18" y="0"/>
              </a:cxn>
              <a:cxn ang="0">
                <a:pos x="19" y="0"/>
              </a:cxn>
              <a:cxn ang="0">
                <a:pos x="19" y="0"/>
              </a:cxn>
              <a:cxn ang="0">
                <a:pos x="21" y="0"/>
              </a:cxn>
              <a:cxn ang="0">
                <a:pos x="21" y="0"/>
              </a:cxn>
              <a:cxn ang="0">
                <a:pos x="23" y="1"/>
              </a:cxn>
              <a:cxn ang="0">
                <a:pos x="23" y="3"/>
              </a:cxn>
              <a:cxn ang="0">
                <a:pos x="23" y="3"/>
              </a:cxn>
              <a:cxn ang="0">
                <a:pos x="40" y="288"/>
              </a:cxn>
              <a:cxn ang="0">
                <a:pos x="19" y="324"/>
              </a:cxn>
              <a:cxn ang="0">
                <a:pos x="0" y="288"/>
              </a:cxn>
              <a:cxn ang="0">
                <a:pos x="40" y="288"/>
              </a:cxn>
            </a:cxnLst>
            <a:rect l="0" t="0" r="r" b="b"/>
            <a:pathLst>
              <a:path w="40" h="324">
                <a:moveTo>
                  <a:pt x="23" y="3"/>
                </a:moveTo>
                <a:lnTo>
                  <a:pt x="23" y="294"/>
                </a:lnTo>
                <a:lnTo>
                  <a:pt x="23" y="294"/>
                </a:lnTo>
                <a:lnTo>
                  <a:pt x="21" y="296"/>
                </a:lnTo>
                <a:lnTo>
                  <a:pt x="19" y="296"/>
                </a:lnTo>
                <a:lnTo>
                  <a:pt x="18" y="296"/>
                </a:lnTo>
                <a:lnTo>
                  <a:pt x="18" y="294"/>
                </a:lnTo>
                <a:lnTo>
                  <a:pt x="18" y="3"/>
                </a:lnTo>
                <a:lnTo>
                  <a:pt x="18" y="0"/>
                </a:lnTo>
                <a:lnTo>
                  <a:pt x="19" y="0"/>
                </a:lnTo>
                <a:lnTo>
                  <a:pt x="19" y="0"/>
                </a:lnTo>
                <a:lnTo>
                  <a:pt x="21" y="0"/>
                </a:lnTo>
                <a:lnTo>
                  <a:pt x="21" y="0"/>
                </a:lnTo>
                <a:lnTo>
                  <a:pt x="23" y="1"/>
                </a:lnTo>
                <a:lnTo>
                  <a:pt x="23" y="3"/>
                </a:lnTo>
                <a:lnTo>
                  <a:pt x="23" y="3"/>
                </a:lnTo>
                <a:close/>
                <a:moveTo>
                  <a:pt x="40" y="288"/>
                </a:moveTo>
                <a:lnTo>
                  <a:pt x="19" y="324"/>
                </a:lnTo>
                <a:lnTo>
                  <a:pt x="0" y="288"/>
                </a:lnTo>
                <a:lnTo>
                  <a:pt x="40" y="288"/>
                </a:lnTo>
                <a:close/>
              </a:path>
            </a:pathLst>
          </a:custGeom>
          <a:solidFill>
            <a:srgbClr val="000000"/>
          </a:solidFill>
          <a:ln w="3175">
            <a:solidFill>
              <a:srgbClr val="000000"/>
            </a:solidFill>
            <a:prstDash val="solid"/>
            <a:round/>
            <a:headEnd/>
            <a:tailEnd/>
          </a:ln>
        </p:spPr>
        <p:txBody>
          <a:bodyPr/>
          <a:lstStyle/>
          <a:p>
            <a:endParaRPr lang="nb-NO"/>
          </a:p>
        </p:txBody>
      </p:sp>
      <p:sp>
        <p:nvSpPr>
          <p:cNvPr id="7449681" name="Freeform 81"/>
          <p:cNvSpPr>
            <a:spLocks noEditPoints="1"/>
          </p:cNvSpPr>
          <p:nvPr/>
        </p:nvSpPr>
        <p:spPr bwMode="auto">
          <a:xfrm>
            <a:off x="4219575" y="3990975"/>
            <a:ext cx="593725" cy="260350"/>
          </a:xfrm>
          <a:custGeom>
            <a:avLst/>
            <a:gdLst/>
            <a:ahLst/>
            <a:cxnLst>
              <a:cxn ang="0">
                <a:pos x="2" y="0"/>
              </a:cxn>
              <a:cxn ang="0">
                <a:pos x="29" y="0"/>
              </a:cxn>
              <a:cxn ang="0">
                <a:pos x="56" y="3"/>
              </a:cxn>
              <a:cxn ang="0">
                <a:pos x="82" y="6"/>
              </a:cxn>
              <a:cxn ang="0">
                <a:pos x="109" y="10"/>
              </a:cxn>
              <a:cxn ang="0">
                <a:pos x="134" y="17"/>
              </a:cxn>
              <a:cxn ang="0">
                <a:pos x="160" y="24"/>
              </a:cxn>
              <a:cxn ang="0">
                <a:pos x="185" y="33"/>
              </a:cxn>
              <a:cxn ang="0">
                <a:pos x="210" y="43"/>
              </a:cxn>
              <a:cxn ang="0">
                <a:pos x="234" y="54"/>
              </a:cxn>
              <a:cxn ang="0">
                <a:pos x="256" y="66"/>
              </a:cxn>
              <a:cxn ang="0">
                <a:pos x="278" y="80"/>
              </a:cxn>
              <a:cxn ang="0">
                <a:pos x="300" y="94"/>
              </a:cxn>
              <a:cxn ang="0">
                <a:pos x="321" y="110"/>
              </a:cxn>
              <a:cxn ang="0">
                <a:pos x="340" y="127"/>
              </a:cxn>
              <a:cxn ang="0">
                <a:pos x="354" y="141"/>
              </a:cxn>
              <a:cxn ang="0">
                <a:pos x="354" y="143"/>
              </a:cxn>
              <a:cxn ang="0">
                <a:pos x="354" y="144"/>
              </a:cxn>
              <a:cxn ang="0">
                <a:pos x="352" y="144"/>
              </a:cxn>
              <a:cxn ang="0">
                <a:pos x="351" y="144"/>
              </a:cxn>
              <a:cxn ang="0">
                <a:pos x="351" y="144"/>
              </a:cxn>
              <a:cxn ang="0">
                <a:pos x="336" y="130"/>
              </a:cxn>
              <a:cxn ang="0">
                <a:pos x="318" y="113"/>
              </a:cxn>
              <a:cxn ang="0">
                <a:pos x="297" y="97"/>
              </a:cxn>
              <a:cxn ang="0">
                <a:pos x="275" y="83"/>
              </a:cxn>
              <a:cxn ang="0">
                <a:pos x="254" y="70"/>
              </a:cxn>
              <a:cxn ang="0">
                <a:pos x="231" y="57"/>
              </a:cxn>
              <a:cxn ang="0">
                <a:pos x="207" y="47"/>
              </a:cxn>
              <a:cxn ang="0">
                <a:pos x="183" y="37"/>
              </a:cxn>
              <a:cxn ang="0">
                <a:pos x="160" y="29"/>
              </a:cxn>
              <a:cxn ang="0">
                <a:pos x="134" y="22"/>
              </a:cxn>
              <a:cxn ang="0">
                <a:pos x="108" y="14"/>
              </a:cxn>
              <a:cxn ang="0">
                <a:pos x="82" y="10"/>
              </a:cxn>
              <a:cxn ang="0">
                <a:pos x="56" y="7"/>
              </a:cxn>
              <a:cxn ang="0">
                <a:pos x="29" y="4"/>
              </a:cxn>
              <a:cxn ang="0">
                <a:pos x="2" y="4"/>
              </a:cxn>
              <a:cxn ang="0">
                <a:pos x="0" y="3"/>
              </a:cxn>
              <a:cxn ang="0">
                <a:pos x="0" y="2"/>
              </a:cxn>
              <a:cxn ang="0">
                <a:pos x="0" y="0"/>
              </a:cxn>
              <a:cxn ang="0">
                <a:pos x="2" y="0"/>
              </a:cxn>
              <a:cxn ang="0">
                <a:pos x="2" y="0"/>
              </a:cxn>
              <a:cxn ang="0">
                <a:pos x="2" y="0"/>
              </a:cxn>
              <a:cxn ang="0">
                <a:pos x="363" y="126"/>
              </a:cxn>
              <a:cxn ang="0">
                <a:pos x="374" y="164"/>
              </a:cxn>
              <a:cxn ang="0">
                <a:pos x="333" y="150"/>
              </a:cxn>
              <a:cxn ang="0">
                <a:pos x="363" y="126"/>
              </a:cxn>
            </a:cxnLst>
            <a:rect l="0" t="0" r="r" b="b"/>
            <a:pathLst>
              <a:path w="374" h="164">
                <a:moveTo>
                  <a:pt x="2" y="0"/>
                </a:moveTo>
                <a:lnTo>
                  <a:pt x="29" y="0"/>
                </a:lnTo>
                <a:lnTo>
                  <a:pt x="56" y="3"/>
                </a:lnTo>
                <a:lnTo>
                  <a:pt x="82" y="6"/>
                </a:lnTo>
                <a:lnTo>
                  <a:pt x="109" y="10"/>
                </a:lnTo>
                <a:lnTo>
                  <a:pt x="134" y="17"/>
                </a:lnTo>
                <a:lnTo>
                  <a:pt x="160" y="24"/>
                </a:lnTo>
                <a:lnTo>
                  <a:pt x="185" y="33"/>
                </a:lnTo>
                <a:lnTo>
                  <a:pt x="210" y="43"/>
                </a:lnTo>
                <a:lnTo>
                  <a:pt x="234" y="54"/>
                </a:lnTo>
                <a:lnTo>
                  <a:pt x="256" y="66"/>
                </a:lnTo>
                <a:lnTo>
                  <a:pt x="278" y="80"/>
                </a:lnTo>
                <a:lnTo>
                  <a:pt x="300" y="94"/>
                </a:lnTo>
                <a:lnTo>
                  <a:pt x="321" y="110"/>
                </a:lnTo>
                <a:lnTo>
                  <a:pt x="340" y="127"/>
                </a:lnTo>
                <a:lnTo>
                  <a:pt x="354" y="141"/>
                </a:lnTo>
                <a:lnTo>
                  <a:pt x="354" y="143"/>
                </a:lnTo>
                <a:lnTo>
                  <a:pt x="354" y="144"/>
                </a:lnTo>
                <a:lnTo>
                  <a:pt x="352" y="144"/>
                </a:lnTo>
                <a:lnTo>
                  <a:pt x="351" y="144"/>
                </a:lnTo>
                <a:lnTo>
                  <a:pt x="351" y="144"/>
                </a:lnTo>
                <a:lnTo>
                  <a:pt x="336" y="130"/>
                </a:lnTo>
                <a:lnTo>
                  <a:pt x="318" y="113"/>
                </a:lnTo>
                <a:lnTo>
                  <a:pt x="297" y="97"/>
                </a:lnTo>
                <a:lnTo>
                  <a:pt x="275" y="83"/>
                </a:lnTo>
                <a:lnTo>
                  <a:pt x="254" y="70"/>
                </a:lnTo>
                <a:lnTo>
                  <a:pt x="231" y="57"/>
                </a:lnTo>
                <a:lnTo>
                  <a:pt x="207" y="47"/>
                </a:lnTo>
                <a:lnTo>
                  <a:pt x="183" y="37"/>
                </a:lnTo>
                <a:lnTo>
                  <a:pt x="160" y="29"/>
                </a:lnTo>
                <a:lnTo>
                  <a:pt x="134" y="22"/>
                </a:lnTo>
                <a:lnTo>
                  <a:pt x="108" y="14"/>
                </a:lnTo>
                <a:lnTo>
                  <a:pt x="82" y="10"/>
                </a:lnTo>
                <a:lnTo>
                  <a:pt x="56" y="7"/>
                </a:lnTo>
                <a:lnTo>
                  <a:pt x="29" y="4"/>
                </a:lnTo>
                <a:lnTo>
                  <a:pt x="2" y="4"/>
                </a:lnTo>
                <a:lnTo>
                  <a:pt x="0" y="3"/>
                </a:lnTo>
                <a:lnTo>
                  <a:pt x="0" y="2"/>
                </a:lnTo>
                <a:lnTo>
                  <a:pt x="0" y="0"/>
                </a:lnTo>
                <a:lnTo>
                  <a:pt x="2" y="0"/>
                </a:lnTo>
                <a:lnTo>
                  <a:pt x="2" y="0"/>
                </a:lnTo>
                <a:lnTo>
                  <a:pt x="2" y="0"/>
                </a:lnTo>
                <a:close/>
                <a:moveTo>
                  <a:pt x="363" y="126"/>
                </a:moveTo>
                <a:lnTo>
                  <a:pt x="374" y="164"/>
                </a:lnTo>
                <a:lnTo>
                  <a:pt x="333" y="150"/>
                </a:lnTo>
                <a:lnTo>
                  <a:pt x="363" y="126"/>
                </a:lnTo>
                <a:close/>
              </a:path>
            </a:pathLst>
          </a:custGeom>
          <a:solidFill>
            <a:srgbClr val="000000"/>
          </a:solidFill>
          <a:ln w="3175">
            <a:solidFill>
              <a:srgbClr val="000000"/>
            </a:solidFill>
            <a:prstDash val="solid"/>
            <a:round/>
            <a:headEnd/>
            <a:tailEnd/>
          </a:ln>
        </p:spPr>
        <p:txBody>
          <a:bodyPr/>
          <a:lstStyle/>
          <a:p>
            <a:endParaRPr lang="nb-NO"/>
          </a:p>
        </p:txBody>
      </p:sp>
      <p:sp>
        <p:nvSpPr>
          <p:cNvPr id="7449682" name="Freeform 82"/>
          <p:cNvSpPr>
            <a:spLocks noEditPoints="1"/>
          </p:cNvSpPr>
          <p:nvPr/>
        </p:nvSpPr>
        <p:spPr bwMode="auto">
          <a:xfrm>
            <a:off x="4838700" y="4271963"/>
            <a:ext cx="160338" cy="349250"/>
          </a:xfrm>
          <a:custGeom>
            <a:avLst/>
            <a:gdLst/>
            <a:ahLst/>
            <a:cxnLst>
              <a:cxn ang="0">
                <a:pos x="5" y="2"/>
              </a:cxn>
              <a:cxn ang="0">
                <a:pos x="22" y="26"/>
              </a:cxn>
              <a:cxn ang="0">
                <a:pos x="38" y="52"/>
              </a:cxn>
              <a:cxn ang="0">
                <a:pos x="51" y="79"/>
              </a:cxn>
              <a:cxn ang="0">
                <a:pos x="63" y="106"/>
              </a:cxn>
              <a:cxn ang="0">
                <a:pos x="73" y="133"/>
              </a:cxn>
              <a:cxn ang="0">
                <a:pos x="79" y="162"/>
              </a:cxn>
              <a:cxn ang="0">
                <a:pos x="84" y="190"/>
              </a:cxn>
              <a:cxn ang="0">
                <a:pos x="84" y="192"/>
              </a:cxn>
              <a:cxn ang="0">
                <a:pos x="82" y="193"/>
              </a:cxn>
              <a:cxn ang="0">
                <a:pos x="82" y="193"/>
              </a:cxn>
              <a:cxn ang="0">
                <a:pos x="81" y="193"/>
              </a:cxn>
              <a:cxn ang="0">
                <a:pos x="81" y="192"/>
              </a:cxn>
              <a:cxn ang="0">
                <a:pos x="79" y="190"/>
              </a:cxn>
              <a:cxn ang="0">
                <a:pos x="74" y="163"/>
              </a:cxn>
              <a:cxn ang="0">
                <a:pos x="68" y="134"/>
              </a:cxn>
              <a:cxn ang="0">
                <a:pos x="59" y="107"/>
              </a:cxn>
              <a:cxn ang="0">
                <a:pos x="47" y="80"/>
              </a:cxn>
              <a:cxn ang="0">
                <a:pos x="33" y="53"/>
              </a:cxn>
              <a:cxn ang="0">
                <a:pos x="19" y="29"/>
              </a:cxn>
              <a:cxn ang="0">
                <a:pos x="2" y="3"/>
              </a:cxn>
              <a:cxn ang="0">
                <a:pos x="0" y="2"/>
              </a:cxn>
              <a:cxn ang="0">
                <a:pos x="2" y="0"/>
              </a:cxn>
              <a:cxn ang="0">
                <a:pos x="3" y="0"/>
              </a:cxn>
              <a:cxn ang="0">
                <a:pos x="5" y="2"/>
              </a:cxn>
              <a:cxn ang="0">
                <a:pos x="5" y="2"/>
              </a:cxn>
              <a:cxn ang="0">
                <a:pos x="101" y="183"/>
              </a:cxn>
              <a:cxn ang="0">
                <a:pos x="85" y="220"/>
              </a:cxn>
              <a:cxn ang="0">
                <a:pos x="62" y="186"/>
              </a:cxn>
              <a:cxn ang="0">
                <a:pos x="101" y="183"/>
              </a:cxn>
            </a:cxnLst>
            <a:rect l="0" t="0" r="r" b="b"/>
            <a:pathLst>
              <a:path w="101" h="220">
                <a:moveTo>
                  <a:pt x="5" y="2"/>
                </a:moveTo>
                <a:lnTo>
                  <a:pt x="22" y="26"/>
                </a:lnTo>
                <a:lnTo>
                  <a:pt x="38" y="52"/>
                </a:lnTo>
                <a:lnTo>
                  <a:pt x="51" y="79"/>
                </a:lnTo>
                <a:lnTo>
                  <a:pt x="63" y="106"/>
                </a:lnTo>
                <a:lnTo>
                  <a:pt x="73" y="133"/>
                </a:lnTo>
                <a:lnTo>
                  <a:pt x="79" y="162"/>
                </a:lnTo>
                <a:lnTo>
                  <a:pt x="84" y="190"/>
                </a:lnTo>
                <a:lnTo>
                  <a:pt x="84" y="192"/>
                </a:lnTo>
                <a:lnTo>
                  <a:pt x="82" y="193"/>
                </a:lnTo>
                <a:lnTo>
                  <a:pt x="82" y="193"/>
                </a:lnTo>
                <a:lnTo>
                  <a:pt x="81" y="193"/>
                </a:lnTo>
                <a:lnTo>
                  <a:pt x="81" y="192"/>
                </a:lnTo>
                <a:lnTo>
                  <a:pt x="79" y="190"/>
                </a:lnTo>
                <a:lnTo>
                  <a:pt x="74" y="163"/>
                </a:lnTo>
                <a:lnTo>
                  <a:pt x="68" y="134"/>
                </a:lnTo>
                <a:lnTo>
                  <a:pt x="59" y="107"/>
                </a:lnTo>
                <a:lnTo>
                  <a:pt x="47" y="80"/>
                </a:lnTo>
                <a:lnTo>
                  <a:pt x="33" y="53"/>
                </a:lnTo>
                <a:lnTo>
                  <a:pt x="19" y="29"/>
                </a:lnTo>
                <a:lnTo>
                  <a:pt x="2" y="3"/>
                </a:lnTo>
                <a:lnTo>
                  <a:pt x="0" y="2"/>
                </a:lnTo>
                <a:lnTo>
                  <a:pt x="2" y="0"/>
                </a:lnTo>
                <a:lnTo>
                  <a:pt x="3" y="0"/>
                </a:lnTo>
                <a:lnTo>
                  <a:pt x="5" y="2"/>
                </a:lnTo>
                <a:lnTo>
                  <a:pt x="5" y="2"/>
                </a:lnTo>
                <a:close/>
                <a:moveTo>
                  <a:pt x="101" y="183"/>
                </a:moveTo>
                <a:lnTo>
                  <a:pt x="85" y="220"/>
                </a:lnTo>
                <a:lnTo>
                  <a:pt x="62" y="186"/>
                </a:lnTo>
                <a:lnTo>
                  <a:pt x="101" y="183"/>
                </a:lnTo>
                <a:close/>
              </a:path>
            </a:pathLst>
          </a:custGeom>
          <a:solidFill>
            <a:srgbClr val="000000"/>
          </a:solidFill>
          <a:ln w="3175">
            <a:solidFill>
              <a:srgbClr val="000000"/>
            </a:solidFill>
            <a:prstDash val="solid"/>
            <a:round/>
            <a:headEnd/>
            <a:tailEnd/>
          </a:ln>
        </p:spPr>
        <p:txBody>
          <a:bodyPr/>
          <a:lstStyle/>
          <a:p>
            <a:endParaRPr lang="nb-NO"/>
          </a:p>
        </p:txBody>
      </p:sp>
      <p:sp>
        <p:nvSpPr>
          <p:cNvPr id="7449683" name="Freeform 83"/>
          <p:cNvSpPr>
            <a:spLocks noEditPoints="1"/>
          </p:cNvSpPr>
          <p:nvPr/>
        </p:nvSpPr>
        <p:spPr bwMode="auto">
          <a:xfrm>
            <a:off x="4687888" y="4668838"/>
            <a:ext cx="292100" cy="538162"/>
          </a:xfrm>
          <a:custGeom>
            <a:avLst/>
            <a:gdLst/>
            <a:ahLst/>
            <a:cxnLst>
              <a:cxn ang="0">
                <a:pos x="184" y="3"/>
              </a:cxn>
              <a:cxn ang="0">
                <a:pos x="182" y="27"/>
              </a:cxn>
              <a:cxn ang="0">
                <a:pos x="180" y="52"/>
              </a:cxn>
              <a:cxn ang="0">
                <a:pos x="176" y="76"/>
              </a:cxn>
              <a:cxn ang="0">
                <a:pos x="171" y="99"/>
              </a:cxn>
              <a:cxn ang="0">
                <a:pos x="165" y="123"/>
              </a:cxn>
              <a:cxn ang="0">
                <a:pos x="157" y="146"/>
              </a:cxn>
              <a:cxn ang="0">
                <a:pos x="146" y="169"/>
              </a:cxn>
              <a:cxn ang="0">
                <a:pos x="136" y="190"/>
              </a:cxn>
              <a:cxn ang="0">
                <a:pos x="124" y="212"/>
              </a:cxn>
              <a:cxn ang="0">
                <a:pos x="109" y="233"/>
              </a:cxn>
              <a:cxn ang="0">
                <a:pos x="95" y="253"/>
              </a:cxn>
              <a:cxn ang="0">
                <a:pos x="78" y="272"/>
              </a:cxn>
              <a:cxn ang="0">
                <a:pos x="60" y="290"/>
              </a:cxn>
              <a:cxn ang="0">
                <a:pos x="43" y="307"/>
              </a:cxn>
              <a:cxn ang="0">
                <a:pos x="27" y="322"/>
              </a:cxn>
              <a:cxn ang="0">
                <a:pos x="26" y="322"/>
              </a:cxn>
              <a:cxn ang="0">
                <a:pos x="24" y="320"/>
              </a:cxn>
              <a:cxn ang="0">
                <a:pos x="23" y="319"/>
              </a:cxn>
              <a:cxn ang="0">
                <a:pos x="24" y="317"/>
              </a:cxn>
              <a:cxn ang="0">
                <a:pos x="38" y="304"/>
              </a:cxn>
              <a:cxn ang="0">
                <a:pos x="57" y="287"/>
              </a:cxn>
              <a:cxn ang="0">
                <a:pos x="75" y="269"/>
              </a:cxn>
              <a:cxn ang="0">
                <a:pos x="90" y="250"/>
              </a:cxn>
              <a:cxn ang="0">
                <a:pos x="105" y="230"/>
              </a:cxn>
              <a:cxn ang="0">
                <a:pos x="119" y="210"/>
              </a:cxn>
              <a:cxn ang="0">
                <a:pos x="131" y="189"/>
              </a:cxn>
              <a:cxn ang="0">
                <a:pos x="142" y="166"/>
              </a:cxn>
              <a:cxn ang="0">
                <a:pos x="152" y="144"/>
              </a:cxn>
              <a:cxn ang="0">
                <a:pos x="160" y="122"/>
              </a:cxn>
              <a:cxn ang="0">
                <a:pos x="166" y="99"/>
              </a:cxn>
              <a:cxn ang="0">
                <a:pos x="171" y="74"/>
              </a:cxn>
              <a:cxn ang="0">
                <a:pos x="176" y="52"/>
              </a:cxn>
              <a:cxn ang="0">
                <a:pos x="177" y="27"/>
              </a:cxn>
              <a:cxn ang="0">
                <a:pos x="179" y="3"/>
              </a:cxn>
              <a:cxn ang="0">
                <a:pos x="179" y="0"/>
              </a:cxn>
              <a:cxn ang="0">
                <a:pos x="180" y="0"/>
              </a:cxn>
              <a:cxn ang="0">
                <a:pos x="182" y="0"/>
              </a:cxn>
              <a:cxn ang="0">
                <a:pos x="184" y="2"/>
              </a:cxn>
              <a:cxn ang="0">
                <a:pos x="184" y="3"/>
              </a:cxn>
              <a:cxn ang="0">
                <a:pos x="184" y="3"/>
              </a:cxn>
              <a:cxn ang="0">
                <a:pos x="43" y="329"/>
              </a:cxn>
              <a:cxn ang="0">
                <a:pos x="0" y="339"/>
              </a:cxn>
              <a:cxn ang="0">
                <a:pos x="18" y="302"/>
              </a:cxn>
              <a:cxn ang="0">
                <a:pos x="43" y="329"/>
              </a:cxn>
            </a:cxnLst>
            <a:rect l="0" t="0" r="r" b="b"/>
            <a:pathLst>
              <a:path w="184" h="339">
                <a:moveTo>
                  <a:pt x="184" y="3"/>
                </a:moveTo>
                <a:lnTo>
                  <a:pt x="182" y="27"/>
                </a:lnTo>
                <a:lnTo>
                  <a:pt x="180" y="52"/>
                </a:lnTo>
                <a:lnTo>
                  <a:pt x="176" y="76"/>
                </a:lnTo>
                <a:lnTo>
                  <a:pt x="171" y="99"/>
                </a:lnTo>
                <a:lnTo>
                  <a:pt x="165" y="123"/>
                </a:lnTo>
                <a:lnTo>
                  <a:pt x="157" y="146"/>
                </a:lnTo>
                <a:lnTo>
                  <a:pt x="146" y="169"/>
                </a:lnTo>
                <a:lnTo>
                  <a:pt x="136" y="190"/>
                </a:lnTo>
                <a:lnTo>
                  <a:pt x="124" y="212"/>
                </a:lnTo>
                <a:lnTo>
                  <a:pt x="109" y="233"/>
                </a:lnTo>
                <a:lnTo>
                  <a:pt x="95" y="253"/>
                </a:lnTo>
                <a:lnTo>
                  <a:pt x="78" y="272"/>
                </a:lnTo>
                <a:lnTo>
                  <a:pt x="60" y="290"/>
                </a:lnTo>
                <a:lnTo>
                  <a:pt x="43" y="307"/>
                </a:lnTo>
                <a:lnTo>
                  <a:pt x="27" y="322"/>
                </a:lnTo>
                <a:lnTo>
                  <a:pt x="26" y="322"/>
                </a:lnTo>
                <a:lnTo>
                  <a:pt x="24" y="320"/>
                </a:lnTo>
                <a:lnTo>
                  <a:pt x="23" y="319"/>
                </a:lnTo>
                <a:lnTo>
                  <a:pt x="24" y="317"/>
                </a:lnTo>
                <a:lnTo>
                  <a:pt x="38" y="304"/>
                </a:lnTo>
                <a:lnTo>
                  <a:pt x="57" y="287"/>
                </a:lnTo>
                <a:lnTo>
                  <a:pt x="75" y="269"/>
                </a:lnTo>
                <a:lnTo>
                  <a:pt x="90" y="250"/>
                </a:lnTo>
                <a:lnTo>
                  <a:pt x="105" y="230"/>
                </a:lnTo>
                <a:lnTo>
                  <a:pt x="119" y="210"/>
                </a:lnTo>
                <a:lnTo>
                  <a:pt x="131" y="189"/>
                </a:lnTo>
                <a:lnTo>
                  <a:pt x="142" y="166"/>
                </a:lnTo>
                <a:lnTo>
                  <a:pt x="152" y="144"/>
                </a:lnTo>
                <a:lnTo>
                  <a:pt x="160" y="122"/>
                </a:lnTo>
                <a:lnTo>
                  <a:pt x="166" y="99"/>
                </a:lnTo>
                <a:lnTo>
                  <a:pt x="171" y="74"/>
                </a:lnTo>
                <a:lnTo>
                  <a:pt x="176" y="52"/>
                </a:lnTo>
                <a:lnTo>
                  <a:pt x="177" y="27"/>
                </a:lnTo>
                <a:lnTo>
                  <a:pt x="179" y="3"/>
                </a:lnTo>
                <a:lnTo>
                  <a:pt x="179" y="0"/>
                </a:lnTo>
                <a:lnTo>
                  <a:pt x="180" y="0"/>
                </a:lnTo>
                <a:lnTo>
                  <a:pt x="182" y="0"/>
                </a:lnTo>
                <a:lnTo>
                  <a:pt x="184" y="2"/>
                </a:lnTo>
                <a:lnTo>
                  <a:pt x="184" y="3"/>
                </a:lnTo>
                <a:lnTo>
                  <a:pt x="184" y="3"/>
                </a:lnTo>
                <a:close/>
                <a:moveTo>
                  <a:pt x="43" y="329"/>
                </a:moveTo>
                <a:lnTo>
                  <a:pt x="0" y="339"/>
                </a:lnTo>
                <a:lnTo>
                  <a:pt x="18" y="302"/>
                </a:lnTo>
                <a:lnTo>
                  <a:pt x="43" y="329"/>
                </a:lnTo>
                <a:close/>
              </a:path>
            </a:pathLst>
          </a:custGeom>
          <a:solidFill>
            <a:srgbClr val="000000"/>
          </a:solidFill>
          <a:ln w="3175">
            <a:solidFill>
              <a:srgbClr val="000000"/>
            </a:solidFill>
            <a:prstDash val="solid"/>
            <a:round/>
            <a:headEnd/>
            <a:tailEnd/>
          </a:ln>
        </p:spPr>
        <p:txBody>
          <a:bodyPr/>
          <a:lstStyle/>
          <a:p>
            <a:endParaRPr lang="nb-NO"/>
          </a:p>
        </p:txBody>
      </p:sp>
      <p:sp>
        <p:nvSpPr>
          <p:cNvPr id="7449684" name="Freeform 84"/>
          <p:cNvSpPr>
            <a:spLocks noEditPoints="1"/>
          </p:cNvSpPr>
          <p:nvPr/>
        </p:nvSpPr>
        <p:spPr bwMode="auto">
          <a:xfrm>
            <a:off x="4279900" y="5230813"/>
            <a:ext cx="385763" cy="142875"/>
          </a:xfrm>
          <a:custGeom>
            <a:avLst/>
            <a:gdLst/>
            <a:ahLst/>
            <a:cxnLst>
              <a:cxn ang="0">
                <a:pos x="242" y="5"/>
              </a:cxn>
              <a:cxn ang="0">
                <a:pos x="215" y="20"/>
              </a:cxn>
              <a:cxn ang="0">
                <a:pos x="186" y="33"/>
              </a:cxn>
              <a:cxn ang="0">
                <a:pos x="156" y="46"/>
              </a:cxn>
              <a:cxn ang="0">
                <a:pos x="126" y="56"/>
              </a:cxn>
              <a:cxn ang="0">
                <a:pos x="96" y="65"/>
              </a:cxn>
              <a:cxn ang="0">
                <a:pos x="65" y="72"/>
              </a:cxn>
              <a:cxn ang="0">
                <a:pos x="33" y="75"/>
              </a:cxn>
              <a:cxn ang="0">
                <a:pos x="32" y="75"/>
              </a:cxn>
              <a:cxn ang="0">
                <a:pos x="32" y="75"/>
              </a:cxn>
              <a:cxn ang="0">
                <a:pos x="30" y="73"/>
              </a:cxn>
              <a:cxn ang="0">
                <a:pos x="30" y="73"/>
              </a:cxn>
              <a:cxn ang="0">
                <a:pos x="30" y="72"/>
              </a:cxn>
              <a:cxn ang="0">
                <a:pos x="32" y="72"/>
              </a:cxn>
              <a:cxn ang="0">
                <a:pos x="32" y="70"/>
              </a:cxn>
              <a:cxn ang="0">
                <a:pos x="63" y="66"/>
              </a:cxn>
              <a:cxn ang="0">
                <a:pos x="95" y="60"/>
              </a:cxn>
              <a:cxn ang="0">
                <a:pos x="125" y="52"/>
              </a:cxn>
              <a:cxn ang="0">
                <a:pos x="155" y="42"/>
              </a:cxn>
              <a:cxn ang="0">
                <a:pos x="183" y="30"/>
              </a:cxn>
              <a:cxn ang="0">
                <a:pos x="212" y="16"/>
              </a:cxn>
              <a:cxn ang="0">
                <a:pos x="238" y="0"/>
              </a:cxn>
              <a:cxn ang="0">
                <a:pos x="242" y="0"/>
              </a:cxn>
              <a:cxn ang="0">
                <a:pos x="243" y="0"/>
              </a:cxn>
              <a:cxn ang="0">
                <a:pos x="243" y="3"/>
              </a:cxn>
              <a:cxn ang="0">
                <a:pos x="242" y="5"/>
              </a:cxn>
              <a:cxn ang="0">
                <a:pos x="242" y="5"/>
              </a:cxn>
              <a:cxn ang="0">
                <a:pos x="41" y="90"/>
              </a:cxn>
              <a:cxn ang="0">
                <a:pos x="0" y="76"/>
              </a:cxn>
              <a:cxn ang="0">
                <a:pos x="38" y="55"/>
              </a:cxn>
              <a:cxn ang="0">
                <a:pos x="41" y="90"/>
              </a:cxn>
            </a:cxnLst>
            <a:rect l="0" t="0" r="r" b="b"/>
            <a:pathLst>
              <a:path w="243" h="90">
                <a:moveTo>
                  <a:pt x="242" y="5"/>
                </a:moveTo>
                <a:lnTo>
                  <a:pt x="215" y="20"/>
                </a:lnTo>
                <a:lnTo>
                  <a:pt x="186" y="33"/>
                </a:lnTo>
                <a:lnTo>
                  <a:pt x="156" y="46"/>
                </a:lnTo>
                <a:lnTo>
                  <a:pt x="126" y="56"/>
                </a:lnTo>
                <a:lnTo>
                  <a:pt x="96" y="65"/>
                </a:lnTo>
                <a:lnTo>
                  <a:pt x="65" y="72"/>
                </a:lnTo>
                <a:lnTo>
                  <a:pt x="33" y="75"/>
                </a:lnTo>
                <a:lnTo>
                  <a:pt x="32" y="75"/>
                </a:lnTo>
                <a:lnTo>
                  <a:pt x="32" y="75"/>
                </a:lnTo>
                <a:lnTo>
                  <a:pt x="30" y="73"/>
                </a:lnTo>
                <a:lnTo>
                  <a:pt x="30" y="73"/>
                </a:lnTo>
                <a:lnTo>
                  <a:pt x="30" y="72"/>
                </a:lnTo>
                <a:lnTo>
                  <a:pt x="32" y="72"/>
                </a:lnTo>
                <a:lnTo>
                  <a:pt x="32" y="70"/>
                </a:lnTo>
                <a:lnTo>
                  <a:pt x="63" y="66"/>
                </a:lnTo>
                <a:lnTo>
                  <a:pt x="95" y="60"/>
                </a:lnTo>
                <a:lnTo>
                  <a:pt x="125" y="52"/>
                </a:lnTo>
                <a:lnTo>
                  <a:pt x="155" y="42"/>
                </a:lnTo>
                <a:lnTo>
                  <a:pt x="183" y="30"/>
                </a:lnTo>
                <a:lnTo>
                  <a:pt x="212" y="16"/>
                </a:lnTo>
                <a:lnTo>
                  <a:pt x="238" y="0"/>
                </a:lnTo>
                <a:lnTo>
                  <a:pt x="242" y="0"/>
                </a:lnTo>
                <a:lnTo>
                  <a:pt x="243" y="0"/>
                </a:lnTo>
                <a:lnTo>
                  <a:pt x="243" y="3"/>
                </a:lnTo>
                <a:lnTo>
                  <a:pt x="242" y="5"/>
                </a:lnTo>
                <a:lnTo>
                  <a:pt x="242" y="5"/>
                </a:lnTo>
                <a:close/>
                <a:moveTo>
                  <a:pt x="41" y="90"/>
                </a:moveTo>
                <a:lnTo>
                  <a:pt x="0" y="76"/>
                </a:lnTo>
                <a:lnTo>
                  <a:pt x="38" y="55"/>
                </a:lnTo>
                <a:lnTo>
                  <a:pt x="41" y="90"/>
                </a:lnTo>
                <a:close/>
              </a:path>
            </a:pathLst>
          </a:custGeom>
          <a:solidFill>
            <a:srgbClr val="000000"/>
          </a:solidFill>
          <a:ln w="3175">
            <a:solidFill>
              <a:srgbClr val="000000"/>
            </a:solidFill>
            <a:prstDash val="solid"/>
            <a:round/>
            <a:headEnd/>
            <a:tailEnd/>
          </a:ln>
        </p:spPr>
        <p:txBody>
          <a:bodyPr/>
          <a:lstStyle/>
          <a:p>
            <a:endParaRPr lang="nb-NO"/>
          </a:p>
        </p:txBody>
      </p:sp>
      <p:sp>
        <p:nvSpPr>
          <p:cNvPr id="7449685" name="Freeform 85"/>
          <p:cNvSpPr>
            <a:spLocks noEditPoints="1"/>
          </p:cNvSpPr>
          <p:nvPr/>
        </p:nvSpPr>
        <p:spPr bwMode="auto">
          <a:xfrm>
            <a:off x="4687888" y="4668838"/>
            <a:ext cx="292100" cy="538162"/>
          </a:xfrm>
          <a:custGeom>
            <a:avLst/>
            <a:gdLst/>
            <a:ahLst/>
            <a:cxnLst>
              <a:cxn ang="0">
                <a:pos x="184" y="3"/>
              </a:cxn>
              <a:cxn ang="0">
                <a:pos x="182" y="27"/>
              </a:cxn>
              <a:cxn ang="0">
                <a:pos x="180" y="52"/>
              </a:cxn>
              <a:cxn ang="0">
                <a:pos x="176" y="76"/>
              </a:cxn>
              <a:cxn ang="0">
                <a:pos x="171" y="99"/>
              </a:cxn>
              <a:cxn ang="0">
                <a:pos x="165" y="123"/>
              </a:cxn>
              <a:cxn ang="0">
                <a:pos x="157" y="146"/>
              </a:cxn>
              <a:cxn ang="0">
                <a:pos x="146" y="169"/>
              </a:cxn>
              <a:cxn ang="0">
                <a:pos x="136" y="190"/>
              </a:cxn>
              <a:cxn ang="0">
                <a:pos x="124" y="212"/>
              </a:cxn>
              <a:cxn ang="0">
                <a:pos x="109" y="233"/>
              </a:cxn>
              <a:cxn ang="0">
                <a:pos x="95" y="253"/>
              </a:cxn>
              <a:cxn ang="0">
                <a:pos x="78" y="272"/>
              </a:cxn>
              <a:cxn ang="0">
                <a:pos x="60" y="290"/>
              </a:cxn>
              <a:cxn ang="0">
                <a:pos x="43" y="307"/>
              </a:cxn>
              <a:cxn ang="0">
                <a:pos x="27" y="322"/>
              </a:cxn>
              <a:cxn ang="0">
                <a:pos x="26" y="322"/>
              </a:cxn>
              <a:cxn ang="0">
                <a:pos x="24" y="320"/>
              </a:cxn>
              <a:cxn ang="0">
                <a:pos x="23" y="319"/>
              </a:cxn>
              <a:cxn ang="0">
                <a:pos x="24" y="317"/>
              </a:cxn>
              <a:cxn ang="0">
                <a:pos x="38" y="304"/>
              </a:cxn>
              <a:cxn ang="0">
                <a:pos x="57" y="287"/>
              </a:cxn>
              <a:cxn ang="0">
                <a:pos x="75" y="269"/>
              </a:cxn>
              <a:cxn ang="0">
                <a:pos x="90" y="250"/>
              </a:cxn>
              <a:cxn ang="0">
                <a:pos x="105" y="230"/>
              </a:cxn>
              <a:cxn ang="0">
                <a:pos x="119" y="210"/>
              </a:cxn>
              <a:cxn ang="0">
                <a:pos x="131" y="189"/>
              </a:cxn>
              <a:cxn ang="0">
                <a:pos x="142" y="166"/>
              </a:cxn>
              <a:cxn ang="0">
                <a:pos x="152" y="144"/>
              </a:cxn>
              <a:cxn ang="0">
                <a:pos x="160" y="122"/>
              </a:cxn>
              <a:cxn ang="0">
                <a:pos x="166" y="99"/>
              </a:cxn>
              <a:cxn ang="0">
                <a:pos x="171" y="74"/>
              </a:cxn>
              <a:cxn ang="0">
                <a:pos x="176" y="52"/>
              </a:cxn>
              <a:cxn ang="0">
                <a:pos x="177" y="27"/>
              </a:cxn>
              <a:cxn ang="0">
                <a:pos x="179" y="3"/>
              </a:cxn>
              <a:cxn ang="0">
                <a:pos x="179" y="0"/>
              </a:cxn>
              <a:cxn ang="0">
                <a:pos x="180" y="0"/>
              </a:cxn>
              <a:cxn ang="0">
                <a:pos x="182" y="0"/>
              </a:cxn>
              <a:cxn ang="0">
                <a:pos x="184" y="2"/>
              </a:cxn>
              <a:cxn ang="0">
                <a:pos x="184" y="3"/>
              </a:cxn>
              <a:cxn ang="0">
                <a:pos x="184" y="3"/>
              </a:cxn>
              <a:cxn ang="0">
                <a:pos x="43" y="329"/>
              </a:cxn>
              <a:cxn ang="0">
                <a:pos x="0" y="339"/>
              </a:cxn>
              <a:cxn ang="0">
                <a:pos x="18" y="302"/>
              </a:cxn>
              <a:cxn ang="0">
                <a:pos x="43" y="329"/>
              </a:cxn>
            </a:cxnLst>
            <a:rect l="0" t="0" r="r" b="b"/>
            <a:pathLst>
              <a:path w="184" h="339">
                <a:moveTo>
                  <a:pt x="184" y="3"/>
                </a:moveTo>
                <a:lnTo>
                  <a:pt x="182" y="27"/>
                </a:lnTo>
                <a:lnTo>
                  <a:pt x="180" y="52"/>
                </a:lnTo>
                <a:lnTo>
                  <a:pt x="176" y="76"/>
                </a:lnTo>
                <a:lnTo>
                  <a:pt x="171" y="99"/>
                </a:lnTo>
                <a:lnTo>
                  <a:pt x="165" y="123"/>
                </a:lnTo>
                <a:lnTo>
                  <a:pt x="157" y="146"/>
                </a:lnTo>
                <a:lnTo>
                  <a:pt x="146" y="169"/>
                </a:lnTo>
                <a:lnTo>
                  <a:pt x="136" y="190"/>
                </a:lnTo>
                <a:lnTo>
                  <a:pt x="124" y="212"/>
                </a:lnTo>
                <a:lnTo>
                  <a:pt x="109" y="233"/>
                </a:lnTo>
                <a:lnTo>
                  <a:pt x="95" y="253"/>
                </a:lnTo>
                <a:lnTo>
                  <a:pt x="78" y="272"/>
                </a:lnTo>
                <a:lnTo>
                  <a:pt x="60" y="290"/>
                </a:lnTo>
                <a:lnTo>
                  <a:pt x="43" y="307"/>
                </a:lnTo>
                <a:lnTo>
                  <a:pt x="27" y="322"/>
                </a:lnTo>
                <a:lnTo>
                  <a:pt x="26" y="322"/>
                </a:lnTo>
                <a:lnTo>
                  <a:pt x="24" y="320"/>
                </a:lnTo>
                <a:lnTo>
                  <a:pt x="23" y="319"/>
                </a:lnTo>
                <a:lnTo>
                  <a:pt x="24" y="317"/>
                </a:lnTo>
                <a:lnTo>
                  <a:pt x="38" y="304"/>
                </a:lnTo>
                <a:lnTo>
                  <a:pt x="57" y="287"/>
                </a:lnTo>
                <a:lnTo>
                  <a:pt x="75" y="269"/>
                </a:lnTo>
                <a:lnTo>
                  <a:pt x="90" y="250"/>
                </a:lnTo>
                <a:lnTo>
                  <a:pt x="105" y="230"/>
                </a:lnTo>
                <a:lnTo>
                  <a:pt x="119" y="210"/>
                </a:lnTo>
                <a:lnTo>
                  <a:pt x="131" y="189"/>
                </a:lnTo>
                <a:lnTo>
                  <a:pt x="142" y="166"/>
                </a:lnTo>
                <a:lnTo>
                  <a:pt x="152" y="144"/>
                </a:lnTo>
                <a:lnTo>
                  <a:pt x="160" y="122"/>
                </a:lnTo>
                <a:lnTo>
                  <a:pt x="166" y="99"/>
                </a:lnTo>
                <a:lnTo>
                  <a:pt x="171" y="74"/>
                </a:lnTo>
                <a:lnTo>
                  <a:pt x="176" y="52"/>
                </a:lnTo>
                <a:lnTo>
                  <a:pt x="177" y="27"/>
                </a:lnTo>
                <a:lnTo>
                  <a:pt x="179" y="3"/>
                </a:lnTo>
                <a:lnTo>
                  <a:pt x="179" y="0"/>
                </a:lnTo>
                <a:lnTo>
                  <a:pt x="180" y="0"/>
                </a:lnTo>
                <a:lnTo>
                  <a:pt x="182" y="0"/>
                </a:lnTo>
                <a:lnTo>
                  <a:pt x="184" y="2"/>
                </a:lnTo>
                <a:lnTo>
                  <a:pt x="184" y="3"/>
                </a:lnTo>
                <a:lnTo>
                  <a:pt x="184" y="3"/>
                </a:lnTo>
                <a:close/>
                <a:moveTo>
                  <a:pt x="43" y="329"/>
                </a:moveTo>
                <a:lnTo>
                  <a:pt x="0" y="339"/>
                </a:lnTo>
                <a:lnTo>
                  <a:pt x="18" y="302"/>
                </a:lnTo>
                <a:lnTo>
                  <a:pt x="43" y="329"/>
                </a:lnTo>
                <a:close/>
              </a:path>
            </a:pathLst>
          </a:custGeom>
          <a:solidFill>
            <a:srgbClr val="000000"/>
          </a:solidFill>
          <a:ln w="3175">
            <a:solidFill>
              <a:srgbClr val="000000"/>
            </a:solidFill>
            <a:prstDash val="solid"/>
            <a:round/>
            <a:headEnd/>
            <a:tailEnd/>
          </a:ln>
        </p:spPr>
        <p:txBody>
          <a:bodyPr/>
          <a:lstStyle/>
          <a:p>
            <a:endParaRPr lang="nb-NO"/>
          </a:p>
        </p:txBody>
      </p:sp>
      <p:sp>
        <p:nvSpPr>
          <p:cNvPr id="7449686" name="Freeform 86"/>
          <p:cNvSpPr>
            <a:spLocks noEditPoints="1"/>
          </p:cNvSpPr>
          <p:nvPr/>
        </p:nvSpPr>
        <p:spPr bwMode="auto">
          <a:xfrm>
            <a:off x="4279900" y="5230813"/>
            <a:ext cx="385763" cy="142875"/>
          </a:xfrm>
          <a:custGeom>
            <a:avLst/>
            <a:gdLst/>
            <a:ahLst/>
            <a:cxnLst>
              <a:cxn ang="0">
                <a:pos x="242" y="5"/>
              </a:cxn>
              <a:cxn ang="0">
                <a:pos x="215" y="20"/>
              </a:cxn>
              <a:cxn ang="0">
                <a:pos x="186" y="33"/>
              </a:cxn>
              <a:cxn ang="0">
                <a:pos x="156" y="46"/>
              </a:cxn>
              <a:cxn ang="0">
                <a:pos x="126" y="56"/>
              </a:cxn>
              <a:cxn ang="0">
                <a:pos x="96" y="65"/>
              </a:cxn>
              <a:cxn ang="0">
                <a:pos x="65" y="72"/>
              </a:cxn>
              <a:cxn ang="0">
                <a:pos x="33" y="75"/>
              </a:cxn>
              <a:cxn ang="0">
                <a:pos x="32" y="75"/>
              </a:cxn>
              <a:cxn ang="0">
                <a:pos x="32" y="75"/>
              </a:cxn>
              <a:cxn ang="0">
                <a:pos x="30" y="73"/>
              </a:cxn>
              <a:cxn ang="0">
                <a:pos x="30" y="73"/>
              </a:cxn>
              <a:cxn ang="0">
                <a:pos x="30" y="72"/>
              </a:cxn>
              <a:cxn ang="0">
                <a:pos x="32" y="72"/>
              </a:cxn>
              <a:cxn ang="0">
                <a:pos x="32" y="70"/>
              </a:cxn>
              <a:cxn ang="0">
                <a:pos x="63" y="66"/>
              </a:cxn>
              <a:cxn ang="0">
                <a:pos x="95" y="60"/>
              </a:cxn>
              <a:cxn ang="0">
                <a:pos x="125" y="52"/>
              </a:cxn>
              <a:cxn ang="0">
                <a:pos x="155" y="42"/>
              </a:cxn>
              <a:cxn ang="0">
                <a:pos x="183" y="30"/>
              </a:cxn>
              <a:cxn ang="0">
                <a:pos x="212" y="16"/>
              </a:cxn>
              <a:cxn ang="0">
                <a:pos x="238" y="0"/>
              </a:cxn>
              <a:cxn ang="0">
                <a:pos x="242" y="0"/>
              </a:cxn>
              <a:cxn ang="0">
                <a:pos x="243" y="0"/>
              </a:cxn>
              <a:cxn ang="0">
                <a:pos x="243" y="3"/>
              </a:cxn>
              <a:cxn ang="0">
                <a:pos x="242" y="5"/>
              </a:cxn>
              <a:cxn ang="0">
                <a:pos x="242" y="5"/>
              </a:cxn>
              <a:cxn ang="0">
                <a:pos x="41" y="90"/>
              </a:cxn>
              <a:cxn ang="0">
                <a:pos x="0" y="76"/>
              </a:cxn>
              <a:cxn ang="0">
                <a:pos x="38" y="55"/>
              </a:cxn>
              <a:cxn ang="0">
                <a:pos x="41" y="90"/>
              </a:cxn>
            </a:cxnLst>
            <a:rect l="0" t="0" r="r" b="b"/>
            <a:pathLst>
              <a:path w="243" h="90">
                <a:moveTo>
                  <a:pt x="242" y="5"/>
                </a:moveTo>
                <a:lnTo>
                  <a:pt x="215" y="20"/>
                </a:lnTo>
                <a:lnTo>
                  <a:pt x="186" y="33"/>
                </a:lnTo>
                <a:lnTo>
                  <a:pt x="156" y="46"/>
                </a:lnTo>
                <a:lnTo>
                  <a:pt x="126" y="56"/>
                </a:lnTo>
                <a:lnTo>
                  <a:pt x="96" y="65"/>
                </a:lnTo>
                <a:lnTo>
                  <a:pt x="65" y="72"/>
                </a:lnTo>
                <a:lnTo>
                  <a:pt x="33" y="75"/>
                </a:lnTo>
                <a:lnTo>
                  <a:pt x="32" y="75"/>
                </a:lnTo>
                <a:lnTo>
                  <a:pt x="32" y="75"/>
                </a:lnTo>
                <a:lnTo>
                  <a:pt x="30" y="73"/>
                </a:lnTo>
                <a:lnTo>
                  <a:pt x="30" y="73"/>
                </a:lnTo>
                <a:lnTo>
                  <a:pt x="30" y="72"/>
                </a:lnTo>
                <a:lnTo>
                  <a:pt x="32" y="72"/>
                </a:lnTo>
                <a:lnTo>
                  <a:pt x="32" y="70"/>
                </a:lnTo>
                <a:lnTo>
                  <a:pt x="63" y="66"/>
                </a:lnTo>
                <a:lnTo>
                  <a:pt x="95" y="60"/>
                </a:lnTo>
                <a:lnTo>
                  <a:pt x="125" y="52"/>
                </a:lnTo>
                <a:lnTo>
                  <a:pt x="155" y="42"/>
                </a:lnTo>
                <a:lnTo>
                  <a:pt x="183" y="30"/>
                </a:lnTo>
                <a:lnTo>
                  <a:pt x="212" y="16"/>
                </a:lnTo>
                <a:lnTo>
                  <a:pt x="238" y="0"/>
                </a:lnTo>
                <a:lnTo>
                  <a:pt x="242" y="0"/>
                </a:lnTo>
                <a:lnTo>
                  <a:pt x="243" y="0"/>
                </a:lnTo>
                <a:lnTo>
                  <a:pt x="243" y="3"/>
                </a:lnTo>
                <a:lnTo>
                  <a:pt x="242" y="5"/>
                </a:lnTo>
                <a:lnTo>
                  <a:pt x="242" y="5"/>
                </a:lnTo>
                <a:close/>
                <a:moveTo>
                  <a:pt x="41" y="90"/>
                </a:moveTo>
                <a:lnTo>
                  <a:pt x="0" y="76"/>
                </a:lnTo>
                <a:lnTo>
                  <a:pt x="38" y="55"/>
                </a:lnTo>
                <a:lnTo>
                  <a:pt x="41" y="90"/>
                </a:lnTo>
                <a:close/>
              </a:path>
            </a:pathLst>
          </a:custGeom>
          <a:solidFill>
            <a:srgbClr val="000000"/>
          </a:solidFill>
          <a:ln w="3175">
            <a:solidFill>
              <a:srgbClr val="000000"/>
            </a:solidFill>
            <a:prstDash val="solid"/>
            <a:round/>
            <a:headEnd/>
            <a:tailEnd/>
          </a:ln>
        </p:spPr>
        <p:txBody>
          <a:bodyPr/>
          <a:lstStyle/>
          <a:p>
            <a:endParaRPr lang="nb-NO"/>
          </a:p>
        </p:txBody>
      </p:sp>
      <p:sp>
        <p:nvSpPr>
          <p:cNvPr id="7449687" name="Freeform 87"/>
          <p:cNvSpPr>
            <a:spLocks noEditPoints="1"/>
          </p:cNvSpPr>
          <p:nvPr/>
        </p:nvSpPr>
        <p:spPr bwMode="auto">
          <a:xfrm>
            <a:off x="3568700" y="5092700"/>
            <a:ext cx="593725" cy="263525"/>
          </a:xfrm>
          <a:custGeom>
            <a:avLst/>
            <a:gdLst/>
            <a:ahLst/>
            <a:cxnLst>
              <a:cxn ang="0">
                <a:pos x="372" y="166"/>
              </a:cxn>
              <a:cxn ang="0">
                <a:pos x="346" y="166"/>
              </a:cxn>
              <a:cxn ang="0">
                <a:pos x="317" y="163"/>
              </a:cxn>
              <a:cxn ang="0">
                <a:pos x="292" y="160"/>
              </a:cxn>
              <a:cxn ang="0">
                <a:pos x="265" y="155"/>
              </a:cxn>
              <a:cxn ang="0">
                <a:pos x="238" y="149"/>
              </a:cxn>
              <a:cxn ang="0">
                <a:pos x="213" y="142"/>
              </a:cxn>
              <a:cxn ang="0">
                <a:pos x="189" y="133"/>
              </a:cxn>
              <a:cxn ang="0">
                <a:pos x="164" y="123"/>
              </a:cxn>
              <a:cxn ang="0">
                <a:pos x="140" y="112"/>
              </a:cxn>
              <a:cxn ang="0">
                <a:pos x="118" y="100"/>
              </a:cxn>
              <a:cxn ang="0">
                <a:pos x="96" y="86"/>
              </a:cxn>
              <a:cxn ang="0">
                <a:pos x="74" y="72"/>
              </a:cxn>
              <a:cxn ang="0">
                <a:pos x="54" y="56"/>
              </a:cxn>
              <a:cxn ang="0">
                <a:pos x="35" y="39"/>
              </a:cxn>
              <a:cxn ang="0">
                <a:pos x="20" y="25"/>
              </a:cxn>
              <a:cxn ang="0">
                <a:pos x="19" y="23"/>
              </a:cxn>
              <a:cxn ang="0">
                <a:pos x="20" y="22"/>
              </a:cxn>
              <a:cxn ang="0">
                <a:pos x="22" y="22"/>
              </a:cxn>
              <a:cxn ang="0">
                <a:pos x="24" y="22"/>
              </a:cxn>
              <a:cxn ang="0">
                <a:pos x="24" y="22"/>
              </a:cxn>
              <a:cxn ang="0">
                <a:pos x="38" y="36"/>
              </a:cxn>
              <a:cxn ang="0">
                <a:pos x="57" y="52"/>
              </a:cxn>
              <a:cxn ang="0">
                <a:pos x="77" y="67"/>
              </a:cxn>
              <a:cxn ang="0">
                <a:pos x="98" y="83"/>
              </a:cxn>
              <a:cxn ang="0">
                <a:pos x="120" y="96"/>
              </a:cxn>
              <a:cxn ang="0">
                <a:pos x="143" y="107"/>
              </a:cxn>
              <a:cxn ang="0">
                <a:pos x="167" y="119"/>
              </a:cxn>
              <a:cxn ang="0">
                <a:pos x="191" y="129"/>
              </a:cxn>
              <a:cxn ang="0">
                <a:pos x="215" y="137"/>
              </a:cxn>
              <a:cxn ang="0">
                <a:pos x="240" y="145"/>
              </a:cxn>
              <a:cxn ang="0">
                <a:pos x="265" y="150"/>
              </a:cxn>
              <a:cxn ang="0">
                <a:pos x="292" y="156"/>
              </a:cxn>
              <a:cxn ang="0">
                <a:pos x="319" y="159"/>
              </a:cxn>
              <a:cxn ang="0">
                <a:pos x="346" y="160"/>
              </a:cxn>
              <a:cxn ang="0">
                <a:pos x="372" y="162"/>
              </a:cxn>
              <a:cxn ang="0">
                <a:pos x="374" y="162"/>
              </a:cxn>
              <a:cxn ang="0">
                <a:pos x="374" y="163"/>
              </a:cxn>
              <a:cxn ang="0">
                <a:pos x="374" y="165"/>
              </a:cxn>
              <a:cxn ang="0">
                <a:pos x="374" y="165"/>
              </a:cxn>
              <a:cxn ang="0">
                <a:pos x="374" y="166"/>
              </a:cxn>
              <a:cxn ang="0">
                <a:pos x="372" y="166"/>
              </a:cxn>
              <a:cxn ang="0">
                <a:pos x="372" y="166"/>
              </a:cxn>
              <a:cxn ang="0">
                <a:pos x="372" y="166"/>
              </a:cxn>
              <a:cxn ang="0">
                <a:pos x="11" y="39"/>
              </a:cxn>
              <a:cxn ang="0">
                <a:pos x="0" y="0"/>
              </a:cxn>
              <a:cxn ang="0">
                <a:pos x="41" y="16"/>
              </a:cxn>
              <a:cxn ang="0">
                <a:pos x="11" y="39"/>
              </a:cxn>
            </a:cxnLst>
            <a:rect l="0" t="0" r="r" b="b"/>
            <a:pathLst>
              <a:path w="374" h="166">
                <a:moveTo>
                  <a:pt x="372" y="166"/>
                </a:moveTo>
                <a:lnTo>
                  <a:pt x="346" y="166"/>
                </a:lnTo>
                <a:lnTo>
                  <a:pt x="317" y="163"/>
                </a:lnTo>
                <a:lnTo>
                  <a:pt x="292" y="160"/>
                </a:lnTo>
                <a:lnTo>
                  <a:pt x="265" y="155"/>
                </a:lnTo>
                <a:lnTo>
                  <a:pt x="238" y="149"/>
                </a:lnTo>
                <a:lnTo>
                  <a:pt x="213" y="142"/>
                </a:lnTo>
                <a:lnTo>
                  <a:pt x="189" y="133"/>
                </a:lnTo>
                <a:lnTo>
                  <a:pt x="164" y="123"/>
                </a:lnTo>
                <a:lnTo>
                  <a:pt x="140" y="112"/>
                </a:lnTo>
                <a:lnTo>
                  <a:pt x="118" y="100"/>
                </a:lnTo>
                <a:lnTo>
                  <a:pt x="96" y="86"/>
                </a:lnTo>
                <a:lnTo>
                  <a:pt x="74" y="72"/>
                </a:lnTo>
                <a:lnTo>
                  <a:pt x="54" y="56"/>
                </a:lnTo>
                <a:lnTo>
                  <a:pt x="35" y="39"/>
                </a:lnTo>
                <a:lnTo>
                  <a:pt x="20" y="25"/>
                </a:lnTo>
                <a:lnTo>
                  <a:pt x="19" y="23"/>
                </a:lnTo>
                <a:lnTo>
                  <a:pt x="20" y="22"/>
                </a:lnTo>
                <a:lnTo>
                  <a:pt x="22" y="22"/>
                </a:lnTo>
                <a:lnTo>
                  <a:pt x="24" y="22"/>
                </a:lnTo>
                <a:lnTo>
                  <a:pt x="24" y="22"/>
                </a:lnTo>
                <a:lnTo>
                  <a:pt x="38" y="36"/>
                </a:lnTo>
                <a:lnTo>
                  <a:pt x="57" y="52"/>
                </a:lnTo>
                <a:lnTo>
                  <a:pt x="77" y="67"/>
                </a:lnTo>
                <a:lnTo>
                  <a:pt x="98" y="83"/>
                </a:lnTo>
                <a:lnTo>
                  <a:pt x="120" y="96"/>
                </a:lnTo>
                <a:lnTo>
                  <a:pt x="143" y="107"/>
                </a:lnTo>
                <a:lnTo>
                  <a:pt x="167" y="119"/>
                </a:lnTo>
                <a:lnTo>
                  <a:pt x="191" y="129"/>
                </a:lnTo>
                <a:lnTo>
                  <a:pt x="215" y="137"/>
                </a:lnTo>
                <a:lnTo>
                  <a:pt x="240" y="145"/>
                </a:lnTo>
                <a:lnTo>
                  <a:pt x="265" y="150"/>
                </a:lnTo>
                <a:lnTo>
                  <a:pt x="292" y="156"/>
                </a:lnTo>
                <a:lnTo>
                  <a:pt x="319" y="159"/>
                </a:lnTo>
                <a:lnTo>
                  <a:pt x="346" y="160"/>
                </a:lnTo>
                <a:lnTo>
                  <a:pt x="372" y="162"/>
                </a:lnTo>
                <a:lnTo>
                  <a:pt x="374" y="162"/>
                </a:lnTo>
                <a:lnTo>
                  <a:pt x="374" y="163"/>
                </a:lnTo>
                <a:lnTo>
                  <a:pt x="374" y="165"/>
                </a:lnTo>
                <a:lnTo>
                  <a:pt x="374" y="165"/>
                </a:lnTo>
                <a:lnTo>
                  <a:pt x="374" y="166"/>
                </a:lnTo>
                <a:lnTo>
                  <a:pt x="372" y="166"/>
                </a:lnTo>
                <a:lnTo>
                  <a:pt x="372" y="166"/>
                </a:lnTo>
                <a:lnTo>
                  <a:pt x="372" y="166"/>
                </a:lnTo>
                <a:close/>
                <a:moveTo>
                  <a:pt x="11" y="39"/>
                </a:moveTo>
                <a:lnTo>
                  <a:pt x="0" y="0"/>
                </a:lnTo>
                <a:lnTo>
                  <a:pt x="41" y="16"/>
                </a:lnTo>
                <a:lnTo>
                  <a:pt x="11" y="39"/>
                </a:lnTo>
                <a:close/>
              </a:path>
            </a:pathLst>
          </a:custGeom>
          <a:solidFill>
            <a:srgbClr val="000000"/>
          </a:solidFill>
          <a:ln w="3175">
            <a:solidFill>
              <a:srgbClr val="000000"/>
            </a:solidFill>
            <a:prstDash val="solid"/>
            <a:round/>
            <a:headEnd/>
            <a:tailEnd/>
          </a:ln>
        </p:spPr>
        <p:txBody>
          <a:bodyPr/>
          <a:lstStyle/>
          <a:p>
            <a:endParaRPr lang="nb-NO"/>
          </a:p>
        </p:txBody>
      </p:sp>
      <p:sp>
        <p:nvSpPr>
          <p:cNvPr id="7449688" name="Freeform 88"/>
          <p:cNvSpPr>
            <a:spLocks noEditPoints="1"/>
          </p:cNvSpPr>
          <p:nvPr/>
        </p:nvSpPr>
        <p:spPr bwMode="auto">
          <a:xfrm>
            <a:off x="3382963" y="4722813"/>
            <a:ext cx="157162" cy="349250"/>
          </a:xfrm>
          <a:custGeom>
            <a:avLst/>
            <a:gdLst/>
            <a:ahLst/>
            <a:cxnLst>
              <a:cxn ang="0">
                <a:pos x="95" y="219"/>
              </a:cxn>
              <a:cxn ang="0">
                <a:pos x="77" y="195"/>
              </a:cxn>
              <a:cxn ang="0">
                <a:pos x="62" y="169"/>
              </a:cxn>
              <a:cxn ang="0">
                <a:pos x="49" y="143"/>
              </a:cxn>
              <a:cxn ang="0">
                <a:pos x="38" y="116"/>
              </a:cxn>
              <a:cxn ang="0">
                <a:pos x="28" y="88"/>
              </a:cxn>
              <a:cxn ang="0">
                <a:pos x="21" y="59"/>
              </a:cxn>
              <a:cxn ang="0">
                <a:pos x="16" y="30"/>
              </a:cxn>
              <a:cxn ang="0">
                <a:pos x="16" y="30"/>
              </a:cxn>
              <a:cxn ang="0">
                <a:pos x="17" y="29"/>
              </a:cxn>
              <a:cxn ang="0">
                <a:pos x="19" y="28"/>
              </a:cxn>
              <a:cxn ang="0">
                <a:pos x="19" y="29"/>
              </a:cxn>
              <a:cxn ang="0">
                <a:pos x="21" y="29"/>
              </a:cxn>
              <a:cxn ang="0">
                <a:pos x="21" y="29"/>
              </a:cxn>
              <a:cxn ang="0">
                <a:pos x="21" y="30"/>
              </a:cxn>
              <a:cxn ang="0">
                <a:pos x="25" y="58"/>
              </a:cxn>
              <a:cxn ang="0">
                <a:pos x="33" y="86"/>
              </a:cxn>
              <a:cxn ang="0">
                <a:pos x="43" y="113"/>
              </a:cxn>
              <a:cxn ang="0">
                <a:pos x="54" y="140"/>
              </a:cxn>
              <a:cxn ang="0">
                <a:pos x="66" y="168"/>
              </a:cxn>
              <a:cxn ang="0">
                <a:pos x="82" y="193"/>
              </a:cxn>
              <a:cxn ang="0">
                <a:pos x="99" y="218"/>
              </a:cxn>
              <a:cxn ang="0">
                <a:pos x="99" y="219"/>
              </a:cxn>
              <a:cxn ang="0">
                <a:pos x="98" y="220"/>
              </a:cxn>
              <a:cxn ang="0">
                <a:pos x="96" y="220"/>
              </a:cxn>
              <a:cxn ang="0">
                <a:pos x="95" y="219"/>
              </a:cxn>
              <a:cxn ang="0">
                <a:pos x="95" y="219"/>
              </a:cxn>
              <a:cxn ang="0">
                <a:pos x="0" y="38"/>
              </a:cxn>
              <a:cxn ang="0">
                <a:pos x="16" y="0"/>
              </a:cxn>
              <a:cxn ang="0">
                <a:pos x="40" y="35"/>
              </a:cxn>
              <a:cxn ang="0">
                <a:pos x="0" y="38"/>
              </a:cxn>
            </a:cxnLst>
            <a:rect l="0" t="0" r="r" b="b"/>
            <a:pathLst>
              <a:path w="99" h="220">
                <a:moveTo>
                  <a:pt x="95" y="219"/>
                </a:moveTo>
                <a:lnTo>
                  <a:pt x="77" y="195"/>
                </a:lnTo>
                <a:lnTo>
                  <a:pt x="62" y="169"/>
                </a:lnTo>
                <a:lnTo>
                  <a:pt x="49" y="143"/>
                </a:lnTo>
                <a:lnTo>
                  <a:pt x="38" y="116"/>
                </a:lnTo>
                <a:lnTo>
                  <a:pt x="28" y="88"/>
                </a:lnTo>
                <a:lnTo>
                  <a:pt x="21" y="59"/>
                </a:lnTo>
                <a:lnTo>
                  <a:pt x="16" y="30"/>
                </a:lnTo>
                <a:lnTo>
                  <a:pt x="16" y="30"/>
                </a:lnTo>
                <a:lnTo>
                  <a:pt x="17" y="29"/>
                </a:lnTo>
                <a:lnTo>
                  <a:pt x="19" y="28"/>
                </a:lnTo>
                <a:lnTo>
                  <a:pt x="19" y="29"/>
                </a:lnTo>
                <a:lnTo>
                  <a:pt x="21" y="29"/>
                </a:lnTo>
                <a:lnTo>
                  <a:pt x="21" y="29"/>
                </a:lnTo>
                <a:lnTo>
                  <a:pt x="21" y="30"/>
                </a:lnTo>
                <a:lnTo>
                  <a:pt x="25" y="58"/>
                </a:lnTo>
                <a:lnTo>
                  <a:pt x="33" y="86"/>
                </a:lnTo>
                <a:lnTo>
                  <a:pt x="43" y="113"/>
                </a:lnTo>
                <a:lnTo>
                  <a:pt x="54" y="140"/>
                </a:lnTo>
                <a:lnTo>
                  <a:pt x="66" y="168"/>
                </a:lnTo>
                <a:lnTo>
                  <a:pt x="82" y="193"/>
                </a:lnTo>
                <a:lnTo>
                  <a:pt x="99" y="218"/>
                </a:lnTo>
                <a:lnTo>
                  <a:pt x="99" y="219"/>
                </a:lnTo>
                <a:lnTo>
                  <a:pt x="98" y="220"/>
                </a:lnTo>
                <a:lnTo>
                  <a:pt x="96" y="220"/>
                </a:lnTo>
                <a:lnTo>
                  <a:pt x="95" y="219"/>
                </a:lnTo>
                <a:lnTo>
                  <a:pt x="95" y="219"/>
                </a:lnTo>
                <a:close/>
                <a:moveTo>
                  <a:pt x="0" y="38"/>
                </a:moveTo>
                <a:lnTo>
                  <a:pt x="16" y="0"/>
                </a:lnTo>
                <a:lnTo>
                  <a:pt x="40" y="35"/>
                </a:lnTo>
                <a:lnTo>
                  <a:pt x="0" y="38"/>
                </a:lnTo>
                <a:close/>
              </a:path>
            </a:pathLst>
          </a:custGeom>
          <a:solidFill>
            <a:srgbClr val="000000"/>
          </a:solidFill>
          <a:ln w="3175">
            <a:solidFill>
              <a:srgbClr val="000000"/>
            </a:solidFill>
            <a:prstDash val="solid"/>
            <a:round/>
            <a:headEnd/>
            <a:tailEnd/>
          </a:ln>
        </p:spPr>
        <p:txBody>
          <a:bodyPr/>
          <a:lstStyle/>
          <a:p>
            <a:endParaRPr lang="nb-NO"/>
          </a:p>
        </p:txBody>
      </p:sp>
      <p:sp>
        <p:nvSpPr>
          <p:cNvPr id="7449689" name="Freeform 89"/>
          <p:cNvSpPr>
            <a:spLocks noEditPoints="1"/>
          </p:cNvSpPr>
          <p:nvPr/>
        </p:nvSpPr>
        <p:spPr bwMode="auto">
          <a:xfrm>
            <a:off x="3568700" y="5092700"/>
            <a:ext cx="593725" cy="263525"/>
          </a:xfrm>
          <a:custGeom>
            <a:avLst/>
            <a:gdLst/>
            <a:ahLst/>
            <a:cxnLst>
              <a:cxn ang="0">
                <a:pos x="372" y="166"/>
              </a:cxn>
              <a:cxn ang="0">
                <a:pos x="346" y="166"/>
              </a:cxn>
              <a:cxn ang="0">
                <a:pos x="317" y="163"/>
              </a:cxn>
              <a:cxn ang="0">
                <a:pos x="292" y="160"/>
              </a:cxn>
              <a:cxn ang="0">
                <a:pos x="265" y="155"/>
              </a:cxn>
              <a:cxn ang="0">
                <a:pos x="238" y="149"/>
              </a:cxn>
              <a:cxn ang="0">
                <a:pos x="213" y="142"/>
              </a:cxn>
              <a:cxn ang="0">
                <a:pos x="189" y="133"/>
              </a:cxn>
              <a:cxn ang="0">
                <a:pos x="164" y="123"/>
              </a:cxn>
              <a:cxn ang="0">
                <a:pos x="140" y="112"/>
              </a:cxn>
              <a:cxn ang="0">
                <a:pos x="118" y="100"/>
              </a:cxn>
              <a:cxn ang="0">
                <a:pos x="96" y="86"/>
              </a:cxn>
              <a:cxn ang="0">
                <a:pos x="74" y="72"/>
              </a:cxn>
              <a:cxn ang="0">
                <a:pos x="54" y="56"/>
              </a:cxn>
              <a:cxn ang="0">
                <a:pos x="35" y="39"/>
              </a:cxn>
              <a:cxn ang="0">
                <a:pos x="20" y="25"/>
              </a:cxn>
              <a:cxn ang="0">
                <a:pos x="19" y="23"/>
              </a:cxn>
              <a:cxn ang="0">
                <a:pos x="20" y="22"/>
              </a:cxn>
              <a:cxn ang="0">
                <a:pos x="22" y="22"/>
              </a:cxn>
              <a:cxn ang="0">
                <a:pos x="24" y="22"/>
              </a:cxn>
              <a:cxn ang="0">
                <a:pos x="24" y="22"/>
              </a:cxn>
              <a:cxn ang="0">
                <a:pos x="38" y="36"/>
              </a:cxn>
              <a:cxn ang="0">
                <a:pos x="57" y="52"/>
              </a:cxn>
              <a:cxn ang="0">
                <a:pos x="77" y="67"/>
              </a:cxn>
              <a:cxn ang="0">
                <a:pos x="98" y="83"/>
              </a:cxn>
              <a:cxn ang="0">
                <a:pos x="120" y="96"/>
              </a:cxn>
              <a:cxn ang="0">
                <a:pos x="143" y="107"/>
              </a:cxn>
              <a:cxn ang="0">
                <a:pos x="167" y="119"/>
              </a:cxn>
              <a:cxn ang="0">
                <a:pos x="191" y="129"/>
              </a:cxn>
              <a:cxn ang="0">
                <a:pos x="215" y="137"/>
              </a:cxn>
              <a:cxn ang="0">
                <a:pos x="240" y="145"/>
              </a:cxn>
              <a:cxn ang="0">
                <a:pos x="265" y="150"/>
              </a:cxn>
              <a:cxn ang="0">
                <a:pos x="292" y="156"/>
              </a:cxn>
              <a:cxn ang="0">
                <a:pos x="319" y="159"/>
              </a:cxn>
              <a:cxn ang="0">
                <a:pos x="346" y="160"/>
              </a:cxn>
              <a:cxn ang="0">
                <a:pos x="372" y="162"/>
              </a:cxn>
              <a:cxn ang="0">
                <a:pos x="374" y="162"/>
              </a:cxn>
              <a:cxn ang="0">
                <a:pos x="374" y="163"/>
              </a:cxn>
              <a:cxn ang="0">
                <a:pos x="374" y="165"/>
              </a:cxn>
              <a:cxn ang="0">
                <a:pos x="374" y="165"/>
              </a:cxn>
              <a:cxn ang="0">
                <a:pos x="374" y="166"/>
              </a:cxn>
              <a:cxn ang="0">
                <a:pos x="372" y="166"/>
              </a:cxn>
              <a:cxn ang="0">
                <a:pos x="372" y="166"/>
              </a:cxn>
              <a:cxn ang="0">
                <a:pos x="372" y="166"/>
              </a:cxn>
              <a:cxn ang="0">
                <a:pos x="11" y="39"/>
              </a:cxn>
              <a:cxn ang="0">
                <a:pos x="0" y="0"/>
              </a:cxn>
              <a:cxn ang="0">
                <a:pos x="41" y="16"/>
              </a:cxn>
              <a:cxn ang="0">
                <a:pos x="11" y="39"/>
              </a:cxn>
            </a:cxnLst>
            <a:rect l="0" t="0" r="r" b="b"/>
            <a:pathLst>
              <a:path w="374" h="166">
                <a:moveTo>
                  <a:pt x="372" y="166"/>
                </a:moveTo>
                <a:lnTo>
                  <a:pt x="346" y="166"/>
                </a:lnTo>
                <a:lnTo>
                  <a:pt x="317" y="163"/>
                </a:lnTo>
                <a:lnTo>
                  <a:pt x="292" y="160"/>
                </a:lnTo>
                <a:lnTo>
                  <a:pt x="265" y="155"/>
                </a:lnTo>
                <a:lnTo>
                  <a:pt x="238" y="149"/>
                </a:lnTo>
                <a:lnTo>
                  <a:pt x="213" y="142"/>
                </a:lnTo>
                <a:lnTo>
                  <a:pt x="189" y="133"/>
                </a:lnTo>
                <a:lnTo>
                  <a:pt x="164" y="123"/>
                </a:lnTo>
                <a:lnTo>
                  <a:pt x="140" y="112"/>
                </a:lnTo>
                <a:lnTo>
                  <a:pt x="118" y="100"/>
                </a:lnTo>
                <a:lnTo>
                  <a:pt x="96" y="86"/>
                </a:lnTo>
                <a:lnTo>
                  <a:pt x="74" y="72"/>
                </a:lnTo>
                <a:lnTo>
                  <a:pt x="54" y="56"/>
                </a:lnTo>
                <a:lnTo>
                  <a:pt x="35" y="39"/>
                </a:lnTo>
                <a:lnTo>
                  <a:pt x="20" y="25"/>
                </a:lnTo>
                <a:lnTo>
                  <a:pt x="19" y="23"/>
                </a:lnTo>
                <a:lnTo>
                  <a:pt x="20" y="22"/>
                </a:lnTo>
                <a:lnTo>
                  <a:pt x="22" y="22"/>
                </a:lnTo>
                <a:lnTo>
                  <a:pt x="24" y="22"/>
                </a:lnTo>
                <a:lnTo>
                  <a:pt x="24" y="22"/>
                </a:lnTo>
                <a:lnTo>
                  <a:pt x="38" y="36"/>
                </a:lnTo>
                <a:lnTo>
                  <a:pt x="57" y="52"/>
                </a:lnTo>
                <a:lnTo>
                  <a:pt x="77" y="67"/>
                </a:lnTo>
                <a:lnTo>
                  <a:pt x="98" y="83"/>
                </a:lnTo>
                <a:lnTo>
                  <a:pt x="120" y="96"/>
                </a:lnTo>
                <a:lnTo>
                  <a:pt x="143" y="107"/>
                </a:lnTo>
                <a:lnTo>
                  <a:pt x="167" y="119"/>
                </a:lnTo>
                <a:lnTo>
                  <a:pt x="191" y="129"/>
                </a:lnTo>
                <a:lnTo>
                  <a:pt x="215" y="137"/>
                </a:lnTo>
                <a:lnTo>
                  <a:pt x="240" y="145"/>
                </a:lnTo>
                <a:lnTo>
                  <a:pt x="265" y="150"/>
                </a:lnTo>
                <a:lnTo>
                  <a:pt x="292" y="156"/>
                </a:lnTo>
                <a:lnTo>
                  <a:pt x="319" y="159"/>
                </a:lnTo>
                <a:lnTo>
                  <a:pt x="346" y="160"/>
                </a:lnTo>
                <a:lnTo>
                  <a:pt x="372" y="162"/>
                </a:lnTo>
                <a:lnTo>
                  <a:pt x="374" y="162"/>
                </a:lnTo>
                <a:lnTo>
                  <a:pt x="374" y="163"/>
                </a:lnTo>
                <a:lnTo>
                  <a:pt x="374" y="165"/>
                </a:lnTo>
                <a:lnTo>
                  <a:pt x="374" y="165"/>
                </a:lnTo>
                <a:lnTo>
                  <a:pt x="374" y="166"/>
                </a:lnTo>
                <a:lnTo>
                  <a:pt x="372" y="166"/>
                </a:lnTo>
                <a:lnTo>
                  <a:pt x="372" y="166"/>
                </a:lnTo>
                <a:lnTo>
                  <a:pt x="372" y="166"/>
                </a:lnTo>
                <a:close/>
                <a:moveTo>
                  <a:pt x="11" y="39"/>
                </a:moveTo>
                <a:lnTo>
                  <a:pt x="0" y="0"/>
                </a:lnTo>
                <a:lnTo>
                  <a:pt x="41" y="16"/>
                </a:lnTo>
                <a:lnTo>
                  <a:pt x="11" y="39"/>
                </a:lnTo>
                <a:close/>
              </a:path>
            </a:pathLst>
          </a:custGeom>
          <a:solidFill>
            <a:srgbClr val="000000"/>
          </a:solidFill>
          <a:ln w="3175">
            <a:solidFill>
              <a:srgbClr val="000000"/>
            </a:solidFill>
            <a:prstDash val="solid"/>
            <a:round/>
            <a:headEnd/>
            <a:tailEnd/>
          </a:ln>
        </p:spPr>
        <p:txBody>
          <a:bodyPr/>
          <a:lstStyle/>
          <a:p>
            <a:endParaRPr lang="nb-NO"/>
          </a:p>
        </p:txBody>
      </p:sp>
      <p:sp>
        <p:nvSpPr>
          <p:cNvPr id="7449690" name="Freeform 90"/>
          <p:cNvSpPr>
            <a:spLocks noEditPoints="1"/>
          </p:cNvSpPr>
          <p:nvPr/>
        </p:nvSpPr>
        <p:spPr bwMode="auto">
          <a:xfrm>
            <a:off x="3382963" y="4722813"/>
            <a:ext cx="157162" cy="349250"/>
          </a:xfrm>
          <a:custGeom>
            <a:avLst/>
            <a:gdLst/>
            <a:ahLst/>
            <a:cxnLst>
              <a:cxn ang="0">
                <a:pos x="95" y="219"/>
              </a:cxn>
              <a:cxn ang="0">
                <a:pos x="77" y="195"/>
              </a:cxn>
              <a:cxn ang="0">
                <a:pos x="62" y="169"/>
              </a:cxn>
              <a:cxn ang="0">
                <a:pos x="49" y="143"/>
              </a:cxn>
              <a:cxn ang="0">
                <a:pos x="38" y="116"/>
              </a:cxn>
              <a:cxn ang="0">
                <a:pos x="28" y="88"/>
              </a:cxn>
              <a:cxn ang="0">
                <a:pos x="21" y="59"/>
              </a:cxn>
              <a:cxn ang="0">
                <a:pos x="16" y="30"/>
              </a:cxn>
              <a:cxn ang="0">
                <a:pos x="16" y="30"/>
              </a:cxn>
              <a:cxn ang="0">
                <a:pos x="17" y="29"/>
              </a:cxn>
              <a:cxn ang="0">
                <a:pos x="19" y="28"/>
              </a:cxn>
              <a:cxn ang="0">
                <a:pos x="19" y="29"/>
              </a:cxn>
              <a:cxn ang="0">
                <a:pos x="21" y="29"/>
              </a:cxn>
              <a:cxn ang="0">
                <a:pos x="21" y="29"/>
              </a:cxn>
              <a:cxn ang="0">
                <a:pos x="21" y="30"/>
              </a:cxn>
              <a:cxn ang="0">
                <a:pos x="25" y="58"/>
              </a:cxn>
              <a:cxn ang="0">
                <a:pos x="33" y="86"/>
              </a:cxn>
              <a:cxn ang="0">
                <a:pos x="43" y="113"/>
              </a:cxn>
              <a:cxn ang="0">
                <a:pos x="54" y="140"/>
              </a:cxn>
              <a:cxn ang="0">
                <a:pos x="66" y="168"/>
              </a:cxn>
              <a:cxn ang="0">
                <a:pos x="82" y="193"/>
              </a:cxn>
              <a:cxn ang="0">
                <a:pos x="99" y="218"/>
              </a:cxn>
              <a:cxn ang="0">
                <a:pos x="99" y="219"/>
              </a:cxn>
              <a:cxn ang="0">
                <a:pos x="98" y="220"/>
              </a:cxn>
              <a:cxn ang="0">
                <a:pos x="96" y="220"/>
              </a:cxn>
              <a:cxn ang="0">
                <a:pos x="95" y="219"/>
              </a:cxn>
              <a:cxn ang="0">
                <a:pos x="95" y="219"/>
              </a:cxn>
              <a:cxn ang="0">
                <a:pos x="0" y="38"/>
              </a:cxn>
              <a:cxn ang="0">
                <a:pos x="16" y="0"/>
              </a:cxn>
              <a:cxn ang="0">
                <a:pos x="40" y="35"/>
              </a:cxn>
              <a:cxn ang="0">
                <a:pos x="0" y="38"/>
              </a:cxn>
            </a:cxnLst>
            <a:rect l="0" t="0" r="r" b="b"/>
            <a:pathLst>
              <a:path w="99" h="220">
                <a:moveTo>
                  <a:pt x="95" y="219"/>
                </a:moveTo>
                <a:lnTo>
                  <a:pt x="77" y="195"/>
                </a:lnTo>
                <a:lnTo>
                  <a:pt x="62" y="169"/>
                </a:lnTo>
                <a:lnTo>
                  <a:pt x="49" y="143"/>
                </a:lnTo>
                <a:lnTo>
                  <a:pt x="38" y="116"/>
                </a:lnTo>
                <a:lnTo>
                  <a:pt x="28" y="88"/>
                </a:lnTo>
                <a:lnTo>
                  <a:pt x="21" y="59"/>
                </a:lnTo>
                <a:lnTo>
                  <a:pt x="16" y="30"/>
                </a:lnTo>
                <a:lnTo>
                  <a:pt x="16" y="30"/>
                </a:lnTo>
                <a:lnTo>
                  <a:pt x="17" y="29"/>
                </a:lnTo>
                <a:lnTo>
                  <a:pt x="19" y="28"/>
                </a:lnTo>
                <a:lnTo>
                  <a:pt x="19" y="29"/>
                </a:lnTo>
                <a:lnTo>
                  <a:pt x="21" y="29"/>
                </a:lnTo>
                <a:lnTo>
                  <a:pt x="21" y="29"/>
                </a:lnTo>
                <a:lnTo>
                  <a:pt x="21" y="30"/>
                </a:lnTo>
                <a:lnTo>
                  <a:pt x="25" y="58"/>
                </a:lnTo>
                <a:lnTo>
                  <a:pt x="33" y="86"/>
                </a:lnTo>
                <a:lnTo>
                  <a:pt x="43" y="113"/>
                </a:lnTo>
                <a:lnTo>
                  <a:pt x="54" y="140"/>
                </a:lnTo>
                <a:lnTo>
                  <a:pt x="66" y="168"/>
                </a:lnTo>
                <a:lnTo>
                  <a:pt x="82" y="193"/>
                </a:lnTo>
                <a:lnTo>
                  <a:pt x="99" y="218"/>
                </a:lnTo>
                <a:lnTo>
                  <a:pt x="99" y="219"/>
                </a:lnTo>
                <a:lnTo>
                  <a:pt x="98" y="220"/>
                </a:lnTo>
                <a:lnTo>
                  <a:pt x="96" y="220"/>
                </a:lnTo>
                <a:lnTo>
                  <a:pt x="95" y="219"/>
                </a:lnTo>
                <a:lnTo>
                  <a:pt x="95" y="219"/>
                </a:lnTo>
                <a:close/>
                <a:moveTo>
                  <a:pt x="0" y="38"/>
                </a:moveTo>
                <a:lnTo>
                  <a:pt x="16" y="0"/>
                </a:lnTo>
                <a:lnTo>
                  <a:pt x="40" y="35"/>
                </a:lnTo>
                <a:lnTo>
                  <a:pt x="0" y="38"/>
                </a:lnTo>
                <a:close/>
              </a:path>
            </a:pathLst>
          </a:custGeom>
          <a:solidFill>
            <a:srgbClr val="000000"/>
          </a:solidFill>
          <a:ln w="3175">
            <a:solidFill>
              <a:srgbClr val="000000"/>
            </a:solidFill>
            <a:prstDash val="solid"/>
            <a:round/>
            <a:headEnd/>
            <a:tailEnd/>
          </a:ln>
        </p:spPr>
        <p:txBody>
          <a:bodyPr/>
          <a:lstStyle/>
          <a:p>
            <a:endParaRPr lang="nb-NO"/>
          </a:p>
        </p:txBody>
      </p:sp>
      <p:sp>
        <p:nvSpPr>
          <p:cNvPr id="7449691" name="Freeform 91"/>
          <p:cNvSpPr>
            <a:spLocks noEditPoints="1"/>
          </p:cNvSpPr>
          <p:nvPr/>
        </p:nvSpPr>
        <p:spPr bwMode="auto">
          <a:xfrm>
            <a:off x="3405188" y="4138613"/>
            <a:ext cx="288925" cy="536575"/>
          </a:xfrm>
          <a:custGeom>
            <a:avLst/>
            <a:gdLst/>
            <a:ahLst/>
            <a:cxnLst>
              <a:cxn ang="0">
                <a:pos x="0" y="336"/>
              </a:cxn>
              <a:cxn ang="0">
                <a:pos x="0" y="311"/>
              </a:cxn>
              <a:cxn ang="0">
                <a:pos x="3" y="287"/>
              </a:cxn>
              <a:cxn ang="0">
                <a:pos x="7" y="263"/>
              </a:cxn>
              <a:cxn ang="0">
                <a:pos x="11" y="238"/>
              </a:cxn>
              <a:cxn ang="0">
                <a:pos x="19" y="216"/>
              </a:cxn>
              <a:cxn ang="0">
                <a:pos x="27" y="193"/>
              </a:cxn>
              <a:cxn ang="0">
                <a:pos x="37" y="170"/>
              </a:cxn>
              <a:cxn ang="0">
                <a:pos x="48" y="148"/>
              </a:cxn>
              <a:cxn ang="0">
                <a:pos x="60" y="127"/>
              </a:cxn>
              <a:cxn ang="0">
                <a:pos x="73" y="106"/>
              </a:cxn>
              <a:cxn ang="0">
                <a:pos x="89" y="86"/>
              </a:cxn>
              <a:cxn ang="0">
                <a:pos x="104" y="67"/>
              </a:cxn>
              <a:cxn ang="0">
                <a:pos x="122" y="48"/>
              </a:cxn>
              <a:cxn ang="0">
                <a:pos x="141" y="30"/>
              </a:cxn>
              <a:cxn ang="0">
                <a:pos x="157" y="17"/>
              </a:cxn>
              <a:cxn ang="0">
                <a:pos x="158" y="17"/>
              </a:cxn>
              <a:cxn ang="0">
                <a:pos x="160" y="17"/>
              </a:cxn>
              <a:cxn ang="0">
                <a:pos x="160" y="18"/>
              </a:cxn>
              <a:cxn ang="0">
                <a:pos x="160" y="20"/>
              </a:cxn>
              <a:cxn ang="0">
                <a:pos x="144" y="33"/>
              </a:cxn>
              <a:cxn ang="0">
                <a:pos x="125" y="51"/>
              </a:cxn>
              <a:cxn ang="0">
                <a:pos x="108" y="68"/>
              </a:cxn>
              <a:cxn ang="0">
                <a:pos x="92" y="88"/>
              </a:cxn>
              <a:cxn ang="0">
                <a:pos x="78" y="108"/>
              </a:cxn>
              <a:cxn ang="0">
                <a:pos x="63" y="128"/>
              </a:cxn>
              <a:cxn ang="0">
                <a:pos x="52" y="150"/>
              </a:cxn>
              <a:cxn ang="0">
                <a:pos x="41" y="171"/>
              </a:cxn>
              <a:cxn ang="0">
                <a:pos x="32" y="194"/>
              </a:cxn>
              <a:cxn ang="0">
                <a:pos x="24" y="217"/>
              </a:cxn>
              <a:cxn ang="0">
                <a:pos x="16" y="240"/>
              </a:cxn>
              <a:cxn ang="0">
                <a:pos x="11" y="263"/>
              </a:cxn>
              <a:cxn ang="0">
                <a:pos x="8" y="287"/>
              </a:cxn>
              <a:cxn ang="0">
                <a:pos x="5" y="311"/>
              </a:cxn>
              <a:cxn ang="0">
                <a:pos x="5" y="336"/>
              </a:cxn>
              <a:cxn ang="0">
                <a:pos x="5" y="337"/>
              </a:cxn>
              <a:cxn ang="0">
                <a:pos x="3" y="337"/>
              </a:cxn>
              <a:cxn ang="0">
                <a:pos x="3" y="338"/>
              </a:cxn>
              <a:cxn ang="0">
                <a:pos x="2" y="338"/>
              </a:cxn>
              <a:cxn ang="0">
                <a:pos x="2" y="337"/>
              </a:cxn>
              <a:cxn ang="0">
                <a:pos x="0" y="337"/>
              </a:cxn>
              <a:cxn ang="0">
                <a:pos x="0" y="336"/>
              </a:cxn>
              <a:cxn ang="0">
                <a:pos x="0" y="336"/>
              </a:cxn>
              <a:cxn ang="0">
                <a:pos x="139" y="10"/>
              </a:cxn>
              <a:cxn ang="0">
                <a:pos x="182" y="0"/>
              </a:cxn>
              <a:cxn ang="0">
                <a:pos x="166" y="37"/>
              </a:cxn>
              <a:cxn ang="0">
                <a:pos x="139" y="10"/>
              </a:cxn>
            </a:cxnLst>
            <a:rect l="0" t="0" r="r" b="b"/>
            <a:pathLst>
              <a:path w="182" h="338">
                <a:moveTo>
                  <a:pt x="0" y="336"/>
                </a:moveTo>
                <a:lnTo>
                  <a:pt x="0" y="311"/>
                </a:lnTo>
                <a:lnTo>
                  <a:pt x="3" y="287"/>
                </a:lnTo>
                <a:lnTo>
                  <a:pt x="7" y="263"/>
                </a:lnTo>
                <a:lnTo>
                  <a:pt x="11" y="238"/>
                </a:lnTo>
                <a:lnTo>
                  <a:pt x="19" y="216"/>
                </a:lnTo>
                <a:lnTo>
                  <a:pt x="27" y="193"/>
                </a:lnTo>
                <a:lnTo>
                  <a:pt x="37" y="170"/>
                </a:lnTo>
                <a:lnTo>
                  <a:pt x="48" y="148"/>
                </a:lnTo>
                <a:lnTo>
                  <a:pt x="60" y="127"/>
                </a:lnTo>
                <a:lnTo>
                  <a:pt x="73" y="106"/>
                </a:lnTo>
                <a:lnTo>
                  <a:pt x="89" y="86"/>
                </a:lnTo>
                <a:lnTo>
                  <a:pt x="104" y="67"/>
                </a:lnTo>
                <a:lnTo>
                  <a:pt x="122" y="48"/>
                </a:lnTo>
                <a:lnTo>
                  <a:pt x="141" y="30"/>
                </a:lnTo>
                <a:lnTo>
                  <a:pt x="157" y="17"/>
                </a:lnTo>
                <a:lnTo>
                  <a:pt x="158" y="17"/>
                </a:lnTo>
                <a:lnTo>
                  <a:pt x="160" y="17"/>
                </a:lnTo>
                <a:lnTo>
                  <a:pt x="160" y="18"/>
                </a:lnTo>
                <a:lnTo>
                  <a:pt x="160" y="20"/>
                </a:lnTo>
                <a:lnTo>
                  <a:pt x="144" y="33"/>
                </a:lnTo>
                <a:lnTo>
                  <a:pt x="125" y="51"/>
                </a:lnTo>
                <a:lnTo>
                  <a:pt x="108" y="68"/>
                </a:lnTo>
                <a:lnTo>
                  <a:pt x="92" y="88"/>
                </a:lnTo>
                <a:lnTo>
                  <a:pt x="78" y="108"/>
                </a:lnTo>
                <a:lnTo>
                  <a:pt x="63" y="128"/>
                </a:lnTo>
                <a:lnTo>
                  <a:pt x="52" y="150"/>
                </a:lnTo>
                <a:lnTo>
                  <a:pt x="41" y="171"/>
                </a:lnTo>
                <a:lnTo>
                  <a:pt x="32" y="194"/>
                </a:lnTo>
                <a:lnTo>
                  <a:pt x="24" y="217"/>
                </a:lnTo>
                <a:lnTo>
                  <a:pt x="16" y="240"/>
                </a:lnTo>
                <a:lnTo>
                  <a:pt x="11" y="263"/>
                </a:lnTo>
                <a:lnTo>
                  <a:pt x="8" y="287"/>
                </a:lnTo>
                <a:lnTo>
                  <a:pt x="5" y="311"/>
                </a:lnTo>
                <a:lnTo>
                  <a:pt x="5" y="336"/>
                </a:lnTo>
                <a:lnTo>
                  <a:pt x="5" y="337"/>
                </a:lnTo>
                <a:lnTo>
                  <a:pt x="3" y="337"/>
                </a:lnTo>
                <a:lnTo>
                  <a:pt x="3" y="338"/>
                </a:lnTo>
                <a:lnTo>
                  <a:pt x="2" y="338"/>
                </a:lnTo>
                <a:lnTo>
                  <a:pt x="2" y="337"/>
                </a:lnTo>
                <a:lnTo>
                  <a:pt x="0" y="337"/>
                </a:lnTo>
                <a:lnTo>
                  <a:pt x="0" y="336"/>
                </a:lnTo>
                <a:lnTo>
                  <a:pt x="0" y="336"/>
                </a:lnTo>
                <a:close/>
                <a:moveTo>
                  <a:pt x="139" y="10"/>
                </a:moveTo>
                <a:lnTo>
                  <a:pt x="182" y="0"/>
                </a:lnTo>
                <a:lnTo>
                  <a:pt x="166" y="37"/>
                </a:lnTo>
                <a:lnTo>
                  <a:pt x="139" y="10"/>
                </a:lnTo>
                <a:close/>
              </a:path>
            </a:pathLst>
          </a:custGeom>
          <a:solidFill>
            <a:srgbClr val="000000"/>
          </a:solidFill>
          <a:ln w="3175">
            <a:solidFill>
              <a:srgbClr val="000000"/>
            </a:solidFill>
            <a:prstDash val="solid"/>
            <a:round/>
            <a:headEnd/>
            <a:tailEnd/>
          </a:ln>
        </p:spPr>
        <p:txBody>
          <a:bodyPr/>
          <a:lstStyle/>
          <a:p>
            <a:endParaRPr lang="nb-NO"/>
          </a:p>
        </p:txBody>
      </p:sp>
      <p:sp>
        <p:nvSpPr>
          <p:cNvPr id="7449692" name="Freeform 92"/>
          <p:cNvSpPr>
            <a:spLocks noEditPoints="1"/>
          </p:cNvSpPr>
          <p:nvPr/>
        </p:nvSpPr>
        <p:spPr bwMode="auto">
          <a:xfrm>
            <a:off x="3716338" y="3968750"/>
            <a:ext cx="385762" cy="142875"/>
          </a:xfrm>
          <a:custGeom>
            <a:avLst/>
            <a:gdLst/>
            <a:ahLst/>
            <a:cxnLst>
              <a:cxn ang="0">
                <a:pos x="2" y="85"/>
              </a:cxn>
              <a:cxn ang="0">
                <a:pos x="28" y="71"/>
              </a:cxn>
              <a:cxn ang="0">
                <a:pos x="57" y="57"/>
              </a:cxn>
              <a:cxn ang="0">
                <a:pos x="87" y="44"/>
              </a:cxn>
              <a:cxn ang="0">
                <a:pos x="117" y="34"/>
              </a:cxn>
              <a:cxn ang="0">
                <a:pos x="147" y="26"/>
              </a:cxn>
              <a:cxn ang="0">
                <a:pos x="178" y="20"/>
              </a:cxn>
              <a:cxn ang="0">
                <a:pos x="210" y="16"/>
              </a:cxn>
              <a:cxn ang="0">
                <a:pos x="211" y="16"/>
              </a:cxn>
              <a:cxn ang="0">
                <a:pos x="211" y="16"/>
              </a:cxn>
              <a:cxn ang="0">
                <a:pos x="213" y="17"/>
              </a:cxn>
              <a:cxn ang="0">
                <a:pos x="213" y="18"/>
              </a:cxn>
              <a:cxn ang="0">
                <a:pos x="211" y="18"/>
              </a:cxn>
              <a:cxn ang="0">
                <a:pos x="210" y="20"/>
              </a:cxn>
              <a:cxn ang="0">
                <a:pos x="180" y="24"/>
              </a:cxn>
              <a:cxn ang="0">
                <a:pos x="148" y="30"/>
              </a:cxn>
              <a:cxn ang="0">
                <a:pos x="118" y="38"/>
              </a:cxn>
              <a:cxn ang="0">
                <a:pos x="88" y="48"/>
              </a:cxn>
              <a:cxn ang="0">
                <a:pos x="60" y="61"/>
              </a:cxn>
              <a:cxn ang="0">
                <a:pos x="32" y="74"/>
              </a:cxn>
              <a:cxn ang="0">
                <a:pos x="3" y="90"/>
              </a:cxn>
              <a:cxn ang="0">
                <a:pos x="2" y="90"/>
              </a:cxn>
              <a:cxn ang="0">
                <a:pos x="0" y="90"/>
              </a:cxn>
              <a:cxn ang="0">
                <a:pos x="0" y="87"/>
              </a:cxn>
              <a:cxn ang="0">
                <a:pos x="2" y="85"/>
              </a:cxn>
              <a:cxn ang="0">
                <a:pos x="2" y="85"/>
              </a:cxn>
              <a:cxn ang="0">
                <a:pos x="202" y="0"/>
              </a:cxn>
              <a:cxn ang="0">
                <a:pos x="243" y="14"/>
              </a:cxn>
              <a:cxn ang="0">
                <a:pos x="205" y="36"/>
              </a:cxn>
              <a:cxn ang="0">
                <a:pos x="202" y="0"/>
              </a:cxn>
            </a:cxnLst>
            <a:rect l="0" t="0" r="r" b="b"/>
            <a:pathLst>
              <a:path w="243" h="90">
                <a:moveTo>
                  <a:pt x="2" y="85"/>
                </a:moveTo>
                <a:lnTo>
                  <a:pt x="28" y="71"/>
                </a:lnTo>
                <a:lnTo>
                  <a:pt x="57" y="57"/>
                </a:lnTo>
                <a:lnTo>
                  <a:pt x="87" y="44"/>
                </a:lnTo>
                <a:lnTo>
                  <a:pt x="117" y="34"/>
                </a:lnTo>
                <a:lnTo>
                  <a:pt x="147" y="26"/>
                </a:lnTo>
                <a:lnTo>
                  <a:pt x="178" y="20"/>
                </a:lnTo>
                <a:lnTo>
                  <a:pt x="210" y="16"/>
                </a:lnTo>
                <a:lnTo>
                  <a:pt x="211" y="16"/>
                </a:lnTo>
                <a:lnTo>
                  <a:pt x="211" y="16"/>
                </a:lnTo>
                <a:lnTo>
                  <a:pt x="213" y="17"/>
                </a:lnTo>
                <a:lnTo>
                  <a:pt x="213" y="18"/>
                </a:lnTo>
                <a:lnTo>
                  <a:pt x="211" y="18"/>
                </a:lnTo>
                <a:lnTo>
                  <a:pt x="210" y="20"/>
                </a:lnTo>
                <a:lnTo>
                  <a:pt x="180" y="24"/>
                </a:lnTo>
                <a:lnTo>
                  <a:pt x="148" y="30"/>
                </a:lnTo>
                <a:lnTo>
                  <a:pt x="118" y="38"/>
                </a:lnTo>
                <a:lnTo>
                  <a:pt x="88" y="48"/>
                </a:lnTo>
                <a:lnTo>
                  <a:pt x="60" y="61"/>
                </a:lnTo>
                <a:lnTo>
                  <a:pt x="32" y="74"/>
                </a:lnTo>
                <a:lnTo>
                  <a:pt x="3" y="90"/>
                </a:lnTo>
                <a:lnTo>
                  <a:pt x="2" y="90"/>
                </a:lnTo>
                <a:lnTo>
                  <a:pt x="0" y="90"/>
                </a:lnTo>
                <a:lnTo>
                  <a:pt x="0" y="87"/>
                </a:lnTo>
                <a:lnTo>
                  <a:pt x="2" y="85"/>
                </a:lnTo>
                <a:lnTo>
                  <a:pt x="2" y="85"/>
                </a:lnTo>
                <a:close/>
                <a:moveTo>
                  <a:pt x="202" y="0"/>
                </a:moveTo>
                <a:lnTo>
                  <a:pt x="243" y="14"/>
                </a:lnTo>
                <a:lnTo>
                  <a:pt x="205" y="36"/>
                </a:lnTo>
                <a:lnTo>
                  <a:pt x="202" y="0"/>
                </a:lnTo>
                <a:close/>
              </a:path>
            </a:pathLst>
          </a:custGeom>
          <a:solidFill>
            <a:srgbClr val="000000"/>
          </a:solidFill>
          <a:ln w="3175">
            <a:solidFill>
              <a:srgbClr val="000000"/>
            </a:solidFill>
            <a:prstDash val="solid"/>
            <a:round/>
            <a:headEnd/>
            <a:tailEnd/>
          </a:ln>
        </p:spPr>
        <p:txBody>
          <a:bodyPr/>
          <a:lstStyle/>
          <a:p>
            <a:endParaRPr lang="nb-NO"/>
          </a:p>
        </p:txBody>
      </p:sp>
      <p:sp>
        <p:nvSpPr>
          <p:cNvPr id="7449693" name="Freeform 93"/>
          <p:cNvSpPr>
            <a:spLocks noEditPoints="1"/>
          </p:cNvSpPr>
          <p:nvPr/>
        </p:nvSpPr>
        <p:spPr bwMode="auto">
          <a:xfrm>
            <a:off x="3405188" y="4138613"/>
            <a:ext cx="288925" cy="536575"/>
          </a:xfrm>
          <a:custGeom>
            <a:avLst/>
            <a:gdLst/>
            <a:ahLst/>
            <a:cxnLst>
              <a:cxn ang="0">
                <a:pos x="0" y="336"/>
              </a:cxn>
              <a:cxn ang="0">
                <a:pos x="0" y="311"/>
              </a:cxn>
              <a:cxn ang="0">
                <a:pos x="3" y="287"/>
              </a:cxn>
              <a:cxn ang="0">
                <a:pos x="7" y="263"/>
              </a:cxn>
              <a:cxn ang="0">
                <a:pos x="11" y="238"/>
              </a:cxn>
              <a:cxn ang="0">
                <a:pos x="19" y="216"/>
              </a:cxn>
              <a:cxn ang="0">
                <a:pos x="27" y="193"/>
              </a:cxn>
              <a:cxn ang="0">
                <a:pos x="37" y="170"/>
              </a:cxn>
              <a:cxn ang="0">
                <a:pos x="48" y="148"/>
              </a:cxn>
              <a:cxn ang="0">
                <a:pos x="60" y="127"/>
              </a:cxn>
              <a:cxn ang="0">
                <a:pos x="73" y="106"/>
              </a:cxn>
              <a:cxn ang="0">
                <a:pos x="89" y="86"/>
              </a:cxn>
              <a:cxn ang="0">
                <a:pos x="104" y="67"/>
              </a:cxn>
              <a:cxn ang="0">
                <a:pos x="122" y="48"/>
              </a:cxn>
              <a:cxn ang="0">
                <a:pos x="141" y="30"/>
              </a:cxn>
              <a:cxn ang="0">
                <a:pos x="157" y="17"/>
              </a:cxn>
              <a:cxn ang="0">
                <a:pos x="158" y="17"/>
              </a:cxn>
              <a:cxn ang="0">
                <a:pos x="160" y="17"/>
              </a:cxn>
              <a:cxn ang="0">
                <a:pos x="160" y="18"/>
              </a:cxn>
              <a:cxn ang="0">
                <a:pos x="160" y="20"/>
              </a:cxn>
              <a:cxn ang="0">
                <a:pos x="144" y="33"/>
              </a:cxn>
              <a:cxn ang="0">
                <a:pos x="125" y="51"/>
              </a:cxn>
              <a:cxn ang="0">
                <a:pos x="108" y="68"/>
              </a:cxn>
              <a:cxn ang="0">
                <a:pos x="92" y="88"/>
              </a:cxn>
              <a:cxn ang="0">
                <a:pos x="78" y="108"/>
              </a:cxn>
              <a:cxn ang="0">
                <a:pos x="63" y="128"/>
              </a:cxn>
              <a:cxn ang="0">
                <a:pos x="52" y="150"/>
              </a:cxn>
              <a:cxn ang="0">
                <a:pos x="41" y="171"/>
              </a:cxn>
              <a:cxn ang="0">
                <a:pos x="32" y="194"/>
              </a:cxn>
              <a:cxn ang="0">
                <a:pos x="24" y="217"/>
              </a:cxn>
              <a:cxn ang="0">
                <a:pos x="16" y="240"/>
              </a:cxn>
              <a:cxn ang="0">
                <a:pos x="11" y="263"/>
              </a:cxn>
              <a:cxn ang="0">
                <a:pos x="8" y="287"/>
              </a:cxn>
              <a:cxn ang="0">
                <a:pos x="5" y="311"/>
              </a:cxn>
              <a:cxn ang="0">
                <a:pos x="5" y="336"/>
              </a:cxn>
              <a:cxn ang="0">
                <a:pos x="5" y="337"/>
              </a:cxn>
              <a:cxn ang="0">
                <a:pos x="3" y="337"/>
              </a:cxn>
              <a:cxn ang="0">
                <a:pos x="3" y="338"/>
              </a:cxn>
              <a:cxn ang="0">
                <a:pos x="2" y="338"/>
              </a:cxn>
              <a:cxn ang="0">
                <a:pos x="2" y="337"/>
              </a:cxn>
              <a:cxn ang="0">
                <a:pos x="0" y="337"/>
              </a:cxn>
              <a:cxn ang="0">
                <a:pos x="0" y="336"/>
              </a:cxn>
              <a:cxn ang="0">
                <a:pos x="0" y="336"/>
              </a:cxn>
              <a:cxn ang="0">
                <a:pos x="139" y="10"/>
              </a:cxn>
              <a:cxn ang="0">
                <a:pos x="182" y="0"/>
              </a:cxn>
              <a:cxn ang="0">
                <a:pos x="166" y="37"/>
              </a:cxn>
              <a:cxn ang="0">
                <a:pos x="139" y="10"/>
              </a:cxn>
            </a:cxnLst>
            <a:rect l="0" t="0" r="r" b="b"/>
            <a:pathLst>
              <a:path w="182" h="338">
                <a:moveTo>
                  <a:pt x="0" y="336"/>
                </a:moveTo>
                <a:lnTo>
                  <a:pt x="0" y="311"/>
                </a:lnTo>
                <a:lnTo>
                  <a:pt x="3" y="287"/>
                </a:lnTo>
                <a:lnTo>
                  <a:pt x="7" y="263"/>
                </a:lnTo>
                <a:lnTo>
                  <a:pt x="11" y="238"/>
                </a:lnTo>
                <a:lnTo>
                  <a:pt x="19" y="216"/>
                </a:lnTo>
                <a:lnTo>
                  <a:pt x="27" y="193"/>
                </a:lnTo>
                <a:lnTo>
                  <a:pt x="37" y="170"/>
                </a:lnTo>
                <a:lnTo>
                  <a:pt x="48" y="148"/>
                </a:lnTo>
                <a:lnTo>
                  <a:pt x="60" y="127"/>
                </a:lnTo>
                <a:lnTo>
                  <a:pt x="73" y="106"/>
                </a:lnTo>
                <a:lnTo>
                  <a:pt x="89" y="86"/>
                </a:lnTo>
                <a:lnTo>
                  <a:pt x="104" y="67"/>
                </a:lnTo>
                <a:lnTo>
                  <a:pt x="122" y="48"/>
                </a:lnTo>
                <a:lnTo>
                  <a:pt x="141" y="30"/>
                </a:lnTo>
                <a:lnTo>
                  <a:pt x="157" y="17"/>
                </a:lnTo>
                <a:lnTo>
                  <a:pt x="158" y="17"/>
                </a:lnTo>
                <a:lnTo>
                  <a:pt x="160" y="17"/>
                </a:lnTo>
                <a:lnTo>
                  <a:pt x="160" y="18"/>
                </a:lnTo>
                <a:lnTo>
                  <a:pt x="160" y="20"/>
                </a:lnTo>
                <a:lnTo>
                  <a:pt x="144" y="33"/>
                </a:lnTo>
                <a:lnTo>
                  <a:pt x="125" y="51"/>
                </a:lnTo>
                <a:lnTo>
                  <a:pt x="108" y="68"/>
                </a:lnTo>
                <a:lnTo>
                  <a:pt x="92" y="88"/>
                </a:lnTo>
                <a:lnTo>
                  <a:pt x="78" y="108"/>
                </a:lnTo>
                <a:lnTo>
                  <a:pt x="63" y="128"/>
                </a:lnTo>
                <a:lnTo>
                  <a:pt x="52" y="150"/>
                </a:lnTo>
                <a:lnTo>
                  <a:pt x="41" y="171"/>
                </a:lnTo>
                <a:lnTo>
                  <a:pt x="32" y="194"/>
                </a:lnTo>
                <a:lnTo>
                  <a:pt x="24" y="217"/>
                </a:lnTo>
                <a:lnTo>
                  <a:pt x="16" y="240"/>
                </a:lnTo>
                <a:lnTo>
                  <a:pt x="11" y="263"/>
                </a:lnTo>
                <a:lnTo>
                  <a:pt x="8" y="287"/>
                </a:lnTo>
                <a:lnTo>
                  <a:pt x="5" y="311"/>
                </a:lnTo>
                <a:lnTo>
                  <a:pt x="5" y="336"/>
                </a:lnTo>
                <a:lnTo>
                  <a:pt x="5" y="337"/>
                </a:lnTo>
                <a:lnTo>
                  <a:pt x="3" y="337"/>
                </a:lnTo>
                <a:lnTo>
                  <a:pt x="3" y="338"/>
                </a:lnTo>
                <a:lnTo>
                  <a:pt x="2" y="338"/>
                </a:lnTo>
                <a:lnTo>
                  <a:pt x="2" y="337"/>
                </a:lnTo>
                <a:lnTo>
                  <a:pt x="0" y="337"/>
                </a:lnTo>
                <a:lnTo>
                  <a:pt x="0" y="336"/>
                </a:lnTo>
                <a:lnTo>
                  <a:pt x="0" y="336"/>
                </a:lnTo>
                <a:close/>
                <a:moveTo>
                  <a:pt x="139" y="10"/>
                </a:moveTo>
                <a:lnTo>
                  <a:pt x="182" y="0"/>
                </a:lnTo>
                <a:lnTo>
                  <a:pt x="166" y="37"/>
                </a:lnTo>
                <a:lnTo>
                  <a:pt x="139" y="10"/>
                </a:lnTo>
                <a:close/>
              </a:path>
            </a:pathLst>
          </a:custGeom>
          <a:solidFill>
            <a:srgbClr val="000000"/>
          </a:solidFill>
          <a:ln w="3175">
            <a:solidFill>
              <a:srgbClr val="000000"/>
            </a:solidFill>
            <a:prstDash val="solid"/>
            <a:round/>
            <a:headEnd/>
            <a:tailEnd/>
          </a:ln>
        </p:spPr>
        <p:txBody>
          <a:bodyPr/>
          <a:lstStyle/>
          <a:p>
            <a:endParaRPr lang="nb-NO"/>
          </a:p>
        </p:txBody>
      </p:sp>
      <p:sp>
        <p:nvSpPr>
          <p:cNvPr id="7449694" name="Freeform 94"/>
          <p:cNvSpPr>
            <a:spLocks noEditPoints="1"/>
          </p:cNvSpPr>
          <p:nvPr/>
        </p:nvSpPr>
        <p:spPr bwMode="auto">
          <a:xfrm>
            <a:off x="3716338" y="3968750"/>
            <a:ext cx="385762" cy="142875"/>
          </a:xfrm>
          <a:custGeom>
            <a:avLst/>
            <a:gdLst/>
            <a:ahLst/>
            <a:cxnLst>
              <a:cxn ang="0">
                <a:pos x="2" y="85"/>
              </a:cxn>
              <a:cxn ang="0">
                <a:pos x="28" y="71"/>
              </a:cxn>
              <a:cxn ang="0">
                <a:pos x="57" y="57"/>
              </a:cxn>
              <a:cxn ang="0">
                <a:pos x="87" y="44"/>
              </a:cxn>
              <a:cxn ang="0">
                <a:pos x="117" y="34"/>
              </a:cxn>
              <a:cxn ang="0">
                <a:pos x="147" y="26"/>
              </a:cxn>
              <a:cxn ang="0">
                <a:pos x="178" y="20"/>
              </a:cxn>
              <a:cxn ang="0">
                <a:pos x="210" y="16"/>
              </a:cxn>
              <a:cxn ang="0">
                <a:pos x="211" y="16"/>
              </a:cxn>
              <a:cxn ang="0">
                <a:pos x="211" y="16"/>
              </a:cxn>
              <a:cxn ang="0">
                <a:pos x="213" y="17"/>
              </a:cxn>
              <a:cxn ang="0">
                <a:pos x="213" y="18"/>
              </a:cxn>
              <a:cxn ang="0">
                <a:pos x="211" y="18"/>
              </a:cxn>
              <a:cxn ang="0">
                <a:pos x="210" y="20"/>
              </a:cxn>
              <a:cxn ang="0">
                <a:pos x="180" y="24"/>
              </a:cxn>
              <a:cxn ang="0">
                <a:pos x="148" y="30"/>
              </a:cxn>
              <a:cxn ang="0">
                <a:pos x="118" y="38"/>
              </a:cxn>
              <a:cxn ang="0">
                <a:pos x="88" y="48"/>
              </a:cxn>
              <a:cxn ang="0">
                <a:pos x="60" y="61"/>
              </a:cxn>
              <a:cxn ang="0">
                <a:pos x="32" y="74"/>
              </a:cxn>
              <a:cxn ang="0">
                <a:pos x="3" y="90"/>
              </a:cxn>
              <a:cxn ang="0">
                <a:pos x="2" y="90"/>
              </a:cxn>
              <a:cxn ang="0">
                <a:pos x="0" y="90"/>
              </a:cxn>
              <a:cxn ang="0">
                <a:pos x="0" y="87"/>
              </a:cxn>
              <a:cxn ang="0">
                <a:pos x="2" y="85"/>
              </a:cxn>
              <a:cxn ang="0">
                <a:pos x="2" y="85"/>
              </a:cxn>
              <a:cxn ang="0">
                <a:pos x="202" y="0"/>
              </a:cxn>
              <a:cxn ang="0">
                <a:pos x="243" y="14"/>
              </a:cxn>
              <a:cxn ang="0">
                <a:pos x="205" y="36"/>
              </a:cxn>
              <a:cxn ang="0">
                <a:pos x="202" y="0"/>
              </a:cxn>
            </a:cxnLst>
            <a:rect l="0" t="0" r="r" b="b"/>
            <a:pathLst>
              <a:path w="243" h="90">
                <a:moveTo>
                  <a:pt x="2" y="85"/>
                </a:moveTo>
                <a:lnTo>
                  <a:pt x="28" y="71"/>
                </a:lnTo>
                <a:lnTo>
                  <a:pt x="57" y="57"/>
                </a:lnTo>
                <a:lnTo>
                  <a:pt x="87" y="44"/>
                </a:lnTo>
                <a:lnTo>
                  <a:pt x="117" y="34"/>
                </a:lnTo>
                <a:lnTo>
                  <a:pt x="147" y="26"/>
                </a:lnTo>
                <a:lnTo>
                  <a:pt x="178" y="20"/>
                </a:lnTo>
                <a:lnTo>
                  <a:pt x="210" y="16"/>
                </a:lnTo>
                <a:lnTo>
                  <a:pt x="211" y="16"/>
                </a:lnTo>
                <a:lnTo>
                  <a:pt x="211" y="16"/>
                </a:lnTo>
                <a:lnTo>
                  <a:pt x="213" y="17"/>
                </a:lnTo>
                <a:lnTo>
                  <a:pt x="213" y="18"/>
                </a:lnTo>
                <a:lnTo>
                  <a:pt x="211" y="18"/>
                </a:lnTo>
                <a:lnTo>
                  <a:pt x="210" y="20"/>
                </a:lnTo>
                <a:lnTo>
                  <a:pt x="180" y="24"/>
                </a:lnTo>
                <a:lnTo>
                  <a:pt x="148" y="30"/>
                </a:lnTo>
                <a:lnTo>
                  <a:pt x="118" y="38"/>
                </a:lnTo>
                <a:lnTo>
                  <a:pt x="88" y="48"/>
                </a:lnTo>
                <a:lnTo>
                  <a:pt x="60" y="61"/>
                </a:lnTo>
                <a:lnTo>
                  <a:pt x="32" y="74"/>
                </a:lnTo>
                <a:lnTo>
                  <a:pt x="3" y="90"/>
                </a:lnTo>
                <a:lnTo>
                  <a:pt x="2" y="90"/>
                </a:lnTo>
                <a:lnTo>
                  <a:pt x="0" y="90"/>
                </a:lnTo>
                <a:lnTo>
                  <a:pt x="0" y="87"/>
                </a:lnTo>
                <a:lnTo>
                  <a:pt x="2" y="85"/>
                </a:lnTo>
                <a:lnTo>
                  <a:pt x="2" y="85"/>
                </a:lnTo>
                <a:close/>
                <a:moveTo>
                  <a:pt x="202" y="0"/>
                </a:moveTo>
                <a:lnTo>
                  <a:pt x="243" y="14"/>
                </a:lnTo>
                <a:lnTo>
                  <a:pt x="205" y="36"/>
                </a:lnTo>
                <a:lnTo>
                  <a:pt x="202" y="0"/>
                </a:lnTo>
                <a:close/>
              </a:path>
            </a:pathLst>
          </a:custGeom>
          <a:solidFill>
            <a:srgbClr val="000000"/>
          </a:solidFill>
          <a:ln w="3175">
            <a:solidFill>
              <a:srgbClr val="000000"/>
            </a:solidFill>
            <a:prstDash val="solid"/>
            <a:round/>
            <a:headEnd/>
            <a:tailEnd/>
          </a:ln>
        </p:spPr>
        <p:txBody>
          <a:bodyPr/>
          <a:lstStyle/>
          <a:p>
            <a:endParaRPr lang="nb-NO"/>
          </a:p>
        </p:txBody>
      </p:sp>
      <p:sp>
        <p:nvSpPr>
          <p:cNvPr id="7449695" name="Rectangle 95"/>
          <p:cNvSpPr>
            <a:spLocks noChangeArrowheads="1"/>
          </p:cNvSpPr>
          <p:nvPr/>
        </p:nvSpPr>
        <p:spPr bwMode="auto">
          <a:xfrm>
            <a:off x="5353050" y="4432300"/>
            <a:ext cx="442913" cy="182563"/>
          </a:xfrm>
          <a:prstGeom prst="rect">
            <a:avLst/>
          </a:prstGeom>
          <a:noFill/>
          <a:ln w="9525">
            <a:noFill/>
            <a:miter lim="800000"/>
            <a:headEnd/>
            <a:tailEnd/>
          </a:ln>
        </p:spPr>
        <p:txBody>
          <a:bodyPr wrap="none" lIns="0" tIns="0" rIns="0" bIns="0">
            <a:spAutoFit/>
          </a:bodyPr>
          <a:lstStyle/>
          <a:p>
            <a:r>
              <a:rPr lang="nb-NO" sz="1200">
                <a:solidFill>
                  <a:srgbClr val="000000"/>
                </a:solidFill>
              </a:rPr>
              <a:t>2 NAD</a:t>
            </a:r>
            <a:endParaRPr lang="nb-NO" sz="1800">
              <a:latin typeface="Arial" charset="0"/>
            </a:endParaRPr>
          </a:p>
        </p:txBody>
      </p:sp>
      <p:sp>
        <p:nvSpPr>
          <p:cNvPr id="7449696" name="Rectangle 96"/>
          <p:cNvSpPr>
            <a:spLocks noChangeArrowheads="1"/>
          </p:cNvSpPr>
          <p:nvPr/>
        </p:nvSpPr>
        <p:spPr bwMode="auto">
          <a:xfrm>
            <a:off x="5838825" y="4425950"/>
            <a:ext cx="57150" cy="122238"/>
          </a:xfrm>
          <a:prstGeom prst="rect">
            <a:avLst/>
          </a:prstGeom>
          <a:noFill/>
          <a:ln w="9525">
            <a:noFill/>
            <a:miter lim="800000"/>
            <a:headEnd/>
            <a:tailEnd/>
          </a:ln>
        </p:spPr>
        <p:txBody>
          <a:bodyPr wrap="none" lIns="0" tIns="0" rIns="0" bIns="0">
            <a:spAutoFit/>
          </a:bodyPr>
          <a:lstStyle/>
          <a:p>
            <a:r>
              <a:rPr lang="nb-NO" sz="800">
                <a:solidFill>
                  <a:srgbClr val="000000"/>
                </a:solidFill>
              </a:rPr>
              <a:t>+</a:t>
            </a:r>
            <a:endParaRPr lang="nb-NO" sz="1800">
              <a:latin typeface="Arial" charset="0"/>
            </a:endParaRPr>
          </a:p>
        </p:txBody>
      </p:sp>
      <p:sp>
        <p:nvSpPr>
          <p:cNvPr id="7449697" name="Freeform 97"/>
          <p:cNvSpPr>
            <a:spLocks noEditPoints="1"/>
          </p:cNvSpPr>
          <p:nvPr/>
        </p:nvSpPr>
        <p:spPr bwMode="auto">
          <a:xfrm>
            <a:off x="4968875" y="4521200"/>
            <a:ext cx="290513" cy="574675"/>
          </a:xfrm>
          <a:custGeom>
            <a:avLst/>
            <a:gdLst/>
            <a:ahLst/>
            <a:cxnLst>
              <a:cxn ang="0">
                <a:pos x="161" y="12"/>
              </a:cxn>
              <a:cxn ang="0">
                <a:pos x="125" y="26"/>
              </a:cxn>
              <a:cxn ang="0">
                <a:pos x="93" y="43"/>
              </a:cxn>
              <a:cxn ang="0">
                <a:pos x="65" y="65"/>
              </a:cxn>
              <a:cxn ang="0">
                <a:pos x="43" y="87"/>
              </a:cxn>
              <a:cxn ang="0">
                <a:pos x="24" y="112"/>
              </a:cxn>
              <a:cxn ang="0">
                <a:pos x="13" y="139"/>
              </a:cxn>
              <a:cxn ang="0">
                <a:pos x="7" y="166"/>
              </a:cxn>
              <a:cxn ang="0">
                <a:pos x="7" y="195"/>
              </a:cxn>
              <a:cxn ang="0">
                <a:pos x="13" y="222"/>
              </a:cxn>
              <a:cxn ang="0">
                <a:pos x="24" y="249"/>
              </a:cxn>
              <a:cxn ang="0">
                <a:pos x="41" y="273"/>
              </a:cxn>
              <a:cxn ang="0">
                <a:pos x="63" y="296"/>
              </a:cxn>
              <a:cxn ang="0">
                <a:pos x="92" y="316"/>
              </a:cxn>
              <a:cxn ang="0">
                <a:pos x="123" y="335"/>
              </a:cxn>
              <a:cxn ang="0">
                <a:pos x="147" y="345"/>
              </a:cxn>
              <a:cxn ang="0">
                <a:pos x="149" y="346"/>
              </a:cxn>
              <a:cxn ang="0">
                <a:pos x="147" y="349"/>
              </a:cxn>
              <a:cxn ang="0">
                <a:pos x="145" y="349"/>
              </a:cxn>
              <a:cxn ang="0">
                <a:pos x="120" y="339"/>
              </a:cxn>
              <a:cxn ang="0">
                <a:pos x="89" y="320"/>
              </a:cxn>
              <a:cxn ang="0">
                <a:pos x="60" y="299"/>
              </a:cxn>
              <a:cxn ang="0">
                <a:pos x="38" y="276"/>
              </a:cxn>
              <a:cxn ang="0">
                <a:pos x="19" y="250"/>
              </a:cxn>
              <a:cxn ang="0">
                <a:pos x="8" y="223"/>
              </a:cxn>
              <a:cxn ang="0">
                <a:pos x="2" y="195"/>
              </a:cxn>
              <a:cxn ang="0">
                <a:pos x="2" y="166"/>
              </a:cxn>
              <a:cxn ang="0">
                <a:pos x="8" y="137"/>
              </a:cxn>
              <a:cxn ang="0">
                <a:pos x="21" y="110"/>
              </a:cxn>
              <a:cxn ang="0">
                <a:pos x="38" y="85"/>
              </a:cxn>
              <a:cxn ang="0">
                <a:pos x="62" y="62"/>
              </a:cxn>
              <a:cxn ang="0">
                <a:pos x="90" y="40"/>
              </a:cxn>
              <a:cxn ang="0">
                <a:pos x="123" y="22"/>
              </a:cxn>
              <a:cxn ang="0">
                <a:pos x="160" y="7"/>
              </a:cxn>
              <a:cxn ang="0">
                <a:pos x="180" y="0"/>
              </a:cxn>
              <a:cxn ang="0">
                <a:pos x="183" y="2"/>
              </a:cxn>
              <a:cxn ang="0">
                <a:pos x="183" y="5"/>
              </a:cxn>
              <a:cxn ang="0">
                <a:pos x="182" y="5"/>
              </a:cxn>
              <a:cxn ang="0">
                <a:pos x="147" y="327"/>
              </a:cxn>
              <a:cxn ang="0">
                <a:pos x="133" y="362"/>
              </a:cxn>
            </a:cxnLst>
            <a:rect l="0" t="0" r="r" b="b"/>
            <a:pathLst>
              <a:path w="183" h="362">
                <a:moveTo>
                  <a:pt x="182" y="5"/>
                </a:moveTo>
                <a:lnTo>
                  <a:pt x="161" y="12"/>
                </a:lnTo>
                <a:lnTo>
                  <a:pt x="142" y="19"/>
                </a:lnTo>
                <a:lnTo>
                  <a:pt x="125" y="26"/>
                </a:lnTo>
                <a:lnTo>
                  <a:pt x="109" y="35"/>
                </a:lnTo>
                <a:lnTo>
                  <a:pt x="93" y="43"/>
                </a:lnTo>
                <a:lnTo>
                  <a:pt x="79" y="53"/>
                </a:lnTo>
                <a:lnTo>
                  <a:pt x="65" y="65"/>
                </a:lnTo>
                <a:lnTo>
                  <a:pt x="52" y="76"/>
                </a:lnTo>
                <a:lnTo>
                  <a:pt x="43" y="87"/>
                </a:lnTo>
                <a:lnTo>
                  <a:pt x="33" y="100"/>
                </a:lnTo>
                <a:lnTo>
                  <a:pt x="24" y="112"/>
                </a:lnTo>
                <a:lnTo>
                  <a:pt x="18" y="126"/>
                </a:lnTo>
                <a:lnTo>
                  <a:pt x="13" y="139"/>
                </a:lnTo>
                <a:lnTo>
                  <a:pt x="8" y="153"/>
                </a:lnTo>
                <a:lnTo>
                  <a:pt x="7" y="166"/>
                </a:lnTo>
                <a:lnTo>
                  <a:pt x="5" y="180"/>
                </a:lnTo>
                <a:lnTo>
                  <a:pt x="7" y="195"/>
                </a:lnTo>
                <a:lnTo>
                  <a:pt x="8" y="209"/>
                </a:lnTo>
                <a:lnTo>
                  <a:pt x="13" y="222"/>
                </a:lnTo>
                <a:lnTo>
                  <a:pt x="18" y="236"/>
                </a:lnTo>
                <a:lnTo>
                  <a:pt x="24" y="249"/>
                </a:lnTo>
                <a:lnTo>
                  <a:pt x="32" y="262"/>
                </a:lnTo>
                <a:lnTo>
                  <a:pt x="41" y="273"/>
                </a:lnTo>
                <a:lnTo>
                  <a:pt x="52" y="285"/>
                </a:lnTo>
                <a:lnTo>
                  <a:pt x="63" y="296"/>
                </a:lnTo>
                <a:lnTo>
                  <a:pt x="78" y="306"/>
                </a:lnTo>
                <a:lnTo>
                  <a:pt x="92" y="316"/>
                </a:lnTo>
                <a:lnTo>
                  <a:pt x="106" y="326"/>
                </a:lnTo>
                <a:lnTo>
                  <a:pt x="123" y="335"/>
                </a:lnTo>
                <a:lnTo>
                  <a:pt x="141" y="342"/>
                </a:lnTo>
                <a:lnTo>
                  <a:pt x="147" y="345"/>
                </a:lnTo>
                <a:lnTo>
                  <a:pt x="149" y="346"/>
                </a:lnTo>
                <a:lnTo>
                  <a:pt x="149" y="346"/>
                </a:lnTo>
                <a:lnTo>
                  <a:pt x="149" y="347"/>
                </a:lnTo>
                <a:lnTo>
                  <a:pt x="147" y="349"/>
                </a:lnTo>
                <a:lnTo>
                  <a:pt x="145" y="349"/>
                </a:lnTo>
                <a:lnTo>
                  <a:pt x="145" y="349"/>
                </a:lnTo>
                <a:lnTo>
                  <a:pt x="138" y="346"/>
                </a:lnTo>
                <a:lnTo>
                  <a:pt x="120" y="339"/>
                </a:lnTo>
                <a:lnTo>
                  <a:pt x="104" y="329"/>
                </a:lnTo>
                <a:lnTo>
                  <a:pt x="89" y="320"/>
                </a:lnTo>
                <a:lnTo>
                  <a:pt x="74" y="310"/>
                </a:lnTo>
                <a:lnTo>
                  <a:pt x="60" y="299"/>
                </a:lnTo>
                <a:lnTo>
                  <a:pt x="48" y="287"/>
                </a:lnTo>
                <a:lnTo>
                  <a:pt x="38" y="276"/>
                </a:lnTo>
                <a:lnTo>
                  <a:pt x="29" y="263"/>
                </a:lnTo>
                <a:lnTo>
                  <a:pt x="19" y="250"/>
                </a:lnTo>
                <a:lnTo>
                  <a:pt x="13" y="237"/>
                </a:lnTo>
                <a:lnTo>
                  <a:pt x="8" y="223"/>
                </a:lnTo>
                <a:lnTo>
                  <a:pt x="3" y="209"/>
                </a:lnTo>
                <a:lnTo>
                  <a:pt x="2" y="195"/>
                </a:lnTo>
                <a:lnTo>
                  <a:pt x="0" y="180"/>
                </a:lnTo>
                <a:lnTo>
                  <a:pt x="2" y="166"/>
                </a:lnTo>
                <a:lnTo>
                  <a:pt x="3" y="152"/>
                </a:lnTo>
                <a:lnTo>
                  <a:pt x="8" y="137"/>
                </a:lnTo>
                <a:lnTo>
                  <a:pt x="13" y="123"/>
                </a:lnTo>
                <a:lnTo>
                  <a:pt x="21" y="110"/>
                </a:lnTo>
                <a:lnTo>
                  <a:pt x="29" y="97"/>
                </a:lnTo>
                <a:lnTo>
                  <a:pt x="38" y="85"/>
                </a:lnTo>
                <a:lnTo>
                  <a:pt x="49" y="73"/>
                </a:lnTo>
                <a:lnTo>
                  <a:pt x="62" y="62"/>
                </a:lnTo>
                <a:lnTo>
                  <a:pt x="76" y="50"/>
                </a:lnTo>
                <a:lnTo>
                  <a:pt x="90" y="40"/>
                </a:lnTo>
                <a:lnTo>
                  <a:pt x="106" y="30"/>
                </a:lnTo>
                <a:lnTo>
                  <a:pt x="123" y="22"/>
                </a:lnTo>
                <a:lnTo>
                  <a:pt x="141" y="15"/>
                </a:lnTo>
                <a:lnTo>
                  <a:pt x="160" y="7"/>
                </a:lnTo>
                <a:lnTo>
                  <a:pt x="180" y="2"/>
                </a:lnTo>
                <a:lnTo>
                  <a:pt x="180" y="0"/>
                </a:lnTo>
                <a:lnTo>
                  <a:pt x="182" y="2"/>
                </a:lnTo>
                <a:lnTo>
                  <a:pt x="183" y="2"/>
                </a:lnTo>
                <a:lnTo>
                  <a:pt x="183" y="3"/>
                </a:lnTo>
                <a:lnTo>
                  <a:pt x="183" y="5"/>
                </a:lnTo>
                <a:lnTo>
                  <a:pt x="182" y="5"/>
                </a:lnTo>
                <a:lnTo>
                  <a:pt x="182" y="5"/>
                </a:lnTo>
                <a:lnTo>
                  <a:pt x="182" y="5"/>
                </a:lnTo>
                <a:close/>
                <a:moveTo>
                  <a:pt x="147" y="327"/>
                </a:moveTo>
                <a:lnTo>
                  <a:pt x="177" y="357"/>
                </a:lnTo>
                <a:lnTo>
                  <a:pt x="133" y="362"/>
                </a:lnTo>
                <a:lnTo>
                  <a:pt x="147" y="327"/>
                </a:lnTo>
                <a:close/>
              </a:path>
            </a:pathLst>
          </a:custGeom>
          <a:solidFill>
            <a:srgbClr val="000000"/>
          </a:solidFill>
          <a:ln w="3175">
            <a:solidFill>
              <a:srgbClr val="000000"/>
            </a:solidFill>
            <a:prstDash val="solid"/>
            <a:round/>
            <a:headEnd/>
            <a:tailEnd/>
          </a:ln>
        </p:spPr>
        <p:txBody>
          <a:bodyPr/>
          <a:lstStyle/>
          <a:p>
            <a:endParaRPr lang="nb-NO"/>
          </a:p>
        </p:txBody>
      </p:sp>
      <p:sp>
        <p:nvSpPr>
          <p:cNvPr id="7449698" name="Rectangle 98"/>
          <p:cNvSpPr>
            <a:spLocks noChangeArrowheads="1"/>
          </p:cNvSpPr>
          <p:nvPr/>
        </p:nvSpPr>
        <p:spPr bwMode="auto">
          <a:xfrm>
            <a:off x="5297488" y="4999038"/>
            <a:ext cx="552450" cy="182562"/>
          </a:xfrm>
          <a:prstGeom prst="rect">
            <a:avLst/>
          </a:prstGeom>
          <a:noFill/>
          <a:ln w="9525">
            <a:noFill/>
            <a:miter lim="800000"/>
            <a:headEnd/>
            <a:tailEnd/>
          </a:ln>
        </p:spPr>
        <p:txBody>
          <a:bodyPr wrap="none" lIns="0" tIns="0" rIns="0" bIns="0">
            <a:spAutoFit/>
          </a:bodyPr>
          <a:lstStyle/>
          <a:p>
            <a:r>
              <a:rPr lang="nb-NO" sz="1200">
                <a:solidFill>
                  <a:srgbClr val="000000"/>
                </a:solidFill>
              </a:rPr>
              <a:t>2 NADH</a:t>
            </a:r>
            <a:endParaRPr lang="nb-NO" sz="1800">
              <a:latin typeface="Arial" charset="0"/>
            </a:endParaRPr>
          </a:p>
        </p:txBody>
      </p:sp>
      <p:sp>
        <p:nvSpPr>
          <p:cNvPr id="7449699" name="Freeform 99"/>
          <p:cNvSpPr>
            <a:spLocks noEditPoints="1"/>
          </p:cNvSpPr>
          <p:nvPr/>
        </p:nvSpPr>
        <p:spPr bwMode="auto">
          <a:xfrm>
            <a:off x="5921375" y="4483100"/>
            <a:ext cx="623888" cy="585788"/>
          </a:xfrm>
          <a:custGeom>
            <a:avLst/>
            <a:gdLst/>
            <a:ahLst/>
            <a:cxnLst>
              <a:cxn ang="0">
                <a:pos x="87" y="351"/>
              </a:cxn>
              <a:cxn ang="0">
                <a:pos x="178" y="330"/>
              </a:cxn>
              <a:cxn ang="0">
                <a:pos x="227" y="316"/>
              </a:cxn>
              <a:cxn ang="0">
                <a:pos x="270" y="300"/>
              </a:cxn>
              <a:cxn ang="0">
                <a:pos x="308" y="281"/>
              </a:cxn>
              <a:cxn ang="0">
                <a:pos x="338" y="263"/>
              </a:cxn>
              <a:cxn ang="0">
                <a:pos x="361" y="244"/>
              </a:cxn>
              <a:cxn ang="0">
                <a:pos x="377" y="223"/>
              </a:cxn>
              <a:cxn ang="0">
                <a:pos x="387" y="203"/>
              </a:cxn>
              <a:cxn ang="0">
                <a:pos x="387" y="181"/>
              </a:cxn>
              <a:cxn ang="0">
                <a:pos x="380" y="161"/>
              </a:cxn>
              <a:cxn ang="0">
                <a:pos x="368" y="141"/>
              </a:cxn>
              <a:cxn ang="0">
                <a:pos x="347" y="121"/>
              </a:cxn>
              <a:cxn ang="0">
                <a:pos x="319" y="103"/>
              </a:cxn>
              <a:cxn ang="0">
                <a:pos x="286" y="86"/>
              </a:cxn>
              <a:cxn ang="0">
                <a:pos x="246" y="69"/>
              </a:cxn>
              <a:cxn ang="0">
                <a:pos x="200" y="53"/>
              </a:cxn>
              <a:cxn ang="0">
                <a:pos x="131" y="36"/>
              </a:cxn>
              <a:cxn ang="0">
                <a:pos x="43" y="19"/>
              </a:cxn>
              <a:cxn ang="0">
                <a:pos x="41" y="17"/>
              </a:cxn>
              <a:cxn ang="0">
                <a:pos x="44" y="14"/>
              </a:cxn>
              <a:cxn ang="0">
                <a:pos x="133" y="31"/>
              </a:cxn>
              <a:cxn ang="0">
                <a:pos x="202" y="50"/>
              </a:cxn>
              <a:cxn ang="0">
                <a:pos x="248" y="64"/>
              </a:cxn>
              <a:cxn ang="0">
                <a:pos x="289" y="81"/>
              </a:cxn>
              <a:cxn ang="0">
                <a:pos x="322" y="100"/>
              </a:cxn>
              <a:cxn ang="0">
                <a:pos x="350" y="119"/>
              </a:cxn>
              <a:cxn ang="0">
                <a:pos x="371" y="139"/>
              </a:cxn>
              <a:cxn ang="0">
                <a:pos x="385" y="160"/>
              </a:cxn>
              <a:cxn ang="0">
                <a:pos x="393" y="181"/>
              </a:cxn>
              <a:cxn ang="0">
                <a:pos x="391" y="204"/>
              </a:cxn>
              <a:cxn ang="0">
                <a:pos x="382" y="226"/>
              </a:cxn>
              <a:cxn ang="0">
                <a:pos x="365" y="247"/>
              </a:cxn>
              <a:cxn ang="0">
                <a:pos x="341" y="267"/>
              </a:cxn>
              <a:cxn ang="0">
                <a:pos x="309" y="286"/>
              </a:cxn>
              <a:cxn ang="0">
                <a:pos x="273" y="303"/>
              </a:cxn>
              <a:cxn ang="0">
                <a:pos x="229" y="320"/>
              </a:cxn>
              <a:cxn ang="0">
                <a:pos x="180" y="334"/>
              </a:cxn>
              <a:cxn ang="0">
                <a:pos x="87" y="356"/>
              </a:cxn>
              <a:cxn ang="0">
                <a:pos x="2" y="369"/>
              </a:cxn>
              <a:cxn ang="0">
                <a:pos x="0" y="366"/>
              </a:cxn>
              <a:cxn ang="0">
                <a:pos x="3" y="364"/>
              </a:cxn>
              <a:cxn ang="0">
                <a:pos x="54" y="0"/>
              </a:cxn>
            </a:cxnLst>
            <a:rect l="0" t="0" r="r" b="b"/>
            <a:pathLst>
              <a:path w="393" h="369">
                <a:moveTo>
                  <a:pt x="3" y="364"/>
                </a:moveTo>
                <a:lnTo>
                  <a:pt x="46" y="359"/>
                </a:lnTo>
                <a:lnTo>
                  <a:pt x="87" y="351"/>
                </a:lnTo>
                <a:lnTo>
                  <a:pt x="125" y="343"/>
                </a:lnTo>
                <a:lnTo>
                  <a:pt x="161" y="334"/>
                </a:lnTo>
                <a:lnTo>
                  <a:pt x="178" y="330"/>
                </a:lnTo>
                <a:lnTo>
                  <a:pt x="196" y="326"/>
                </a:lnTo>
                <a:lnTo>
                  <a:pt x="212" y="320"/>
                </a:lnTo>
                <a:lnTo>
                  <a:pt x="227" y="316"/>
                </a:lnTo>
                <a:lnTo>
                  <a:pt x="243" y="310"/>
                </a:lnTo>
                <a:lnTo>
                  <a:pt x="257" y="304"/>
                </a:lnTo>
                <a:lnTo>
                  <a:pt x="270" y="300"/>
                </a:lnTo>
                <a:lnTo>
                  <a:pt x="284" y="293"/>
                </a:lnTo>
                <a:lnTo>
                  <a:pt x="295" y="287"/>
                </a:lnTo>
                <a:lnTo>
                  <a:pt x="308" y="281"/>
                </a:lnTo>
                <a:lnTo>
                  <a:pt x="317" y="276"/>
                </a:lnTo>
                <a:lnTo>
                  <a:pt x="328" y="270"/>
                </a:lnTo>
                <a:lnTo>
                  <a:pt x="338" y="263"/>
                </a:lnTo>
                <a:lnTo>
                  <a:pt x="346" y="257"/>
                </a:lnTo>
                <a:lnTo>
                  <a:pt x="354" y="250"/>
                </a:lnTo>
                <a:lnTo>
                  <a:pt x="361" y="244"/>
                </a:lnTo>
                <a:lnTo>
                  <a:pt x="368" y="237"/>
                </a:lnTo>
                <a:lnTo>
                  <a:pt x="373" y="230"/>
                </a:lnTo>
                <a:lnTo>
                  <a:pt x="377" y="223"/>
                </a:lnTo>
                <a:lnTo>
                  <a:pt x="380" y="217"/>
                </a:lnTo>
                <a:lnTo>
                  <a:pt x="384" y="210"/>
                </a:lnTo>
                <a:lnTo>
                  <a:pt x="387" y="203"/>
                </a:lnTo>
                <a:lnTo>
                  <a:pt x="387" y="196"/>
                </a:lnTo>
                <a:lnTo>
                  <a:pt x="388" y="189"/>
                </a:lnTo>
                <a:lnTo>
                  <a:pt x="387" y="181"/>
                </a:lnTo>
                <a:lnTo>
                  <a:pt x="387" y="176"/>
                </a:lnTo>
                <a:lnTo>
                  <a:pt x="384" y="169"/>
                </a:lnTo>
                <a:lnTo>
                  <a:pt x="380" y="161"/>
                </a:lnTo>
                <a:lnTo>
                  <a:pt x="377" y="154"/>
                </a:lnTo>
                <a:lnTo>
                  <a:pt x="373" y="149"/>
                </a:lnTo>
                <a:lnTo>
                  <a:pt x="368" y="141"/>
                </a:lnTo>
                <a:lnTo>
                  <a:pt x="361" y="134"/>
                </a:lnTo>
                <a:lnTo>
                  <a:pt x="355" y="129"/>
                </a:lnTo>
                <a:lnTo>
                  <a:pt x="347" y="121"/>
                </a:lnTo>
                <a:lnTo>
                  <a:pt x="339" y="116"/>
                </a:lnTo>
                <a:lnTo>
                  <a:pt x="330" y="109"/>
                </a:lnTo>
                <a:lnTo>
                  <a:pt x="319" y="103"/>
                </a:lnTo>
                <a:lnTo>
                  <a:pt x="309" y="97"/>
                </a:lnTo>
                <a:lnTo>
                  <a:pt x="298" y="91"/>
                </a:lnTo>
                <a:lnTo>
                  <a:pt x="286" y="86"/>
                </a:lnTo>
                <a:lnTo>
                  <a:pt x="273" y="80"/>
                </a:lnTo>
                <a:lnTo>
                  <a:pt x="260" y="74"/>
                </a:lnTo>
                <a:lnTo>
                  <a:pt x="246" y="69"/>
                </a:lnTo>
                <a:lnTo>
                  <a:pt x="232" y="63"/>
                </a:lnTo>
                <a:lnTo>
                  <a:pt x="216" y="59"/>
                </a:lnTo>
                <a:lnTo>
                  <a:pt x="200" y="53"/>
                </a:lnTo>
                <a:lnTo>
                  <a:pt x="183" y="49"/>
                </a:lnTo>
                <a:lnTo>
                  <a:pt x="167" y="44"/>
                </a:lnTo>
                <a:lnTo>
                  <a:pt x="131" y="36"/>
                </a:lnTo>
                <a:lnTo>
                  <a:pt x="93" y="27"/>
                </a:lnTo>
                <a:lnTo>
                  <a:pt x="52" y="20"/>
                </a:lnTo>
                <a:lnTo>
                  <a:pt x="43" y="19"/>
                </a:lnTo>
                <a:lnTo>
                  <a:pt x="41" y="19"/>
                </a:lnTo>
                <a:lnTo>
                  <a:pt x="41" y="17"/>
                </a:lnTo>
                <a:lnTo>
                  <a:pt x="41" y="17"/>
                </a:lnTo>
                <a:lnTo>
                  <a:pt x="41" y="16"/>
                </a:lnTo>
                <a:lnTo>
                  <a:pt x="43" y="16"/>
                </a:lnTo>
                <a:lnTo>
                  <a:pt x="44" y="14"/>
                </a:lnTo>
                <a:lnTo>
                  <a:pt x="54" y="16"/>
                </a:lnTo>
                <a:lnTo>
                  <a:pt x="93" y="23"/>
                </a:lnTo>
                <a:lnTo>
                  <a:pt x="133" y="31"/>
                </a:lnTo>
                <a:lnTo>
                  <a:pt x="169" y="40"/>
                </a:lnTo>
                <a:lnTo>
                  <a:pt x="185" y="44"/>
                </a:lnTo>
                <a:lnTo>
                  <a:pt x="202" y="50"/>
                </a:lnTo>
                <a:lnTo>
                  <a:pt x="218" y="54"/>
                </a:lnTo>
                <a:lnTo>
                  <a:pt x="234" y="60"/>
                </a:lnTo>
                <a:lnTo>
                  <a:pt x="248" y="64"/>
                </a:lnTo>
                <a:lnTo>
                  <a:pt x="262" y="70"/>
                </a:lnTo>
                <a:lnTo>
                  <a:pt x="275" y="76"/>
                </a:lnTo>
                <a:lnTo>
                  <a:pt x="289" y="81"/>
                </a:lnTo>
                <a:lnTo>
                  <a:pt x="300" y="87"/>
                </a:lnTo>
                <a:lnTo>
                  <a:pt x="311" y="93"/>
                </a:lnTo>
                <a:lnTo>
                  <a:pt x="322" y="100"/>
                </a:lnTo>
                <a:lnTo>
                  <a:pt x="333" y="106"/>
                </a:lnTo>
                <a:lnTo>
                  <a:pt x="343" y="111"/>
                </a:lnTo>
                <a:lnTo>
                  <a:pt x="350" y="119"/>
                </a:lnTo>
                <a:lnTo>
                  <a:pt x="358" y="126"/>
                </a:lnTo>
                <a:lnTo>
                  <a:pt x="365" y="131"/>
                </a:lnTo>
                <a:lnTo>
                  <a:pt x="371" y="139"/>
                </a:lnTo>
                <a:lnTo>
                  <a:pt x="377" y="146"/>
                </a:lnTo>
                <a:lnTo>
                  <a:pt x="382" y="153"/>
                </a:lnTo>
                <a:lnTo>
                  <a:pt x="385" y="160"/>
                </a:lnTo>
                <a:lnTo>
                  <a:pt x="388" y="167"/>
                </a:lnTo>
                <a:lnTo>
                  <a:pt x="391" y="174"/>
                </a:lnTo>
                <a:lnTo>
                  <a:pt x="393" y="181"/>
                </a:lnTo>
                <a:lnTo>
                  <a:pt x="393" y="189"/>
                </a:lnTo>
                <a:lnTo>
                  <a:pt x="391" y="197"/>
                </a:lnTo>
                <a:lnTo>
                  <a:pt x="391" y="204"/>
                </a:lnTo>
                <a:lnTo>
                  <a:pt x="388" y="211"/>
                </a:lnTo>
                <a:lnTo>
                  <a:pt x="385" y="219"/>
                </a:lnTo>
                <a:lnTo>
                  <a:pt x="382" y="226"/>
                </a:lnTo>
                <a:lnTo>
                  <a:pt x="377" y="233"/>
                </a:lnTo>
                <a:lnTo>
                  <a:pt x="371" y="240"/>
                </a:lnTo>
                <a:lnTo>
                  <a:pt x="365" y="247"/>
                </a:lnTo>
                <a:lnTo>
                  <a:pt x="357" y="253"/>
                </a:lnTo>
                <a:lnTo>
                  <a:pt x="349" y="260"/>
                </a:lnTo>
                <a:lnTo>
                  <a:pt x="341" y="267"/>
                </a:lnTo>
                <a:lnTo>
                  <a:pt x="332" y="273"/>
                </a:lnTo>
                <a:lnTo>
                  <a:pt x="320" y="280"/>
                </a:lnTo>
                <a:lnTo>
                  <a:pt x="309" y="286"/>
                </a:lnTo>
                <a:lnTo>
                  <a:pt x="298" y="291"/>
                </a:lnTo>
                <a:lnTo>
                  <a:pt x="286" y="297"/>
                </a:lnTo>
                <a:lnTo>
                  <a:pt x="273" y="303"/>
                </a:lnTo>
                <a:lnTo>
                  <a:pt x="259" y="309"/>
                </a:lnTo>
                <a:lnTo>
                  <a:pt x="245" y="314"/>
                </a:lnTo>
                <a:lnTo>
                  <a:pt x="229" y="320"/>
                </a:lnTo>
                <a:lnTo>
                  <a:pt x="213" y="324"/>
                </a:lnTo>
                <a:lnTo>
                  <a:pt x="197" y="330"/>
                </a:lnTo>
                <a:lnTo>
                  <a:pt x="180" y="334"/>
                </a:lnTo>
                <a:lnTo>
                  <a:pt x="163" y="339"/>
                </a:lnTo>
                <a:lnTo>
                  <a:pt x="126" y="347"/>
                </a:lnTo>
                <a:lnTo>
                  <a:pt x="87" y="356"/>
                </a:lnTo>
                <a:lnTo>
                  <a:pt x="46" y="363"/>
                </a:lnTo>
                <a:lnTo>
                  <a:pt x="3" y="369"/>
                </a:lnTo>
                <a:lnTo>
                  <a:pt x="2" y="369"/>
                </a:lnTo>
                <a:lnTo>
                  <a:pt x="0" y="367"/>
                </a:lnTo>
                <a:lnTo>
                  <a:pt x="0" y="367"/>
                </a:lnTo>
                <a:lnTo>
                  <a:pt x="0" y="366"/>
                </a:lnTo>
                <a:lnTo>
                  <a:pt x="0" y="366"/>
                </a:lnTo>
                <a:lnTo>
                  <a:pt x="3" y="364"/>
                </a:lnTo>
                <a:lnTo>
                  <a:pt x="3" y="364"/>
                </a:lnTo>
                <a:close/>
                <a:moveTo>
                  <a:pt x="47" y="36"/>
                </a:moveTo>
                <a:lnTo>
                  <a:pt x="11" y="13"/>
                </a:lnTo>
                <a:lnTo>
                  <a:pt x="54" y="0"/>
                </a:lnTo>
                <a:lnTo>
                  <a:pt x="47" y="36"/>
                </a:lnTo>
                <a:close/>
              </a:path>
            </a:pathLst>
          </a:custGeom>
          <a:solidFill>
            <a:srgbClr val="000000"/>
          </a:solidFill>
          <a:ln w="3175">
            <a:solidFill>
              <a:srgbClr val="000000"/>
            </a:solidFill>
            <a:prstDash val="solid"/>
            <a:round/>
            <a:headEnd/>
            <a:tailEnd/>
          </a:ln>
        </p:spPr>
        <p:txBody>
          <a:bodyPr/>
          <a:lstStyle/>
          <a:p>
            <a:endParaRPr lang="nb-NO"/>
          </a:p>
        </p:txBody>
      </p:sp>
      <p:sp>
        <p:nvSpPr>
          <p:cNvPr id="7449700" name="Rectangle 100"/>
          <p:cNvSpPr>
            <a:spLocks noChangeArrowheads="1"/>
          </p:cNvSpPr>
          <p:nvPr/>
        </p:nvSpPr>
        <p:spPr bwMode="auto">
          <a:xfrm>
            <a:off x="6994525" y="4383088"/>
            <a:ext cx="393700" cy="274637"/>
          </a:xfrm>
          <a:prstGeom prst="rect">
            <a:avLst/>
          </a:prstGeom>
          <a:noFill/>
          <a:ln w="9525">
            <a:noFill/>
            <a:miter lim="800000"/>
            <a:headEnd/>
            <a:tailEnd/>
          </a:ln>
        </p:spPr>
        <p:txBody>
          <a:bodyPr wrap="none" lIns="0" tIns="0" rIns="0" bIns="0">
            <a:spAutoFit/>
          </a:bodyPr>
          <a:lstStyle/>
          <a:p>
            <a:r>
              <a:rPr lang="nb-NO" sz="1800">
                <a:solidFill>
                  <a:srgbClr val="3333CC"/>
                </a:solidFill>
              </a:rPr>
              <a:t>½ O</a:t>
            </a:r>
            <a:endParaRPr lang="nb-NO" sz="1800">
              <a:latin typeface="Arial" charset="0"/>
            </a:endParaRPr>
          </a:p>
        </p:txBody>
      </p:sp>
      <p:sp>
        <p:nvSpPr>
          <p:cNvPr id="7449701" name="Rectangle 101"/>
          <p:cNvSpPr>
            <a:spLocks noChangeArrowheads="1"/>
          </p:cNvSpPr>
          <p:nvPr/>
        </p:nvSpPr>
        <p:spPr bwMode="auto">
          <a:xfrm>
            <a:off x="7424738" y="4506913"/>
            <a:ext cx="76200" cy="182562"/>
          </a:xfrm>
          <a:prstGeom prst="rect">
            <a:avLst/>
          </a:prstGeom>
          <a:noFill/>
          <a:ln w="9525">
            <a:noFill/>
            <a:miter lim="800000"/>
            <a:headEnd/>
            <a:tailEnd/>
          </a:ln>
        </p:spPr>
        <p:txBody>
          <a:bodyPr wrap="none" lIns="0" tIns="0" rIns="0" bIns="0">
            <a:spAutoFit/>
          </a:bodyPr>
          <a:lstStyle/>
          <a:p>
            <a:r>
              <a:rPr lang="nb-NO" sz="1200">
                <a:solidFill>
                  <a:srgbClr val="3333CC"/>
                </a:solidFill>
              </a:rPr>
              <a:t>2</a:t>
            </a:r>
            <a:endParaRPr lang="nb-NO" sz="1800">
              <a:latin typeface="Arial" charset="0"/>
            </a:endParaRPr>
          </a:p>
        </p:txBody>
      </p:sp>
      <p:sp>
        <p:nvSpPr>
          <p:cNvPr id="7449702" name="Freeform 102"/>
          <p:cNvSpPr>
            <a:spLocks noEditPoints="1"/>
          </p:cNvSpPr>
          <p:nvPr/>
        </p:nvSpPr>
        <p:spPr bwMode="auto">
          <a:xfrm>
            <a:off x="6537325" y="4560888"/>
            <a:ext cx="366713" cy="577850"/>
          </a:xfrm>
          <a:custGeom>
            <a:avLst/>
            <a:gdLst/>
            <a:ahLst/>
            <a:cxnLst>
              <a:cxn ang="0">
                <a:pos x="204" y="11"/>
              </a:cxn>
              <a:cxn ang="0">
                <a:pos x="158" y="25"/>
              </a:cxn>
              <a:cxn ang="0">
                <a:pos x="117" y="42"/>
              </a:cxn>
              <a:cxn ang="0">
                <a:pos x="81" y="64"/>
              </a:cxn>
              <a:cxn ang="0">
                <a:pos x="52" y="87"/>
              </a:cxn>
              <a:cxn ang="0">
                <a:pos x="29" y="111"/>
              </a:cxn>
              <a:cxn ang="0">
                <a:pos x="13" y="138"/>
              </a:cxn>
              <a:cxn ang="0">
                <a:pos x="5" y="165"/>
              </a:cxn>
              <a:cxn ang="0">
                <a:pos x="5" y="194"/>
              </a:cxn>
              <a:cxn ang="0">
                <a:pos x="13" y="221"/>
              </a:cxn>
              <a:cxn ang="0">
                <a:pos x="29" y="247"/>
              </a:cxn>
              <a:cxn ang="0">
                <a:pos x="51" y="272"/>
              </a:cxn>
              <a:cxn ang="0">
                <a:pos x="79" y="295"/>
              </a:cxn>
              <a:cxn ang="0">
                <a:pos x="114" y="315"/>
              </a:cxn>
              <a:cxn ang="0">
                <a:pos x="155" y="332"/>
              </a:cxn>
              <a:cxn ang="0">
                <a:pos x="193" y="345"/>
              </a:cxn>
              <a:cxn ang="0">
                <a:pos x="194" y="348"/>
              </a:cxn>
              <a:cxn ang="0">
                <a:pos x="191" y="350"/>
              </a:cxn>
              <a:cxn ang="0">
                <a:pos x="152" y="337"/>
              </a:cxn>
              <a:cxn ang="0">
                <a:pos x="111" y="320"/>
              </a:cxn>
              <a:cxn ang="0">
                <a:pos x="76" y="298"/>
              </a:cxn>
              <a:cxn ang="0">
                <a:pos x="48" y="275"/>
              </a:cxn>
              <a:cxn ang="0">
                <a:pos x="24" y="250"/>
              </a:cxn>
              <a:cxn ang="0">
                <a:pos x="8" y="222"/>
              </a:cxn>
              <a:cxn ang="0">
                <a:pos x="0" y="194"/>
              </a:cxn>
              <a:cxn ang="0">
                <a:pos x="0" y="165"/>
              </a:cxn>
              <a:cxn ang="0">
                <a:pos x="10" y="137"/>
              </a:cxn>
              <a:cxn ang="0">
                <a:pos x="26" y="108"/>
              </a:cxn>
              <a:cxn ang="0">
                <a:pos x="48" y="84"/>
              </a:cxn>
              <a:cxn ang="0">
                <a:pos x="78" y="60"/>
              </a:cxn>
              <a:cxn ang="0">
                <a:pos x="114" y="40"/>
              </a:cxn>
              <a:cxn ang="0">
                <a:pos x="155" y="21"/>
              </a:cxn>
              <a:cxn ang="0">
                <a:pos x="202" y="5"/>
              </a:cxn>
              <a:cxn ang="0">
                <a:pos x="229" y="0"/>
              </a:cxn>
              <a:cxn ang="0">
                <a:pos x="231" y="2"/>
              </a:cxn>
              <a:cxn ang="0">
                <a:pos x="229" y="4"/>
              </a:cxn>
              <a:cxn ang="0">
                <a:pos x="191" y="330"/>
              </a:cxn>
              <a:cxn ang="0">
                <a:pos x="180" y="364"/>
              </a:cxn>
            </a:cxnLst>
            <a:rect l="0" t="0" r="r" b="b"/>
            <a:pathLst>
              <a:path w="231" h="364">
                <a:moveTo>
                  <a:pt x="229" y="4"/>
                </a:moveTo>
                <a:lnTo>
                  <a:pt x="204" y="11"/>
                </a:lnTo>
                <a:lnTo>
                  <a:pt x="180" y="17"/>
                </a:lnTo>
                <a:lnTo>
                  <a:pt x="158" y="25"/>
                </a:lnTo>
                <a:lnTo>
                  <a:pt x="136" y="34"/>
                </a:lnTo>
                <a:lnTo>
                  <a:pt x="117" y="42"/>
                </a:lnTo>
                <a:lnTo>
                  <a:pt x="98" y="52"/>
                </a:lnTo>
                <a:lnTo>
                  <a:pt x="81" y="64"/>
                </a:lnTo>
                <a:lnTo>
                  <a:pt x="65" y="75"/>
                </a:lnTo>
                <a:lnTo>
                  <a:pt x="52" y="87"/>
                </a:lnTo>
                <a:lnTo>
                  <a:pt x="40" y="98"/>
                </a:lnTo>
                <a:lnTo>
                  <a:pt x="29" y="111"/>
                </a:lnTo>
                <a:lnTo>
                  <a:pt x="21" y="124"/>
                </a:lnTo>
                <a:lnTo>
                  <a:pt x="13" y="138"/>
                </a:lnTo>
                <a:lnTo>
                  <a:pt x="8" y="151"/>
                </a:lnTo>
                <a:lnTo>
                  <a:pt x="5" y="165"/>
                </a:lnTo>
                <a:lnTo>
                  <a:pt x="5" y="180"/>
                </a:lnTo>
                <a:lnTo>
                  <a:pt x="5" y="194"/>
                </a:lnTo>
                <a:lnTo>
                  <a:pt x="8" y="208"/>
                </a:lnTo>
                <a:lnTo>
                  <a:pt x="13" y="221"/>
                </a:lnTo>
                <a:lnTo>
                  <a:pt x="21" y="234"/>
                </a:lnTo>
                <a:lnTo>
                  <a:pt x="29" y="247"/>
                </a:lnTo>
                <a:lnTo>
                  <a:pt x="38" y="260"/>
                </a:lnTo>
                <a:lnTo>
                  <a:pt x="51" y="272"/>
                </a:lnTo>
                <a:lnTo>
                  <a:pt x="65" y="284"/>
                </a:lnTo>
                <a:lnTo>
                  <a:pt x="79" y="295"/>
                </a:lnTo>
                <a:lnTo>
                  <a:pt x="97" y="305"/>
                </a:lnTo>
                <a:lnTo>
                  <a:pt x="114" y="315"/>
                </a:lnTo>
                <a:lnTo>
                  <a:pt x="133" y="324"/>
                </a:lnTo>
                <a:lnTo>
                  <a:pt x="155" y="332"/>
                </a:lnTo>
                <a:lnTo>
                  <a:pt x="177" y="341"/>
                </a:lnTo>
                <a:lnTo>
                  <a:pt x="193" y="345"/>
                </a:lnTo>
                <a:lnTo>
                  <a:pt x="194" y="347"/>
                </a:lnTo>
                <a:lnTo>
                  <a:pt x="194" y="348"/>
                </a:lnTo>
                <a:lnTo>
                  <a:pt x="193" y="350"/>
                </a:lnTo>
                <a:lnTo>
                  <a:pt x="191" y="350"/>
                </a:lnTo>
                <a:lnTo>
                  <a:pt x="174" y="345"/>
                </a:lnTo>
                <a:lnTo>
                  <a:pt x="152" y="337"/>
                </a:lnTo>
                <a:lnTo>
                  <a:pt x="131" y="328"/>
                </a:lnTo>
                <a:lnTo>
                  <a:pt x="111" y="320"/>
                </a:lnTo>
                <a:lnTo>
                  <a:pt x="93" y="310"/>
                </a:lnTo>
                <a:lnTo>
                  <a:pt x="76" y="298"/>
                </a:lnTo>
                <a:lnTo>
                  <a:pt x="60" y="287"/>
                </a:lnTo>
                <a:lnTo>
                  <a:pt x="48" y="275"/>
                </a:lnTo>
                <a:lnTo>
                  <a:pt x="35" y="262"/>
                </a:lnTo>
                <a:lnTo>
                  <a:pt x="24" y="250"/>
                </a:lnTo>
                <a:lnTo>
                  <a:pt x="16" y="237"/>
                </a:lnTo>
                <a:lnTo>
                  <a:pt x="8" y="222"/>
                </a:lnTo>
                <a:lnTo>
                  <a:pt x="3" y="208"/>
                </a:lnTo>
                <a:lnTo>
                  <a:pt x="0" y="194"/>
                </a:lnTo>
                <a:lnTo>
                  <a:pt x="0" y="180"/>
                </a:lnTo>
                <a:lnTo>
                  <a:pt x="0" y="165"/>
                </a:lnTo>
                <a:lnTo>
                  <a:pt x="3" y="151"/>
                </a:lnTo>
                <a:lnTo>
                  <a:pt x="10" y="137"/>
                </a:lnTo>
                <a:lnTo>
                  <a:pt x="16" y="122"/>
                </a:lnTo>
                <a:lnTo>
                  <a:pt x="26" y="108"/>
                </a:lnTo>
                <a:lnTo>
                  <a:pt x="37" y="95"/>
                </a:lnTo>
                <a:lnTo>
                  <a:pt x="48" y="84"/>
                </a:lnTo>
                <a:lnTo>
                  <a:pt x="62" y="71"/>
                </a:lnTo>
                <a:lnTo>
                  <a:pt x="78" y="60"/>
                </a:lnTo>
                <a:lnTo>
                  <a:pt x="95" y="50"/>
                </a:lnTo>
                <a:lnTo>
                  <a:pt x="114" y="40"/>
                </a:lnTo>
                <a:lnTo>
                  <a:pt x="134" y="30"/>
                </a:lnTo>
                <a:lnTo>
                  <a:pt x="155" y="21"/>
                </a:lnTo>
                <a:lnTo>
                  <a:pt x="179" y="12"/>
                </a:lnTo>
                <a:lnTo>
                  <a:pt x="202" y="5"/>
                </a:lnTo>
                <a:lnTo>
                  <a:pt x="228" y="0"/>
                </a:lnTo>
                <a:lnTo>
                  <a:pt x="229" y="0"/>
                </a:lnTo>
                <a:lnTo>
                  <a:pt x="231" y="1"/>
                </a:lnTo>
                <a:lnTo>
                  <a:pt x="231" y="2"/>
                </a:lnTo>
                <a:lnTo>
                  <a:pt x="231" y="4"/>
                </a:lnTo>
                <a:lnTo>
                  <a:pt x="229" y="4"/>
                </a:lnTo>
                <a:lnTo>
                  <a:pt x="229" y="4"/>
                </a:lnTo>
                <a:close/>
                <a:moveTo>
                  <a:pt x="191" y="330"/>
                </a:moveTo>
                <a:lnTo>
                  <a:pt x="223" y="357"/>
                </a:lnTo>
                <a:lnTo>
                  <a:pt x="180" y="364"/>
                </a:lnTo>
                <a:lnTo>
                  <a:pt x="191" y="330"/>
                </a:lnTo>
                <a:close/>
              </a:path>
            </a:pathLst>
          </a:custGeom>
          <a:solidFill>
            <a:srgbClr val="000000"/>
          </a:solidFill>
          <a:ln w="3175">
            <a:solidFill>
              <a:srgbClr val="000000"/>
            </a:solidFill>
            <a:prstDash val="solid"/>
            <a:round/>
            <a:headEnd/>
            <a:tailEnd/>
          </a:ln>
        </p:spPr>
        <p:txBody>
          <a:bodyPr/>
          <a:lstStyle/>
          <a:p>
            <a:endParaRPr lang="nb-NO"/>
          </a:p>
        </p:txBody>
      </p:sp>
      <p:sp>
        <p:nvSpPr>
          <p:cNvPr id="7449703" name="Rectangle 103"/>
          <p:cNvSpPr>
            <a:spLocks noChangeArrowheads="1"/>
          </p:cNvSpPr>
          <p:nvPr/>
        </p:nvSpPr>
        <p:spPr bwMode="auto">
          <a:xfrm>
            <a:off x="6981825" y="5035550"/>
            <a:ext cx="165100" cy="274638"/>
          </a:xfrm>
          <a:prstGeom prst="rect">
            <a:avLst/>
          </a:prstGeom>
          <a:noFill/>
          <a:ln w="9525">
            <a:noFill/>
            <a:miter lim="800000"/>
            <a:headEnd/>
            <a:tailEnd/>
          </a:ln>
        </p:spPr>
        <p:txBody>
          <a:bodyPr wrap="none" lIns="0" tIns="0" rIns="0" bIns="0">
            <a:spAutoFit/>
          </a:bodyPr>
          <a:lstStyle/>
          <a:p>
            <a:r>
              <a:rPr lang="nb-NO" sz="1800">
                <a:solidFill>
                  <a:srgbClr val="000000"/>
                </a:solidFill>
              </a:rPr>
              <a:t>H</a:t>
            </a:r>
            <a:endParaRPr lang="nb-NO" sz="1800">
              <a:latin typeface="Arial" charset="0"/>
            </a:endParaRPr>
          </a:p>
        </p:txBody>
      </p:sp>
      <p:sp>
        <p:nvSpPr>
          <p:cNvPr id="7449704" name="Rectangle 104"/>
          <p:cNvSpPr>
            <a:spLocks noChangeArrowheads="1"/>
          </p:cNvSpPr>
          <p:nvPr/>
        </p:nvSpPr>
        <p:spPr bwMode="auto">
          <a:xfrm>
            <a:off x="7161213" y="5160963"/>
            <a:ext cx="76200" cy="182562"/>
          </a:xfrm>
          <a:prstGeom prst="rect">
            <a:avLst/>
          </a:prstGeom>
          <a:noFill/>
          <a:ln w="9525">
            <a:noFill/>
            <a:miter lim="800000"/>
            <a:headEnd/>
            <a:tailEnd/>
          </a:ln>
        </p:spPr>
        <p:txBody>
          <a:bodyPr wrap="none" lIns="0" tIns="0" rIns="0" bIns="0">
            <a:spAutoFit/>
          </a:bodyPr>
          <a:lstStyle/>
          <a:p>
            <a:r>
              <a:rPr lang="nb-NO" sz="1200">
                <a:solidFill>
                  <a:srgbClr val="000000"/>
                </a:solidFill>
              </a:rPr>
              <a:t>2</a:t>
            </a:r>
            <a:endParaRPr lang="nb-NO" sz="1800">
              <a:latin typeface="Arial" charset="0"/>
            </a:endParaRPr>
          </a:p>
        </p:txBody>
      </p:sp>
      <p:sp>
        <p:nvSpPr>
          <p:cNvPr id="7449705" name="Rectangle 105"/>
          <p:cNvSpPr>
            <a:spLocks noChangeArrowheads="1"/>
          </p:cNvSpPr>
          <p:nvPr/>
        </p:nvSpPr>
        <p:spPr bwMode="auto">
          <a:xfrm>
            <a:off x="7246938" y="5035550"/>
            <a:ext cx="165100" cy="274638"/>
          </a:xfrm>
          <a:prstGeom prst="rect">
            <a:avLst/>
          </a:prstGeom>
          <a:noFill/>
          <a:ln w="9525">
            <a:noFill/>
            <a:miter lim="800000"/>
            <a:headEnd/>
            <a:tailEnd/>
          </a:ln>
        </p:spPr>
        <p:txBody>
          <a:bodyPr wrap="none" lIns="0" tIns="0" rIns="0" bIns="0">
            <a:spAutoFit/>
          </a:bodyPr>
          <a:lstStyle/>
          <a:p>
            <a:r>
              <a:rPr lang="nb-NO" sz="1800">
                <a:solidFill>
                  <a:srgbClr val="000000"/>
                </a:solidFill>
              </a:rPr>
              <a:t>O</a:t>
            </a:r>
            <a:endParaRPr lang="nb-NO" sz="1800">
              <a:latin typeface="Arial" charset="0"/>
            </a:endParaRPr>
          </a:p>
        </p:txBody>
      </p:sp>
      <p:sp>
        <p:nvSpPr>
          <p:cNvPr id="7449706" name="Freeform 106"/>
          <p:cNvSpPr>
            <a:spLocks noEditPoints="1"/>
          </p:cNvSpPr>
          <p:nvPr/>
        </p:nvSpPr>
        <p:spPr bwMode="auto">
          <a:xfrm>
            <a:off x="6134100" y="3994150"/>
            <a:ext cx="431800" cy="757238"/>
          </a:xfrm>
          <a:custGeom>
            <a:avLst/>
            <a:gdLst/>
            <a:ahLst/>
            <a:cxnLst>
              <a:cxn ang="0">
                <a:pos x="265" y="474"/>
              </a:cxn>
              <a:cxn ang="0">
                <a:pos x="267" y="441"/>
              </a:cxn>
              <a:cxn ang="0">
                <a:pos x="267" y="424"/>
              </a:cxn>
              <a:cxn ang="0">
                <a:pos x="265" y="405"/>
              </a:cxn>
              <a:cxn ang="0">
                <a:pos x="264" y="388"/>
              </a:cxn>
              <a:cxn ang="0">
                <a:pos x="262" y="371"/>
              </a:cxn>
              <a:cxn ang="0">
                <a:pos x="256" y="337"/>
              </a:cxn>
              <a:cxn ang="0">
                <a:pos x="248" y="302"/>
              </a:cxn>
              <a:cxn ang="0">
                <a:pos x="237" y="269"/>
              </a:cxn>
              <a:cxn ang="0">
                <a:pos x="224" y="238"/>
              </a:cxn>
              <a:cxn ang="0">
                <a:pos x="210" y="207"/>
              </a:cxn>
              <a:cxn ang="0">
                <a:pos x="194" y="178"/>
              </a:cxn>
              <a:cxn ang="0">
                <a:pos x="175" y="149"/>
              </a:cxn>
              <a:cxn ang="0">
                <a:pos x="155" y="124"/>
              </a:cxn>
              <a:cxn ang="0">
                <a:pos x="133" y="98"/>
              </a:cxn>
              <a:cxn ang="0">
                <a:pos x="109" y="75"/>
              </a:cxn>
              <a:cxn ang="0">
                <a:pos x="84" y="54"/>
              </a:cxn>
              <a:cxn ang="0">
                <a:pos x="57" y="34"/>
              </a:cxn>
              <a:cxn ang="0">
                <a:pos x="44" y="25"/>
              </a:cxn>
              <a:cxn ang="0">
                <a:pos x="29" y="15"/>
              </a:cxn>
              <a:cxn ang="0">
                <a:pos x="27" y="14"/>
              </a:cxn>
              <a:cxn ang="0">
                <a:pos x="27" y="14"/>
              </a:cxn>
              <a:cxn ang="0">
                <a:pos x="27" y="12"/>
              </a:cxn>
              <a:cxn ang="0">
                <a:pos x="29" y="12"/>
              </a:cxn>
              <a:cxn ang="0">
                <a:pos x="30" y="12"/>
              </a:cxn>
              <a:cxn ang="0">
                <a:pos x="30" y="12"/>
              </a:cxn>
              <a:cxn ang="0">
                <a:pos x="46" y="21"/>
              </a:cxn>
              <a:cxn ang="0">
                <a:pos x="60" y="31"/>
              </a:cxn>
              <a:cxn ang="0">
                <a:pos x="89" y="49"/>
              </a:cxn>
              <a:cxn ang="0">
                <a:pos x="114" y="72"/>
              </a:cxn>
              <a:cxn ang="0">
                <a:pos x="138" y="95"/>
              </a:cxn>
              <a:cxn ang="0">
                <a:pos x="160" y="121"/>
              </a:cxn>
              <a:cxn ang="0">
                <a:pos x="180" y="148"/>
              </a:cxn>
              <a:cxn ang="0">
                <a:pos x="199" y="175"/>
              </a:cxn>
              <a:cxn ang="0">
                <a:pos x="215" y="205"/>
              </a:cxn>
              <a:cxn ang="0">
                <a:pos x="229" y="237"/>
              </a:cxn>
              <a:cxn ang="0">
                <a:pos x="242" y="268"/>
              </a:cxn>
              <a:cxn ang="0">
                <a:pos x="253" y="301"/>
              </a:cxn>
              <a:cxn ang="0">
                <a:pos x="261" y="335"/>
              </a:cxn>
              <a:cxn ang="0">
                <a:pos x="267" y="369"/>
              </a:cxn>
              <a:cxn ang="0">
                <a:pos x="269" y="388"/>
              </a:cxn>
              <a:cxn ang="0">
                <a:pos x="270" y="405"/>
              </a:cxn>
              <a:cxn ang="0">
                <a:pos x="272" y="424"/>
              </a:cxn>
              <a:cxn ang="0">
                <a:pos x="272" y="441"/>
              </a:cxn>
              <a:cxn ang="0">
                <a:pos x="270" y="474"/>
              </a:cxn>
              <a:cxn ang="0">
                <a:pos x="270" y="475"/>
              </a:cxn>
              <a:cxn ang="0">
                <a:pos x="270" y="477"/>
              </a:cxn>
              <a:cxn ang="0">
                <a:pos x="269" y="477"/>
              </a:cxn>
              <a:cxn ang="0">
                <a:pos x="269" y="477"/>
              </a:cxn>
              <a:cxn ang="0">
                <a:pos x="267" y="477"/>
              </a:cxn>
              <a:cxn ang="0">
                <a:pos x="267" y="475"/>
              </a:cxn>
              <a:cxn ang="0">
                <a:pos x="265" y="474"/>
              </a:cxn>
              <a:cxn ang="0">
                <a:pos x="265" y="474"/>
              </a:cxn>
              <a:cxn ang="0">
                <a:pos x="25" y="32"/>
              </a:cxn>
              <a:cxn ang="0">
                <a:pos x="0" y="0"/>
              </a:cxn>
              <a:cxn ang="0">
                <a:pos x="44" y="1"/>
              </a:cxn>
              <a:cxn ang="0">
                <a:pos x="25" y="32"/>
              </a:cxn>
            </a:cxnLst>
            <a:rect l="0" t="0" r="r" b="b"/>
            <a:pathLst>
              <a:path w="272" h="477">
                <a:moveTo>
                  <a:pt x="265" y="474"/>
                </a:moveTo>
                <a:lnTo>
                  <a:pt x="267" y="441"/>
                </a:lnTo>
                <a:lnTo>
                  <a:pt x="267" y="424"/>
                </a:lnTo>
                <a:lnTo>
                  <a:pt x="265" y="405"/>
                </a:lnTo>
                <a:lnTo>
                  <a:pt x="264" y="388"/>
                </a:lnTo>
                <a:lnTo>
                  <a:pt x="262" y="371"/>
                </a:lnTo>
                <a:lnTo>
                  <a:pt x="256" y="337"/>
                </a:lnTo>
                <a:lnTo>
                  <a:pt x="248" y="302"/>
                </a:lnTo>
                <a:lnTo>
                  <a:pt x="237" y="269"/>
                </a:lnTo>
                <a:lnTo>
                  <a:pt x="224" y="238"/>
                </a:lnTo>
                <a:lnTo>
                  <a:pt x="210" y="207"/>
                </a:lnTo>
                <a:lnTo>
                  <a:pt x="194" y="178"/>
                </a:lnTo>
                <a:lnTo>
                  <a:pt x="175" y="149"/>
                </a:lnTo>
                <a:lnTo>
                  <a:pt x="155" y="124"/>
                </a:lnTo>
                <a:lnTo>
                  <a:pt x="133" y="98"/>
                </a:lnTo>
                <a:lnTo>
                  <a:pt x="109" y="75"/>
                </a:lnTo>
                <a:lnTo>
                  <a:pt x="84" y="54"/>
                </a:lnTo>
                <a:lnTo>
                  <a:pt x="57" y="34"/>
                </a:lnTo>
                <a:lnTo>
                  <a:pt x="44" y="25"/>
                </a:lnTo>
                <a:lnTo>
                  <a:pt x="29" y="15"/>
                </a:lnTo>
                <a:lnTo>
                  <a:pt x="27" y="14"/>
                </a:lnTo>
                <a:lnTo>
                  <a:pt x="27" y="14"/>
                </a:lnTo>
                <a:lnTo>
                  <a:pt x="27" y="12"/>
                </a:lnTo>
                <a:lnTo>
                  <a:pt x="29" y="12"/>
                </a:lnTo>
                <a:lnTo>
                  <a:pt x="30" y="12"/>
                </a:lnTo>
                <a:lnTo>
                  <a:pt x="30" y="12"/>
                </a:lnTo>
                <a:lnTo>
                  <a:pt x="46" y="21"/>
                </a:lnTo>
                <a:lnTo>
                  <a:pt x="60" y="31"/>
                </a:lnTo>
                <a:lnTo>
                  <a:pt x="89" y="49"/>
                </a:lnTo>
                <a:lnTo>
                  <a:pt x="114" y="72"/>
                </a:lnTo>
                <a:lnTo>
                  <a:pt x="138" y="95"/>
                </a:lnTo>
                <a:lnTo>
                  <a:pt x="160" y="121"/>
                </a:lnTo>
                <a:lnTo>
                  <a:pt x="180" y="148"/>
                </a:lnTo>
                <a:lnTo>
                  <a:pt x="199" y="175"/>
                </a:lnTo>
                <a:lnTo>
                  <a:pt x="215" y="205"/>
                </a:lnTo>
                <a:lnTo>
                  <a:pt x="229" y="237"/>
                </a:lnTo>
                <a:lnTo>
                  <a:pt x="242" y="268"/>
                </a:lnTo>
                <a:lnTo>
                  <a:pt x="253" y="301"/>
                </a:lnTo>
                <a:lnTo>
                  <a:pt x="261" y="335"/>
                </a:lnTo>
                <a:lnTo>
                  <a:pt x="267" y="369"/>
                </a:lnTo>
                <a:lnTo>
                  <a:pt x="269" y="388"/>
                </a:lnTo>
                <a:lnTo>
                  <a:pt x="270" y="405"/>
                </a:lnTo>
                <a:lnTo>
                  <a:pt x="272" y="424"/>
                </a:lnTo>
                <a:lnTo>
                  <a:pt x="272" y="441"/>
                </a:lnTo>
                <a:lnTo>
                  <a:pt x="270" y="474"/>
                </a:lnTo>
                <a:lnTo>
                  <a:pt x="270" y="475"/>
                </a:lnTo>
                <a:lnTo>
                  <a:pt x="270" y="477"/>
                </a:lnTo>
                <a:lnTo>
                  <a:pt x="269" y="477"/>
                </a:lnTo>
                <a:lnTo>
                  <a:pt x="269" y="477"/>
                </a:lnTo>
                <a:lnTo>
                  <a:pt x="267" y="477"/>
                </a:lnTo>
                <a:lnTo>
                  <a:pt x="267" y="475"/>
                </a:lnTo>
                <a:lnTo>
                  <a:pt x="265" y="474"/>
                </a:lnTo>
                <a:lnTo>
                  <a:pt x="265" y="474"/>
                </a:lnTo>
                <a:close/>
                <a:moveTo>
                  <a:pt x="25" y="32"/>
                </a:moveTo>
                <a:lnTo>
                  <a:pt x="0" y="0"/>
                </a:lnTo>
                <a:lnTo>
                  <a:pt x="44" y="1"/>
                </a:lnTo>
                <a:lnTo>
                  <a:pt x="25" y="32"/>
                </a:lnTo>
                <a:close/>
              </a:path>
            </a:pathLst>
          </a:custGeom>
          <a:solidFill>
            <a:srgbClr val="000000"/>
          </a:solidFill>
          <a:ln w="3175">
            <a:solidFill>
              <a:srgbClr val="000000"/>
            </a:solidFill>
            <a:prstDash val="solid"/>
            <a:round/>
            <a:headEnd/>
            <a:tailEnd/>
          </a:ln>
        </p:spPr>
        <p:txBody>
          <a:bodyPr/>
          <a:lstStyle/>
          <a:p>
            <a:endParaRPr lang="nb-NO"/>
          </a:p>
        </p:txBody>
      </p:sp>
      <p:sp>
        <p:nvSpPr>
          <p:cNvPr id="7449707" name="Freeform 107"/>
          <p:cNvSpPr>
            <a:spLocks/>
          </p:cNvSpPr>
          <p:nvPr/>
        </p:nvSpPr>
        <p:spPr bwMode="auto">
          <a:xfrm>
            <a:off x="5535613" y="4786313"/>
            <a:ext cx="1022350" cy="660400"/>
          </a:xfrm>
          <a:custGeom>
            <a:avLst/>
            <a:gdLst/>
            <a:ahLst/>
            <a:cxnLst>
              <a:cxn ang="0">
                <a:pos x="0" y="416"/>
              </a:cxn>
              <a:cxn ang="0">
                <a:pos x="27" y="412"/>
              </a:cxn>
              <a:cxn ang="0">
                <a:pos x="54" y="406"/>
              </a:cxn>
              <a:cxn ang="0">
                <a:pos x="80" y="400"/>
              </a:cxn>
              <a:cxn ang="0">
                <a:pos x="106" y="393"/>
              </a:cxn>
              <a:cxn ang="0">
                <a:pos x="131" y="386"/>
              </a:cxn>
              <a:cxn ang="0">
                <a:pos x="156" y="379"/>
              </a:cxn>
              <a:cxn ang="0">
                <a:pos x="181" y="370"/>
              </a:cxn>
              <a:cxn ang="0">
                <a:pos x="205" y="362"/>
              </a:cxn>
              <a:cxn ang="0">
                <a:pos x="230" y="352"/>
              </a:cxn>
              <a:cxn ang="0">
                <a:pos x="254" y="342"/>
              </a:cxn>
              <a:cxn ang="0">
                <a:pos x="276" y="332"/>
              </a:cxn>
              <a:cxn ang="0">
                <a:pos x="300" y="320"/>
              </a:cxn>
              <a:cxn ang="0">
                <a:pos x="322" y="309"/>
              </a:cxn>
              <a:cxn ang="0">
                <a:pos x="344" y="298"/>
              </a:cxn>
              <a:cxn ang="0">
                <a:pos x="366" y="285"/>
              </a:cxn>
              <a:cxn ang="0">
                <a:pos x="387" y="272"/>
              </a:cxn>
              <a:cxn ang="0">
                <a:pos x="407" y="258"/>
              </a:cxn>
              <a:cxn ang="0">
                <a:pos x="426" y="243"/>
              </a:cxn>
              <a:cxn ang="0">
                <a:pos x="447" y="229"/>
              </a:cxn>
              <a:cxn ang="0">
                <a:pos x="466" y="215"/>
              </a:cxn>
              <a:cxn ang="0">
                <a:pos x="483" y="199"/>
              </a:cxn>
              <a:cxn ang="0">
                <a:pos x="502" y="183"/>
              </a:cxn>
              <a:cxn ang="0">
                <a:pos x="519" y="166"/>
              </a:cxn>
              <a:cxn ang="0">
                <a:pos x="535" y="149"/>
              </a:cxn>
              <a:cxn ang="0">
                <a:pos x="551" y="132"/>
              </a:cxn>
              <a:cxn ang="0">
                <a:pos x="567" y="115"/>
              </a:cxn>
              <a:cxn ang="0">
                <a:pos x="581" y="96"/>
              </a:cxn>
              <a:cxn ang="0">
                <a:pos x="595" y="78"/>
              </a:cxn>
              <a:cxn ang="0">
                <a:pos x="609" y="59"/>
              </a:cxn>
              <a:cxn ang="0">
                <a:pos x="622" y="40"/>
              </a:cxn>
              <a:cxn ang="0">
                <a:pos x="633" y="20"/>
              </a:cxn>
              <a:cxn ang="0">
                <a:pos x="644" y="0"/>
              </a:cxn>
            </a:cxnLst>
            <a:rect l="0" t="0" r="r" b="b"/>
            <a:pathLst>
              <a:path w="644" h="416">
                <a:moveTo>
                  <a:pt x="0" y="416"/>
                </a:moveTo>
                <a:lnTo>
                  <a:pt x="27" y="412"/>
                </a:lnTo>
                <a:lnTo>
                  <a:pt x="54" y="406"/>
                </a:lnTo>
                <a:lnTo>
                  <a:pt x="80" y="400"/>
                </a:lnTo>
                <a:lnTo>
                  <a:pt x="106" y="393"/>
                </a:lnTo>
                <a:lnTo>
                  <a:pt x="131" y="386"/>
                </a:lnTo>
                <a:lnTo>
                  <a:pt x="156" y="379"/>
                </a:lnTo>
                <a:lnTo>
                  <a:pt x="181" y="370"/>
                </a:lnTo>
                <a:lnTo>
                  <a:pt x="205" y="362"/>
                </a:lnTo>
                <a:lnTo>
                  <a:pt x="230" y="352"/>
                </a:lnTo>
                <a:lnTo>
                  <a:pt x="254" y="342"/>
                </a:lnTo>
                <a:lnTo>
                  <a:pt x="276" y="332"/>
                </a:lnTo>
                <a:lnTo>
                  <a:pt x="300" y="320"/>
                </a:lnTo>
                <a:lnTo>
                  <a:pt x="322" y="309"/>
                </a:lnTo>
                <a:lnTo>
                  <a:pt x="344" y="298"/>
                </a:lnTo>
                <a:lnTo>
                  <a:pt x="366" y="285"/>
                </a:lnTo>
                <a:lnTo>
                  <a:pt x="387" y="272"/>
                </a:lnTo>
                <a:lnTo>
                  <a:pt x="407" y="258"/>
                </a:lnTo>
                <a:lnTo>
                  <a:pt x="426" y="243"/>
                </a:lnTo>
                <a:lnTo>
                  <a:pt x="447" y="229"/>
                </a:lnTo>
                <a:lnTo>
                  <a:pt x="466" y="215"/>
                </a:lnTo>
                <a:lnTo>
                  <a:pt x="483" y="199"/>
                </a:lnTo>
                <a:lnTo>
                  <a:pt x="502" y="183"/>
                </a:lnTo>
                <a:lnTo>
                  <a:pt x="519" y="166"/>
                </a:lnTo>
                <a:lnTo>
                  <a:pt x="535" y="149"/>
                </a:lnTo>
                <a:lnTo>
                  <a:pt x="551" y="132"/>
                </a:lnTo>
                <a:lnTo>
                  <a:pt x="567" y="115"/>
                </a:lnTo>
                <a:lnTo>
                  <a:pt x="581" y="96"/>
                </a:lnTo>
                <a:lnTo>
                  <a:pt x="595" y="78"/>
                </a:lnTo>
                <a:lnTo>
                  <a:pt x="609" y="59"/>
                </a:lnTo>
                <a:lnTo>
                  <a:pt x="622" y="40"/>
                </a:lnTo>
                <a:lnTo>
                  <a:pt x="633" y="20"/>
                </a:lnTo>
                <a:lnTo>
                  <a:pt x="644" y="0"/>
                </a:lnTo>
              </a:path>
            </a:pathLst>
          </a:custGeom>
          <a:noFill/>
          <a:ln w="7938">
            <a:solidFill>
              <a:srgbClr val="000000"/>
            </a:solidFill>
            <a:prstDash val="solid"/>
            <a:round/>
            <a:headEnd/>
            <a:tailEnd/>
          </a:ln>
        </p:spPr>
        <p:txBody>
          <a:bodyPr/>
          <a:lstStyle/>
          <a:p>
            <a:endParaRPr lang="nb-NO"/>
          </a:p>
        </p:txBody>
      </p:sp>
      <p:sp>
        <p:nvSpPr>
          <p:cNvPr id="7449708" name="Rectangle 108"/>
          <p:cNvSpPr>
            <a:spLocks noChangeArrowheads="1"/>
          </p:cNvSpPr>
          <p:nvPr/>
        </p:nvSpPr>
        <p:spPr bwMode="auto">
          <a:xfrm>
            <a:off x="5051425" y="5399088"/>
            <a:ext cx="330200" cy="198437"/>
          </a:xfrm>
          <a:prstGeom prst="rect">
            <a:avLst/>
          </a:prstGeom>
          <a:noFill/>
          <a:ln w="9525">
            <a:noFill/>
            <a:miter lim="800000"/>
            <a:headEnd/>
            <a:tailEnd/>
          </a:ln>
        </p:spPr>
        <p:txBody>
          <a:bodyPr wrap="none" lIns="0" tIns="0" rIns="0" bIns="0">
            <a:spAutoFit/>
          </a:bodyPr>
          <a:lstStyle/>
          <a:p>
            <a:r>
              <a:rPr lang="nb-NO" sz="1300">
                <a:solidFill>
                  <a:srgbClr val="000000"/>
                </a:solidFill>
              </a:rPr>
              <a:t>ADP</a:t>
            </a:r>
            <a:endParaRPr lang="nb-NO" sz="1800">
              <a:latin typeface="Arial" charset="0"/>
            </a:endParaRPr>
          </a:p>
        </p:txBody>
      </p:sp>
      <p:sp>
        <p:nvSpPr>
          <p:cNvPr id="7449709" name="Rectangle 109"/>
          <p:cNvSpPr>
            <a:spLocks noChangeArrowheads="1"/>
          </p:cNvSpPr>
          <p:nvPr/>
        </p:nvSpPr>
        <p:spPr bwMode="auto">
          <a:xfrm>
            <a:off x="5678488" y="3868738"/>
            <a:ext cx="312737" cy="198437"/>
          </a:xfrm>
          <a:prstGeom prst="rect">
            <a:avLst/>
          </a:prstGeom>
          <a:noFill/>
          <a:ln w="9525">
            <a:noFill/>
            <a:miter lim="800000"/>
            <a:headEnd/>
            <a:tailEnd/>
          </a:ln>
        </p:spPr>
        <p:txBody>
          <a:bodyPr wrap="none" lIns="0" tIns="0" rIns="0" bIns="0">
            <a:spAutoFit/>
          </a:bodyPr>
          <a:lstStyle/>
          <a:p>
            <a:r>
              <a:rPr lang="nb-NO" sz="1300">
                <a:solidFill>
                  <a:srgbClr val="FF3300"/>
                </a:solidFill>
              </a:rPr>
              <a:t>ATP</a:t>
            </a:r>
            <a:endParaRPr lang="nb-NO" sz="1800">
              <a:latin typeface="Arial" charset="0"/>
            </a:endParaRPr>
          </a:p>
        </p:txBody>
      </p:sp>
      <p:sp>
        <p:nvSpPr>
          <p:cNvPr id="7449710" name="Freeform 110"/>
          <p:cNvSpPr>
            <a:spLocks noEditPoints="1"/>
          </p:cNvSpPr>
          <p:nvPr/>
        </p:nvSpPr>
        <p:spPr bwMode="auto">
          <a:xfrm>
            <a:off x="3332163" y="3478213"/>
            <a:ext cx="833437" cy="365125"/>
          </a:xfrm>
          <a:custGeom>
            <a:avLst/>
            <a:gdLst/>
            <a:ahLst/>
            <a:cxnLst>
              <a:cxn ang="0">
                <a:pos x="523" y="10"/>
              </a:cxn>
              <a:cxn ang="0">
                <a:pos x="523" y="26"/>
              </a:cxn>
              <a:cxn ang="0">
                <a:pos x="518" y="42"/>
              </a:cxn>
              <a:cxn ang="0">
                <a:pos x="509" y="59"/>
              </a:cxn>
              <a:cxn ang="0">
                <a:pos x="495" y="75"/>
              </a:cxn>
              <a:cxn ang="0">
                <a:pos x="477" y="89"/>
              </a:cxn>
              <a:cxn ang="0">
                <a:pos x="453" y="105"/>
              </a:cxn>
              <a:cxn ang="0">
                <a:pos x="428" y="119"/>
              </a:cxn>
              <a:cxn ang="0">
                <a:pos x="397" y="132"/>
              </a:cxn>
              <a:cxn ang="0">
                <a:pos x="364" y="145"/>
              </a:cxn>
              <a:cxn ang="0">
                <a:pos x="326" y="157"/>
              </a:cxn>
              <a:cxn ang="0">
                <a:pos x="285" y="169"/>
              </a:cxn>
              <a:cxn ang="0">
                <a:pos x="239" y="180"/>
              </a:cxn>
              <a:cxn ang="0">
                <a:pos x="191" y="190"/>
              </a:cxn>
              <a:cxn ang="0">
                <a:pos x="141" y="200"/>
              </a:cxn>
              <a:cxn ang="0">
                <a:pos x="87" y="209"/>
              </a:cxn>
              <a:cxn ang="0">
                <a:pos x="34" y="215"/>
              </a:cxn>
              <a:cxn ang="0">
                <a:pos x="30" y="213"/>
              </a:cxn>
              <a:cxn ang="0">
                <a:pos x="30" y="212"/>
              </a:cxn>
              <a:cxn ang="0">
                <a:pos x="57" y="207"/>
              </a:cxn>
              <a:cxn ang="0">
                <a:pos x="113" y="200"/>
              </a:cxn>
              <a:cxn ang="0">
                <a:pos x="165" y="190"/>
              </a:cxn>
              <a:cxn ang="0">
                <a:pos x="215" y="182"/>
              </a:cxn>
              <a:cxn ang="0">
                <a:pos x="261" y="170"/>
              </a:cxn>
              <a:cxn ang="0">
                <a:pos x="304" y="159"/>
              </a:cxn>
              <a:cxn ang="0">
                <a:pos x="343" y="147"/>
              </a:cxn>
              <a:cxn ang="0">
                <a:pos x="379" y="135"/>
              </a:cxn>
              <a:cxn ang="0">
                <a:pos x="411" y="122"/>
              </a:cxn>
              <a:cxn ang="0">
                <a:pos x="439" y="107"/>
              </a:cxn>
              <a:cxn ang="0">
                <a:pos x="463" y="93"/>
              </a:cxn>
              <a:cxn ang="0">
                <a:pos x="483" y="79"/>
              </a:cxn>
              <a:cxn ang="0">
                <a:pos x="499" y="63"/>
              </a:cxn>
              <a:cxn ang="0">
                <a:pos x="510" y="49"/>
              </a:cxn>
              <a:cxn ang="0">
                <a:pos x="517" y="33"/>
              </a:cxn>
              <a:cxn ang="0">
                <a:pos x="520" y="17"/>
              </a:cxn>
              <a:cxn ang="0">
                <a:pos x="517" y="3"/>
              </a:cxn>
              <a:cxn ang="0">
                <a:pos x="518" y="2"/>
              </a:cxn>
              <a:cxn ang="0">
                <a:pos x="520" y="0"/>
              </a:cxn>
              <a:cxn ang="0">
                <a:pos x="521" y="0"/>
              </a:cxn>
              <a:cxn ang="0">
                <a:pos x="521" y="2"/>
              </a:cxn>
              <a:cxn ang="0">
                <a:pos x="0" y="217"/>
              </a:cxn>
              <a:cxn ang="0">
                <a:pos x="42" y="230"/>
              </a:cxn>
            </a:cxnLst>
            <a:rect l="0" t="0" r="r" b="b"/>
            <a:pathLst>
              <a:path w="525" h="230">
                <a:moveTo>
                  <a:pt x="521" y="2"/>
                </a:moveTo>
                <a:lnTo>
                  <a:pt x="523" y="10"/>
                </a:lnTo>
                <a:lnTo>
                  <a:pt x="525" y="17"/>
                </a:lnTo>
                <a:lnTo>
                  <a:pt x="523" y="26"/>
                </a:lnTo>
                <a:lnTo>
                  <a:pt x="521" y="35"/>
                </a:lnTo>
                <a:lnTo>
                  <a:pt x="518" y="42"/>
                </a:lnTo>
                <a:lnTo>
                  <a:pt x="515" y="50"/>
                </a:lnTo>
                <a:lnTo>
                  <a:pt x="509" y="59"/>
                </a:lnTo>
                <a:lnTo>
                  <a:pt x="502" y="66"/>
                </a:lnTo>
                <a:lnTo>
                  <a:pt x="495" y="75"/>
                </a:lnTo>
                <a:lnTo>
                  <a:pt x="487" y="82"/>
                </a:lnTo>
                <a:lnTo>
                  <a:pt x="477" y="89"/>
                </a:lnTo>
                <a:lnTo>
                  <a:pt x="466" y="97"/>
                </a:lnTo>
                <a:lnTo>
                  <a:pt x="453" y="105"/>
                </a:lnTo>
                <a:lnTo>
                  <a:pt x="441" y="112"/>
                </a:lnTo>
                <a:lnTo>
                  <a:pt x="428" y="119"/>
                </a:lnTo>
                <a:lnTo>
                  <a:pt x="412" y="126"/>
                </a:lnTo>
                <a:lnTo>
                  <a:pt x="397" y="132"/>
                </a:lnTo>
                <a:lnTo>
                  <a:pt x="381" y="139"/>
                </a:lnTo>
                <a:lnTo>
                  <a:pt x="364" y="145"/>
                </a:lnTo>
                <a:lnTo>
                  <a:pt x="345" y="152"/>
                </a:lnTo>
                <a:lnTo>
                  <a:pt x="326" y="157"/>
                </a:lnTo>
                <a:lnTo>
                  <a:pt x="305" y="163"/>
                </a:lnTo>
                <a:lnTo>
                  <a:pt x="285" y="169"/>
                </a:lnTo>
                <a:lnTo>
                  <a:pt x="263" y="175"/>
                </a:lnTo>
                <a:lnTo>
                  <a:pt x="239" y="180"/>
                </a:lnTo>
                <a:lnTo>
                  <a:pt x="215" y="186"/>
                </a:lnTo>
                <a:lnTo>
                  <a:pt x="191" y="190"/>
                </a:lnTo>
                <a:lnTo>
                  <a:pt x="166" y="195"/>
                </a:lnTo>
                <a:lnTo>
                  <a:pt x="141" y="200"/>
                </a:lnTo>
                <a:lnTo>
                  <a:pt x="114" y="205"/>
                </a:lnTo>
                <a:lnTo>
                  <a:pt x="87" y="209"/>
                </a:lnTo>
                <a:lnTo>
                  <a:pt x="59" y="212"/>
                </a:lnTo>
                <a:lnTo>
                  <a:pt x="34" y="215"/>
                </a:lnTo>
                <a:lnTo>
                  <a:pt x="30" y="215"/>
                </a:lnTo>
                <a:lnTo>
                  <a:pt x="30" y="213"/>
                </a:lnTo>
                <a:lnTo>
                  <a:pt x="30" y="212"/>
                </a:lnTo>
                <a:lnTo>
                  <a:pt x="30" y="212"/>
                </a:lnTo>
                <a:lnTo>
                  <a:pt x="32" y="210"/>
                </a:lnTo>
                <a:lnTo>
                  <a:pt x="57" y="207"/>
                </a:lnTo>
                <a:lnTo>
                  <a:pt x="86" y="203"/>
                </a:lnTo>
                <a:lnTo>
                  <a:pt x="113" y="200"/>
                </a:lnTo>
                <a:lnTo>
                  <a:pt x="139" y="196"/>
                </a:lnTo>
                <a:lnTo>
                  <a:pt x="165" y="190"/>
                </a:lnTo>
                <a:lnTo>
                  <a:pt x="190" y="186"/>
                </a:lnTo>
                <a:lnTo>
                  <a:pt x="215" y="182"/>
                </a:lnTo>
                <a:lnTo>
                  <a:pt x="239" y="176"/>
                </a:lnTo>
                <a:lnTo>
                  <a:pt x="261" y="170"/>
                </a:lnTo>
                <a:lnTo>
                  <a:pt x="283" y="165"/>
                </a:lnTo>
                <a:lnTo>
                  <a:pt x="304" y="159"/>
                </a:lnTo>
                <a:lnTo>
                  <a:pt x="324" y="153"/>
                </a:lnTo>
                <a:lnTo>
                  <a:pt x="343" y="147"/>
                </a:lnTo>
                <a:lnTo>
                  <a:pt x="362" y="142"/>
                </a:lnTo>
                <a:lnTo>
                  <a:pt x="379" y="135"/>
                </a:lnTo>
                <a:lnTo>
                  <a:pt x="395" y="127"/>
                </a:lnTo>
                <a:lnTo>
                  <a:pt x="411" y="122"/>
                </a:lnTo>
                <a:lnTo>
                  <a:pt x="425" y="115"/>
                </a:lnTo>
                <a:lnTo>
                  <a:pt x="439" y="107"/>
                </a:lnTo>
                <a:lnTo>
                  <a:pt x="452" y="100"/>
                </a:lnTo>
                <a:lnTo>
                  <a:pt x="463" y="93"/>
                </a:lnTo>
                <a:lnTo>
                  <a:pt x="474" y="86"/>
                </a:lnTo>
                <a:lnTo>
                  <a:pt x="483" y="79"/>
                </a:lnTo>
                <a:lnTo>
                  <a:pt x="491" y="72"/>
                </a:lnTo>
                <a:lnTo>
                  <a:pt x="499" y="63"/>
                </a:lnTo>
                <a:lnTo>
                  <a:pt x="506" y="56"/>
                </a:lnTo>
                <a:lnTo>
                  <a:pt x="510" y="49"/>
                </a:lnTo>
                <a:lnTo>
                  <a:pt x="513" y="40"/>
                </a:lnTo>
                <a:lnTo>
                  <a:pt x="517" y="33"/>
                </a:lnTo>
                <a:lnTo>
                  <a:pt x="518" y="26"/>
                </a:lnTo>
                <a:lnTo>
                  <a:pt x="520" y="17"/>
                </a:lnTo>
                <a:lnTo>
                  <a:pt x="518" y="10"/>
                </a:lnTo>
                <a:lnTo>
                  <a:pt x="517" y="3"/>
                </a:lnTo>
                <a:lnTo>
                  <a:pt x="517" y="2"/>
                </a:lnTo>
                <a:lnTo>
                  <a:pt x="518" y="2"/>
                </a:lnTo>
                <a:lnTo>
                  <a:pt x="518" y="0"/>
                </a:lnTo>
                <a:lnTo>
                  <a:pt x="520" y="0"/>
                </a:lnTo>
                <a:lnTo>
                  <a:pt x="520" y="0"/>
                </a:lnTo>
                <a:lnTo>
                  <a:pt x="521" y="0"/>
                </a:lnTo>
                <a:lnTo>
                  <a:pt x="521" y="2"/>
                </a:lnTo>
                <a:lnTo>
                  <a:pt x="521" y="2"/>
                </a:lnTo>
                <a:close/>
                <a:moveTo>
                  <a:pt x="42" y="230"/>
                </a:moveTo>
                <a:lnTo>
                  <a:pt x="0" y="217"/>
                </a:lnTo>
                <a:lnTo>
                  <a:pt x="37" y="195"/>
                </a:lnTo>
                <a:lnTo>
                  <a:pt x="42" y="230"/>
                </a:lnTo>
                <a:close/>
              </a:path>
            </a:pathLst>
          </a:custGeom>
          <a:solidFill>
            <a:srgbClr val="000000"/>
          </a:solidFill>
          <a:ln w="3175">
            <a:solidFill>
              <a:srgbClr val="000000"/>
            </a:solidFill>
            <a:prstDash val="solid"/>
            <a:round/>
            <a:headEnd/>
            <a:tailEnd/>
          </a:ln>
        </p:spPr>
        <p:txBody>
          <a:bodyPr/>
          <a:lstStyle/>
          <a:p>
            <a:endParaRPr lang="nb-NO"/>
          </a:p>
        </p:txBody>
      </p:sp>
      <p:sp>
        <p:nvSpPr>
          <p:cNvPr id="7449711" name="Freeform 111"/>
          <p:cNvSpPr>
            <a:spLocks noEditPoints="1"/>
          </p:cNvSpPr>
          <p:nvPr/>
        </p:nvSpPr>
        <p:spPr bwMode="auto">
          <a:xfrm>
            <a:off x="2863850" y="3937000"/>
            <a:ext cx="1341438" cy="1436688"/>
          </a:xfrm>
          <a:custGeom>
            <a:avLst/>
            <a:gdLst/>
            <a:ahLst/>
            <a:cxnLst>
              <a:cxn ang="0">
                <a:pos x="816" y="905"/>
              </a:cxn>
              <a:cxn ang="0">
                <a:pos x="771" y="905"/>
              </a:cxn>
              <a:cxn ang="0">
                <a:pos x="734" y="904"/>
              </a:cxn>
              <a:cxn ang="0">
                <a:pos x="696" y="900"/>
              </a:cxn>
              <a:cxn ang="0">
                <a:pos x="643" y="888"/>
              </a:cxn>
              <a:cxn ang="0">
                <a:pos x="573" y="867"/>
              </a:cxn>
              <a:cxn ang="0">
                <a:pos x="505" y="837"/>
              </a:cxn>
              <a:cxn ang="0">
                <a:pos x="441" y="800"/>
              </a:cxn>
              <a:cxn ang="0">
                <a:pos x="379" y="755"/>
              </a:cxn>
              <a:cxn ang="0">
                <a:pos x="322" y="704"/>
              </a:cxn>
              <a:cxn ang="0">
                <a:pos x="267" y="645"/>
              </a:cxn>
              <a:cxn ang="0">
                <a:pos x="218" y="583"/>
              </a:cxn>
              <a:cxn ang="0">
                <a:pos x="172" y="513"/>
              </a:cxn>
              <a:cxn ang="0">
                <a:pos x="131" y="438"/>
              </a:cxn>
              <a:cxn ang="0">
                <a:pos x="97" y="358"/>
              </a:cxn>
              <a:cxn ang="0">
                <a:pos x="67" y="275"/>
              </a:cxn>
              <a:cxn ang="0">
                <a:pos x="43" y="187"/>
              </a:cxn>
              <a:cxn ang="0">
                <a:pos x="24" y="95"/>
              </a:cxn>
              <a:cxn ang="0">
                <a:pos x="16" y="30"/>
              </a:cxn>
              <a:cxn ang="0">
                <a:pos x="18" y="28"/>
              </a:cxn>
              <a:cxn ang="0">
                <a:pos x="19" y="27"/>
              </a:cxn>
              <a:cxn ang="0">
                <a:pos x="21" y="30"/>
              </a:cxn>
              <a:cxn ang="0">
                <a:pos x="29" y="94"/>
              </a:cxn>
              <a:cxn ang="0">
                <a:pos x="48" y="185"/>
              </a:cxn>
              <a:cxn ang="0">
                <a:pos x="71" y="274"/>
              </a:cxn>
              <a:cxn ang="0">
                <a:pos x="101" y="357"/>
              </a:cxn>
              <a:cxn ang="0">
                <a:pos x="136" y="437"/>
              </a:cxn>
              <a:cxn ang="0">
                <a:pos x="177" y="511"/>
              </a:cxn>
              <a:cxn ang="0">
                <a:pos x="221" y="580"/>
              </a:cxn>
              <a:cxn ang="0">
                <a:pos x="272" y="644"/>
              </a:cxn>
              <a:cxn ang="0">
                <a:pos x="325" y="701"/>
              </a:cxn>
              <a:cxn ang="0">
                <a:pos x="382" y="751"/>
              </a:cxn>
              <a:cxn ang="0">
                <a:pos x="444" y="795"/>
              </a:cxn>
              <a:cxn ang="0">
                <a:pos x="509" y="833"/>
              </a:cxn>
              <a:cxn ang="0">
                <a:pos x="575" y="863"/>
              </a:cxn>
              <a:cxn ang="0">
                <a:pos x="644" y="884"/>
              </a:cxn>
              <a:cxn ang="0">
                <a:pos x="698" y="894"/>
              </a:cxn>
              <a:cxn ang="0">
                <a:pos x="734" y="900"/>
              </a:cxn>
              <a:cxn ang="0">
                <a:pos x="771" y="901"/>
              </a:cxn>
              <a:cxn ang="0">
                <a:pos x="816" y="901"/>
              </a:cxn>
              <a:cxn ang="0">
                <a:pos x="843" y="900"/>
              </a:cxn>
              <a:cxn ang="0">
                <a:pos x="845" y="901"/>
              </a:cxn>
              <a:cxn ang="0">
                <a:pos x="843" y="904"/>
              </a:cxn>
              <a:cxn ang="0">
                <a:pos x="843" y="904"/>
              </a:cxn>
              <a:cxn ang="0">
                <a:pos x="16" y="0"/>
              </a:cxn>
              <a:cxn ang="0">
                <a:pos x="0" y="37"/>
              </a:cxn>
            </a:cxnLst>
            <a:rect l="0" t="0" r="r" b="b"/>
            <a:pathLst>
              <a:path w="845" h="905">
                <a:moveTo>
                  <a:pt x="843" y="904"/>
                </a:moveTo>
                <a:lnTo>
                  <a:pt x="816" y="905"/>
                </a:lnTo>
                <a:lnTo>
                  <a:pt x="790" y="905"/>
                </a:lnTo>
                <a:lnTo>
                  <a:pt x="771" y="905"/>
                </a:lnTo>
                <a:lnTo>
                  <a:pt x="752" y="905"/>
                </a:lnTo>
                <a:lnTo>
                  <a:pt x="734" y="904"/>
                </a:lnTo>
                <a:lnTo>
                  <a:pt x="715" y="901"/>
                </a:lnTo>
                <a:lnTo>
                  <a:pt x="696" y="900"/>
                </a:lnTo>
                <a:lnTo>
                  <a:pt x="679" y="895"/>
                </a:lnTo>
                <a:lnTo>
                  <a:pt x="643" y="888"/>
                </a:lnTo>
                <a:lnTo>
                  <a:pt x="608" y="878"/>
                </a:lnTo>
                <a:lnTo>
                  <a:pt x="573" y="867"/>
                </a:lnTo>
                <a:lnTo>
                  <a:pt x="539" y="853"/>
                </a:lnTo>
                <a:lnTo>
                  <a:pt x="505" y="837"/>
                </a:lnTo>
                <a:lnTo>
                  <a:pt x="472" y="820"/>
                </a:lnTo>
                <a:lnTo>
                  <a:pt x="441" y="800"/>
                </a:lnTo>
                <a:lnTo>
                  <a:pt x="409" y="778"/>
                </a:lnTo>
                <a:lnTo>
                  <a:pt x="379" y="755"/>
                </a:lnTo>
                <a:lnTo>
                  <a:pt x="351" y="730"/>
                </a:lnTo>
                <a:lnTo>
                  <a:pt x="322" y="704"/>
                </a:lnTo>
                <a:lnTo>
                  <a:pt x="294" y="675"/>
                </a:lnTo>
                <a:lnTo>
                  <a:pt x="267" y="645"/>
                </a:lnTo>
                <a:lnTo>
                  <a:pt x="242" y="615"/>
                </a:lnTo>
                <a:lnTo>
                  <a:pt x="218" y="583"/>
                </a:lnTo>
                <a:lnTo>
                  <a:pt x="194" y="548"/>
                </a:lnTo>
                <a:lnTo>
                  <a:pt x="172" y="513"/>
                </a:lnTo>
                <a:lnTo>
                  <a:pt x="152" y="477"/>
                </a:lnTo>
                <a:lnTo>
                  <a:pt x="131" y="438"/>
                </a:lnTo>
                <a:lnTo>
                  <a:pt x="114" y="400"/>
                </a:lnTo>
                <a:lnTo>
                  <a:pt x="97" y="358"/>
                </a:lnTo>
                <a:lnTo>
                  <a:pt x="81" y="317"/>
                </a:lnTo>
                <a:lnTo>
                  <a:pt x="67" y="275"/>
                </a:lnTo>
                <a:lnTo>
                  <a:pt x="54" y="231"/>
                </a:lnTo>
                <a:lnTo>
                  <a:pt x="43" y="187"/>
                </a:lnTo>
                <a:lnTo>
                  <a:pt x="32" y="141"/>
                </a:lnTo>
                <a:lnTo>
                  <a:pt x="24" y="95"/>
                </a:lnTo>
                <a:lnTo>
                  <a:pt x="18" y="48"/>
                </a:lnTo>
                <a:lnTo>
                  <a:pt x="16" y="30"/>
                </a:lnTo>
                <a:lnTo>
                  <a:pt x="16" y="28"/>
                </a:lnTo>
                <a:lnTo>
                  <a:pt x="18" y="28"/>
                </a:lnTo>
                <a:lnTo>
                  <a:pt x="18" y="27"/>
                </a:lnTo>
                <a:lnTo>
                  <a:pt x="19" y="27"/>
                </a:lnTo>
                <a:lnTo>
                  <a:pt x="21" y="28"/>
                </a:lnTo>
                <a:lnTo>
                  <a:pt x="21" y="30"/>
                </a:lnTo>
                <a:lnTo>
                  <a:pt x="22" y="47"/>
                </a:lnTo>
                <a:lnTo>
                  <a:pt x="29" y="94"/>
                </a:lnTo>
                <a:lnTo>
                  <a:pt x="38" y="141"/>
                </a:lnTo>
                <a:lnTo>
                  <a:pt x="48" y="185"/>
                </a:lnTo>
                <a:lnTo>
                  <a:pt x="59" y="230"/>
                </a:lnTo>
                <a:lnTo>
                  <a:pt x="71" y="274"/>
                </a:lnTo>
                <a:lnTo>
                  <a:pt x="86" y="315"/>
                </a:lnTo>
                <a:lnTo>
                  <a:pt x="101" y="357"/>
                </a:lnTo>
                <a:lnTo>
                  <a:pt x="117" y="397"/>
                </a:lnTo>
                <a:lnTo>
                  <a:pt x="136" y="437"/>
                </a:lnTo>
                <a:lnTo>
                  <a:pt x="155" y="474"/>
                </a:lnTo>
                <a:lnTo>
                  <a:pt x="177" y="511"/>
                </a:lnTo>
                <a:lnTo>
                  <a:pt x="199" y="545"/>
                </a:lnTo>
                <a:lnTo>
                  <a:pt x="221" y="580"/>
                </a:lnTo>
                <a:lnTo>
                  <a:pt x="247" y="613"/>
                </a:lnTo>
                <a:lnTo>
                  <a:pt x="272" y="644"/>
                </a:lnTo>
                <a:lnTo>
                  <a:pt x="297" y="673"/>
                </a:lnTo>
                <a:lnTo>
                  <a:pt x="325" y="701"/>
                </a:lnTo>
                <a:lnTo>
                  <a:pt x="354" y="727"/>
                </a:lnTo>
                <a:lnTo>
                  <a:pt x="382" y="751"/>
                </a:lnTo>
                <a:lnTo>
                  <a:pt x="412" y="775"/>
                </a:lnTo>
                <a:lnTo>
                  <a:pt x="444" y="795"/>
                </a:lnTo>
                <a:lnTo>
                  <a:pt x="475" y="815"/>
                </a:lnTo>
                <a:lnTo>
                  <a:pt x="509" y="833"/>
                </a:lnTo>
                <a:lnTo>
                  <a:pt x="542" y="848"/>
                </a:lnTo>
                <a:lnTo>
                  <a:pt x="575" y="863"/>
                </a:lnTo>
                <a:lnTo>
                  <a:pt x="610" y="874"/>
                </a:lnTo>
                <a:lnTo>
                  <a:pt x="644" y="884"/>
                </a:lnTo>
                <a:lnTo>
                  <a:pt x="681" y="891"/>
                </a:lnTo>
                <a:lnTo>
                  <a:pt x="698" y="894"/>
                </a:lnTo>
                <a:lnTo>
                  <a:pt x="715" y="897"/>
                </a:lnTo>
                <a:lnTo>
                  <a:pt x="734" y="900"/>
                </a:lnTo>
                <a:lnTo>
                  <a:pt x="753" y="901"/>
                </a:lnTo>
                <a:lnTo>
                  <a:pt x="771" y="901"/>
                </a:lnTo>
                <a:lnTo>
                  <a:pt x="790" y="901"/>
                </a:lnTo>
                <a:lnTo>
                  <a:pt x="816" y="901"/>
                </a:lnTo>
                <a:lnTo>
                  <a:pt x="843" y="900"/>
                </a:lnTo>
                <a:lnTo>
                  <a:pt x="843" y="900"/>
                </a:lnTo>
                <a:lnTo>
                  <a:pt x="845" y="900"/>
                </a:lnTo>
                <a:lnTo>
                  <a:pt x="845" y="901"/>
                </a:lnTo>
                <a:lnTo>
                  <a:pt x="845" y="903"/>
                </a:lnTo>
                <a:lnTo>
                  <a:pt x="843" y="904"/>
                </a:lnTo>
                <a:lnTo>
                  <a:pt x="843" y="904"/>
                </a:lnTo>
                <a:lnTo>
                  <a:pt x="843" y="904"/>
                </a:lnTo>
                <a:close/>
                <a:moveTo>
                  <a:pt x="0" y="37"/>
                </a:moveTo>
                <a:lnTo>
                  <a:pt x="16" y="0"/>
                </a:lnTo>
                <a:lnTo>
                  <a:pt x="38" y="34"/>
                </a:lnTo>
                <a:lnTo>
                  <a:pt x="0" y="37"/>
                </a:lnTo>
                <a:close/>
              </a:path>
            </a:pathLst>
          </a:custGeom>
          <a:solidFill>
            <a:srgbClr val="000000"/>
          </a:solidFill>
          <a:ln w="3175">
            <a:solidFill>
              <a:srgbClr val="000000"/>
            </a:solidFill>
            <a:prstDash val="solid"/>
            <a:round/>
            <a:headEnd/>
            <a:tailEnd/>
          </a:ln>
        </p:spPr>
        <p:txBody>
          <a:bodyPr/>
          <a:lstStyle/>
          <a:p>
            <a:endParaRPr lang="nb-NO"/>
          </a:p>
        </p:txBody>
      </p:sp>
      <p:sp>
        <p:nvSpPr>
          <p:cNvPr id="7449712" name="Freeform 112"/>
          <p:cNvSpPr>
            <a:spLocks noEditPoints="1"/>
          </p:cNvSpPr>
          <p:nvPr/>
        </p:nvSpPr>
        <p:spPr bwMode="auto">
          <a:xfrm>
            <a:off x="3255963" y="3949700"/>
            <a:ext cx="119062" cy="750888"/>
          </a:xfrm>
          <a:custGeom>
            <a:avLst/>
            <a:gdLst/>
            <a:ahLst/>
            <a:cxnLst>
              <a:cxn ang="0">
                <a:pos x="71" y="470"/>
              </a:cxn>
              <a:cxn ang="0">
                <a:pos x="66" y="449"/>
              </a:cxn>
              <a:cxn ang="0">
                <a:pos x="60" y="426"/>
              </a:cxn>
              <a:cxn ang="0">
                <a:pos x="55" y="402"/>
              </a:cxn>
              <a:cxn ang="0">
                <a:pos x="50" y="376"/>
              </a:cxn>
              <a:cxn ang="0">
                <a:pos x="47" y="350"/>
              </a:cxn>
              <a:cxn ang="0">
                <a:pos x="42" y="323"/>
              </a:cxn>
              <a:cxn ang="0">
                <a:pos x="39" y="295"/>
              </a:cxn>
              <a:cxn ang="0">
                <a:pos x="34" y="265"/>
              </a:cxn>
              <a:cxn ang="0">
                <a:pos x="31" y="235"/>
              </a:cxn>
              <a:cxn ang="0">
                <a:pos x="28" y="203"/>
              </a:cxn>
              <a:cxn ang="0">
                <a:pos x="25" y="172"/>
              </a:cxn>
              <a:cxn ang="0">
                <a:pos x="23" y="139"/>
              </a:cxn>
              <a:cxn ang="0">
                <a:pos x="20" y="105"/>
              </a:cxn>
              <a:cxn ang="0">
                <a:pos x="18" y="70"/>
              </a:cxn>
              <a:cxn ang="0">
                <a:pos x="15" y="30"/>
              </a:cxn>
              <a:cxn ang="0">
                <a:pos x="17" y="29"/>
              </a:cxn>
              <a:cxn ang="0">
                <a:pos x="17" y="29"/>
              </a:cxn>
              <a:cxn ang="0">
                <a:pos x="18" y="29"/>
              </a:cxn>
              <a:cxn ang="0">
                <a:pos x="20" y="29"/>
              </a:cxn>
              <a:cxn ang="0">
                <a:pos x="20" y="29"/>
              </a:cxn>
              <a:cxn ang="0">
                <a:pos x="20" y="30"/>
              </a:cxn>
              <a:cxn ang="0">
                <a:pos x="22" y="30"/>
              </a:cxn>
              <a:cxn ang="0">
                <a:pos x="23" y="70"/>
              </a:cxn>
              <a:cxn ang="0">
                <a:pos x="25" y="105"/>
              </a:cxn>
              <a:cxn ang="0">
                <a:pos x="28" y="137"/>
              </a:cxn>
              <a:cxn ang="0">
                <a:pos x="30" y="170"/>
              </a:cxn>
              <a:cxn ang="0">
                <a:pos x="33" y="203"/>
              </a:cxn>
              <a:cxn ang="0">
                <a:pos x="36" y="233"/>
              </a:cxn>
              <a:cxn ang="0">
                <a:pos x="39" y="265"/>
              </a:cxn>
              <a:cxn ang="0">
                <a:pos x="44" y="293"/>
              </a:cxn>
              <a:cxn ang="0">
                <a:pos x="47" y="322"/>
              </a:cxn>
              <a:cxn ang="0">
                <a:pos x="52" y="349"/>
              </a:cxn>
              <a:cxn ang="0">
                <a:pos x="56" y="376"/>
              </a:cxn>
              <a:cxn ang="0">
                <a:pos x="60" y="400"/>
              </a:cxn>
              <a:cxn ang="0">
                <a:pos x="66" y="425"/>
              </a:cxn>
              <a:cxn ang="0">
                <a:pos x="71" y="447"/>
              </a:cxn>
              <a:cxn ang="0">
                <a:pos x="75" y="470"/>
              </a:cxn>
              <a:cxn ang="0">
                <a:pos x="75" y="470"/>
              </a:cxn>
              <a:cxn ang="0">
                <a:pos x="75" y="472"/>
              </a:cxn>
              <a:cxn ang="0">
                <a:pos x="74" y="473"/>
              </a:cxn>
              <a:cxn ang="0">
                <a:pos x="72" y="473"/>
              </a:cxn>
              <a:cxn ang="0">
                <a:pos x="72" y="472"/>
              </a:cxn>
              <a:cxn ang="0">
                <a:pos x="71" y="470"/>
              </a:cxn>
              <a:cxn ang="0">
                <a:pos x="71" y="470"/>
              </a:cxn>
              <a:cxn ang="0">
                <a:pos x="0" y="38"/>
              </a:cxn>
              <a:cxn ang="0">
                <a:pos x="17" y="0"/>
              </a:cxn>
              <a:cxn ang="0">
                <a:pos x="39" y="36"/>
              </a:cxn>
              <a:cxn ang="0">
                <a:pos x="0" y="38"/>
              </a:cxn>
            </a:cxnLst>
            <a:rect l="0" t="0" r="r" b="b"/>
            <a:pathLst>
              <a:path w="75" h="473">
                <a:moveTo>
                  <a:pt x="71" y="470"/>
                </a:moveTo>
                <a:lnTo>
                  <a:pt x="66" y="449"/>
                </a:lnTo>
                <a:lnTo>
                  <a:pt x="60" y="426"/>
                </a:lnTo>
                <a:lnTo>
                  <a:pt x="55" y="402"/>
                </a:lnTo>
                <a:lnTo>
                  <a:pt x="50" y="376"/>
                </a:lnTo>
                <a:lnTo>
                  <a:pt x="47" y="350"/>
                </a:lnTo>
                <a:lnTo>
                  <a:pt x="42" y="323"/>
                </a:lnTo>
                <a:lnTo>
                  <a:pt x="39" y="295"/>
                </a:lnTo>
                <a:lnTo>
                  <a:pt x="34" y="265"/>
                </a:lnTo>
                <a:lnTo>
                  <a:pt x="31" y="235"/>
                </a:lnTo>
                <a:lnTo>
                  <a:pt x="28" y="203"/>
                </a:lnTo>
                <a:lnTo>
                  <a:pt x="25" y="172"/>
                </a:lnTo>
                <a:lnTo>
                  <a:pt x="23" y="139"/>
                </a:lnTo>
                <a:lnTo>
                  <a:pt x="20" y="105"/>
                </a:lnTo>
                <a:lnTo>
                  <a:pt x="18" y="70"/>
                </a:lnTo>
                <a:lnTo>
                  <a:pt x="15" y="30"/>
                </a:lnTo>
                <a:lnTo>
                  <a:pt x="17" y="29"/>
                </a:lnTo>
                <a:lnTo>
                  <a:pt x="17" y="29"/>
                </a:lnTo>
                <a:lnTo>
                  <a:pt x="18" y="29"/>
                </a:lnTo>
                <a:lnTo>
                  <a:pt x="20" y="29"/>
                </a:lnTo>
                <a:lnTo>
                  <a:pt x="20" y="29"/>
                </a:lnTo>
                <a:lnTo>
                  <a:pt x="20" y="30"/>
                </a:lnTo>
                <a:lnTo>
                  <a:pt x="22" y="30"/>
                </a:lnTo>
                <a:lnTo>
                  <a:pt x="23" y="70"/>
                </a:lnTo>
                <a:lnTo>
                  <a:pt x="25" y="105"/>
                </a:lnTo>
                <a:lnTo>
                  <a:pt x="28" y="137"/>
                </a:lnTo>
                <a:lnTo>
                  <a:pt x="30" y="170"/>
                </a:lnTo>
                <a:lnTo>
                  <a:pt x="33" y="203"/>
                </a:lnTo>
                <a:lnTo>
                  <a:pt x="36" y="233"/>
                </a:lnTo>
                <a:lnTo>
                  <a:pt x="39" y="265"/>
                </a:lnTo>
                <a:lnTo>
                  <a:pt x="44" y="293"/>
                </a:lnTo>
                <a:lnTo>
                  <a:pt x="47" y="322"/>
                </a:lnTo>
                <a:lnTo>
                  <a:pt x="52" y="349"/>
                </a:lnTo>
                <a:lnTo>
                  <a:pt x="56" y="376"/>
                </a:lnTo>
                <a:lnTo>
                  <a:pt x="60" y="400"/>
                </a:lnTo>
                <a:lnTo>
                  <a:pt x="66" y="425"/>
                </a:lnTo>
                <a:lnTo>
                  <a:pt x="71" y="447"/>
                </a:lnTo>
                <a:lnTo>
                  <a:pt x="75" y="470"/>
                </a:lnTo>
                <a:lnTo>
                  <a:pt x="75" y="470"/>
                </a:lnTo>
                <a:lnTo>
                  <a:pt x="75" y="472"/>
                </a:lnTo>
                <a:lnTo>
                  <a:pt x="74" y="473"/>
                </a:lnTo>
                <a:lnTo>
                  <a:pt x="72" y="473"/>
                </a:lnTo>
                <a:lnTo>
                  <a:pt x="72" y="472"/>
                </a:lnTo>
                <a:lnTo>
                  <a:pt x="71" y="470"/>
                </a:lnTo>
                <a:lnTo>
                  <a:pt x="71" y="470"/>
                </a:lnTo>
                <a:close/>
                <a:moveTo>
                  <a:pt x="0" y="38"/>
                </a:moveTo>
                <a:lnTo>
                  <a:pt x="17" y="0"/>
                </a:lnTo>
                <a:lnTo>
                  <a:pt x="39" y="36"/>
                </a:lnTo>
                <a:lnTo>
                  <a:pt x="0" y="38"/>
                </a:lnTo>
                <a:close/>
              </a:path>
            </a:pathLst>
          </a:custGeom>
          <a:solidFill>
            <a:srgbClr val="000000"/>
          </a:solidFill>
          <a:ln w="3175">
            <a:solidFill>
              <a:srgbClr val="000000"/>
            </a:solidFill>
            <a:prstDash val="solid"/>
            <a:round/>
            <a:headEnd/>
            <a:tailEnd/>
          </a:ln>
        </p:spPr>
        <p:txBody>
          <a:bodyPr/>
          <a:lstStyle/>
          <a:p>
            <a:endParaRPr lang="nb-NO"/>
          </a:p>
        </p:txBody>
      </p:sp>
      <p:sp>
        <p:nvSpPr>
          <p:cNvPr id="7449713" name="Freeform 113"/>
          <p:cNvSpPr>
            <a:spLocks noEditPoints="1"/>
          </p:cNvSpPr>
          <p:nvPr/>
        </p:nvSpPr>
        <p:spPr bwMode="auto">
          <a:xfrm>
            <a:off x="2511425" y="3986213"/>
            <a:ext cx="2144713" cy="1539875"/>
          </a:xfrm>
          <a:custGeom>
            <a:avLst/>
            <a:gdLst/>
            <a:ahLst/>
            <a:cxnLst>
              <a:cxn ang="0">
                <a:pos x="1324" y="827"/>
              </a:cxn>
              <a:cxn ang="0">
                <a:pos x="1272" y="863"/>
              </a:cxn>
              <a:cxn ang="0">
                <a:pos x="1217" y="893"/>
              </a:cxn>
              <a:cxn ang="0">
                <a:pos x="1161" y="919"/>
              </a:cxn>
              <a:cxn ang="0">
                <a:pos x="1106" y="939"/>
              </a:cxn>
              <a:cxn ang="0">
                <a:pos x="1048" y="954"/>
              </a:cxn>
              <a:cxn ang="0">
                <a:pos x="991" y="964"/>
              </a:cxn>
              <a:cxn ang="0">
                <a:pos x="933" y="970"/>
              </a:cxn>
              <a:cxn ang="0">
                <a:pos x="884" y="970"/>
              </a:cxn>
              <a:cxn ang="0">
                <a:pos x="844" y="967"/>
              </a:cxn>
              <a:cxn ang="0">
                <a:pos x="805" y="963"/>
              </a:cxn>
              <a:cxn ang="0">
                <a:pos x="767" y="956"/>
              </a:cxn>
              <a:cxn ang="0">
                <a:pos x="729" y="947"/>
              </a:cxn>
              <a:cxn ang="0">
                <a:pos x="672" y="930"/>
              </a:cxn>
              <a:cxn ang="0">
                <a:pos x="600" y="899"/>
              </a:cxn>
              <a:cxn ang="0">
                <a:pos x="530" y="860"/>
              </a:cxn>
              <a:cxn ang="0">
                <a:pos x="462" y="814"/>
              </a:cxn>
              <a:cxn ang="0">
                <a:pos x="398" y="760"/>
              </a:cxn>
              <a:cxn ang="0">
                <a:pos x="338" y="699"/>
              </a:cxn>
              <a:cxn ang="0">
                <a:pos x="281" y="632"/>
              </a:cxn>
              <a:cxn ang="0">
                <a:pos x="227" y="559"/>
              </a:cxn>
              <a:cxn ang="0">
                <a:pos x="178" y="479"/>
              </a:cxn>
              <a:cxn ang="0">
                <a:pos x="134" y="393"/>
              </a:cxn>
              <a:cxn ang="0">
                <a:pos x="94" y="302"/>
              </a:cxn>
              <a:cxn ang="0">
                <a:pos x="61" y="206"/>
              </a:cxn>
              <a:cxn ang="0">
                <a:pos x="33" y="106"/>
              </a:cxn>
              <a:cxn ang="0">
                <a:pos x="16" y="30"/>
              </a:cxn>
              <a:cxn ang="0">
                <a:pos x="17" y="27"/>
              </a:cxn>
              <a:cxn ang="0">
                <a:pos x="19" y="27"/>
              </a:cxn>
              <a:cxn ang="0">
                <a:pos x="20" y="30"/>
              </a:cxn>
              <a:cxn ang="0">
                <a:pos x="38" y="104"/>
              </a:cxn>
              <a:cxn ang="0">
                <a:pos x="66" y="204"/>
              </a:cxn>
              <a:cxn ang="0">
                <a:pos x="99" y="300"/>
              </a:cxn>
              <a:cxn ang="0">
                <a:pos x="139" y="392"/>
              </a:cxn>
              <a:cxn ang="0">
                <a:pos x="183" y="476"/>
              </a:cxn>
              <a:cxn ang="0">
                <a:pos x="232" y="556"/>
              </a:cxn>
              <a:cxn ang="0">
                <a:pos x="284" y="629"/>
              </a:cxn>
              <a:cxn ang="0">
                <a:pos x="341" y="696"/>
              </a:cxn>
              <a:cxn ang="0">
                <a:pos x="402" y="757"/>
              </a:cxn>
              <a:cxn ang="0">
                <a:pos x="465" y="810"/>
              </a:cxn>
              <a:cxn ang="0">
                <a:pos x="533" y="856"/>
              </a:cxn>
              <a:cxn ang="0">
                <a:pos x="603" y="894"/>
              </a:cxn>
              <a:cxn ang="0">
                <a:pos x="675" y="926"/>
              </a:cxn>
              <a:cxn ang="0">
                <a:pos x="731" y="943"/>
              </a:cxn>
              <a:cxn ang="0">
                <a:pos x="768" y="952"/>
              </a:cxn>
              <a:cxn ang="0">
                <a:pos x="806" y="959"/>
              </a:cxn>
              <a:cxn ang="0">
                <a:pos x="844" y="963"/>
              </a:cxn>
              <a:cxn ang="0">
                <a:pos x="884" y="966"/>
              </a:cxn>
              <a:cxn ang="0">
                <a:pos x="933" y="966"/>
              </a:cxn>
              <a:cxn ang="0">
                <a:pos x="989" y="960"/>
              </a:cxn>
              <a:cxn ang="0">
                <a:pos x="1048" y="950"/>
              </a:cxn>
              <a:cxn ang="0">
                <a:pos x="1105" y="934"/>
              </a:cxn>
              <a:cxn ang="0">
                <a:pos x="1160" y="914"/>
              </a:cxn>
              <a:cxn ang="0">
                <a:pos x="1215" y="889"/>
              </a:cxn>
              <a:cxn ang="0">
                <a:pos x="1269" y="859"/>
              </a:cxn>
              <a:cxn ang="0">
                <a:pos x="1321" y="824"/>
              </a:cxn>
              <a:cxn ang="0">
                <a:pos x="1348" y="804"/>
              </a:cxn>
              <a:cxn ang="0">
                <a:pos x="1351" y="806"/>
              </a:cxn>
              <a:cxn ang="0">
                <a:pos x="1349" y="809"/>
              </a:cxn>
              <a:cxn ang="0">
                <a:pos x="0" y="39"/>
              </a:cxn>
              <a:cxn ang="0">
                <a:pos x="39" y="33"/>
              </a:cxn>
            </a:cxnLst>
            <a:rect l="0" t="0" r="r" b="b"/>
            <a:pathLst>
              <a:path w="1351" h="970">
                <a:moveTo>
                  <a:pt x="1349" y="809"/>
                </a:moveTo>
                <a:lnTo>
                  <a:pt x="1324" y="827"/>
                </a:lnTo>
                <a:lnTo>
                  <a:pt x="1299" y="846"/>
                </a:lnTo>
                <a:lnTo>
                  <a:pt x="1272" y="863"/>
                </a:lnTo>
                <a:lnTo>
                  <a:pt x="1245" y="879"/>
                </a:lnTo>
                <a:lnTo>
                  <a:pt x="1217" y="893"/>
                </a:lnTo>
                <a:lnTo>
                  <a:pt x="1190" y="906"/>
                </a:lnTo>
                <a:lnTo>
                  <a:pt x="1161" y="919"/>
                </a:lnTo>
                <a:lnTo>
                  <a:pt x="1135" y="929"/>
                </a:lnTo>
                <a:lnTo>
                  <a:pt x="1106" y="939"/>
                </a:lnTo>
                <a:lnTo>
                  <a:pt x="1078" y="947"/>
                </a:lnTo>
                <a:lnTo>
                  <a:pt x="1048" y="954"/>
                </a:lnTo>
                <a:lnTo>
                  <a:pt x="1019" y="960"/>
                </a:lnTo>
                <a:lnTo>
                  <a:pt x="991" y="964"/>
                </a:lnTo>
                <a:lnTo>
                  <a:pt x="961" y="967"/>
                </a:lnTo>
                <a:lnTo>
                  <a:pt x="933" y="970"/>
                </a:lnTo>
                <a:lnTo>
                  <a:pt x="903" y="970"/>
                </a:lnTo>
                <a:lnTo>
                  <a:pt x="884" y="970"/>
                </a:lnTo>
                <a:lnTo>
                  <a:pt x="863" y="969"/>
                </a:lnTo>
                <a:lnTo>
                  <a:pt x="844" y="967"/>
                </a:lnTo>
                <a:lnTo>
                  <a:pt x="825" y="966"/>
                </a:lnTo>
                <a:lnTo>
                  <a:pt x="805" y="963"/>
                </a:lnTo>
                <a:lnTo>
                  <a:pt x="786" y="960"/>
                </a:lnTo>
                <a:lnTo>
                  <a:pt x="767" y="956"/>
                </a:lnTo>
                <a:lnTo>
                  <a:pt x="748" y="952"/>
                </a:lnTo>
                <a:lnTo>
                  <a:pt x="729" y="947"/>
                </a:lnTo>
                <a:lnTo>
                  <a:pt x="710" y="942"/>
                </a:lnTo>
                <a:lnTo>
                  <a:pt x="672" y="930"/>
                </a:lnTo>
                <a:lnTo>
                  <a:pt x="636" y="916"/>
                </a:lnTo>
                <a:lnTo>
                  <a:pt x="600" y="899"/>
                </a:lnTo>
                <a:lnTo>
                  <a:pt x="565" y="880"/>
                </a:lnTo>
                <a:lnTo>
                  <a:pt x="530" y="860"/>
                </a:lnTo>
                <a:lnTo>
                  <a:pt x="495" y="837"/>
                </a:lnTo>
                <a:lnTo>
                  <a:pt x="462" y="814"/>
                </a:lnTo>
                <a:lnTo>
                  <a:pt x="431" y="787"/>
                </a:lnTo>
                <a:lnTo>
                  <a:pt x="398" y="760"/>
                </a:lnTo>
                <a:lnTo>
                  <a:pt x="368" y="730"/>
                </a:lnTo>
                <a:lnTo>
                  <a:pt x="338" y="699"/>
                </a:lnTo>
                <a:lnTo>
                  <a:pt x="309" y="666"/>
                </a:lnTo>
                <a:lnTo>
                  <a:pt x="281" y="632"/>
                </a:lnTo>
                <a:lnTo>
                  <a:pt x="254" y="596"/>
                </a:lnTo>
                <a:lnTo>
                  <a:pt x="227" y="559"/>
                </a:lnTo>
                <a:lnTo>
                  <a:pt x="202" y="519"/>
                </a:lnTo>
                <a:lnTo>
                  <a:pt x="178" y="479"/>
                </a:lnTo>
                <a:lnTo>
                  <a:pt x="156" y="436"/>
                </a:lnTo>
                <a:lnTo>
                  <a:pt x="134" y="393"/>
                </a:lnTo>
                <a:lnTo>
                  <a:pt x="113" y="349"/>
                </a:lnTo>
                <a:lnTo>
                  <a:pt x="94" y="302"/>
                </a:lnTo>
                <a:lnTo>
                  <a:pt x="77" y="254"/>
                </a:lnTo>
                <a:lnTo>
                  <a:pt x="61" y="206"/>
                </a:lnTo>
                <a:lnTo>
                  <a:pt x="46" y="157"/>
                </a:lnTo>
                <a:lnTo>
                  <a:pt x="33" y="106"/>
                </a:lnTo>
                <a:lnTo>
                  <a:pt x="20" y="54"/>
                </a:lnTo>
                <a:lnTo>
                  <a:pt x="16" y="30"/>
                </a:lnTo>
                <a:lnTo>
                  <a:pt x="16" y="29"/>
                </a:lnTo>
                <a:lnTo>
                  <a:pt x="17" y="27"/>
                </a:lnTo>
                <a:lnTo>
                  <a:pt x="17" y="27"/>
                </a:lnTo>
                <a:lnTo>
                  <a:pt x="19" y="27"/>
                </a:lnTo>
                <a:lnTo>
                  <a:pt x="20" y="29"/>
                </a:lnTo>
                <a:lnTo>
                  <a:pt x="20" y="30"/>
                </a:lnTo>
                <a:lnTo>
                  <a:pt x="25" y="53"/>
                </a:lnTo>
                <a:lnTo>
                  <a:pt x="38" y="104"/>
                </a:lnTo>
                <a:lnTo>
                  <a:pt x="50" y="156"/>
                </a:lnTo>
                <a:lnTo>
                  <a:pt x="66" y="204"/>
                </a:lnTo>
                <a:lnTo>
                  <a:pt x="82" y="253"/>
                </a:lnTo>
                <a:lnTo>
                  <a:pt x="99" y="300"/>
                </a:lnTo>
                <a:lnTo>
                  <a:pt x="118" y="346"/>
                </a:lnTo>
                <a:lnTo>
                  <a:pt x="139" y="392"/>
                </a:lnTo>
                <a:lnTo>
                  <a:pt x="161" y="434"/>
                </a:lnTo>
                <a:lnTo>
                  <a:pt x="183" y="476"/>
                </a:lnTo>
                <a:lnTo>
                  <a:pt x="207" y="517"/>
                </a:lnTo>
                <a:lnTo>
                  <a:pt x="232" y="556"/>
                </a:lnTo>
                <a:lnTo>
                  <a:pt x="257" y="593"/>
                </a:lnTo>
                <a:lnTo>
                  <a:pt x="284" y="629"/>
                </a:lnTo>
                <a:lnTo>
                  <a:pt x="312" y="663"/>
                </a:lnTo>
                <a:lnTo>
                  <a:pt x="341" y="696"/>
                </a:lnTo>
                <a:lnTo>
                  <a:pt x="371" y="727"/>
                </a:lnTo>
                <a:lnTo>
                  <a:pt x="402" y="757"/>
                </a:lnTo>
                <a:lnTo>
                  <a:pt x="434" y="784"/>
                </a:lnTo>
                <a:lnTo>
                  <a:pt x="465" y="810"/>
                </a:lnTo>
                <a:lnTo>
                  <a:pt x="499" y="834"/>
                </a:lnTo>
                <a:lnTo>
                  <a:pt x="533" y="856"/>
                </a:lnTo>
                <a:lnTo>
                  <a:pt x="566" y="877"/>
                </a:lnTo>
                <a:lnTo>
                  <a:pt x="603" y="894"/>
                </a:lnTo>
                <a:lnTo>
                  <a:pt x="637" y="912"/>
                </a:lnTo>
                <a:lnTo>
                  <a:pt x="675" y="926"/>
                </a:lnTo>
                <a:lnTo>
                  <a:pt x="712" y="937"/>
                </a:lnTo>
                <a:lnTo>
                  <a:pt x="731" y="943"/>
                </a:lnTo>
                <a:lnTo>
                  <a:pt x="750" y="947"/>
                </a:lnTo>
                <a:lnTo>
                  <a:pt x="768" y="952"/>
                </a:lnTo>
                <a:lnTo>
                  <a:pt x="787" y="956"/>
                </a:lnTo>
                <a:lnTo>
                  <a:pt x="806" y="959"/>
                </a:lnTo>
                <a:lnTo>
                  <a:pt x="825" y="962"/>
                </a:lnTo>
                <a:lnTo>
                  <a:pt x="844" y="963"/>
                </a:lnTo>
                <a:lnTo>
                  <a:pt x="863" y="964"/>
                </a:lnTo>
                <a:lnTo>
                  <a:pt x="884" y="966"/>
                </a:lnTo>
                <a:lnTo>
                  <a:pt x="903" y="966"/>
                </a:lnTo>
                <a:lnTo>
                  <a:pt x="933" y="966"/>
                </a:lnTo>
                <a:lnTo>
                  <a:pt x="961" y="963"/>
                </a:lnTo>
                <a:lnTo>
                  <a:pt x="989" y="960"/>
                </a:lnTo>
                <a:lnTo>
                  <a:pt x="1018" y="956"/>
                </a:lnTo>
                <a:lnTo>
                  <a:pt x="1048" y="950"/>
                </a:lnTo>
                <a:lnTo>
                  <a:pt x="1076" y="943"/>
                </a:lnTo>
                <a:lnTo>
                  <a:pt x="1105" y="934"/>
                </a:lnTo>
                <a:lnTo>
                  <a:pt x="1132" y="924"/>
                </a:lnTo>
                <a:lnTo>
                  <a:pt x="1160" y="914"/>
                </a:lnTo>
                <a:lnTo>
                  <a:pt x="1188" y="902"/>
                </a:lnTo>
                <a:lnTo>
                  <a:pt x="1215" y="889"/>
                </a:lnTo>
                <a:lnTo>
                  <a:pt x="1242" y="874"/>
                </a:lnTo>
                <a:lnTo>
                  <a:pt x="1269" y="859"/>
                </a:lnTo>
                <a:lnTo>
                  <a:pt x="1296" y="842"/>
                </a:lnTo>
                <a:lnTo>
                  <a:pt x="1321" y="824"/>
                </a:lnTo>
                <a:lnTo>
                  <a:pt x="1348" y="804"/>
                </a:lnTo>
                <a:lnTo>
                  <a:pt x="1348" y="804"/>
                </a:lnTo>
                <a:lnTo>
                  <a:pt x="1349" y="804"/>
                </a:lnTo>
                <a:lnTo>
                  <a:pt x="1351" y="806"/>
                </a:lnTo>
                <a:lnTo>
                  <a:pt x="1351" y="807"/>
                </a:lnTo>
                <a:lnTo>
                  <a:pt x="1349" y="809"/>
                </a:lnTo>
                <a:lnTo>
                  <a:pt x="1349" y="809"/>
                </a:lnTo>
                <a:close/>
                <a:moveTo>
                  <a:pt x="0" y="39"/>
                </a:moveTo>
                <a:lnTo>
                  <a:pt x="12" y="0"/>
                </a:lnTo>
                <a:lnTo>
                  <a:pt x="39" y="33"/>
                </a:lnTo>
                <a:lnTo>
                  <a:pt x="0" y="39"/>
                </a:lnTo>
                <a:close/>
              </a:path>
            </a:pathLst>
          </a:custGeom>
          <a:solidFill>
            <a:srgbClr val="000000"/>
          </a:solidFill>
          <a:ln w="3175">
            <a:solidFill>
              <a:srgbClr val="000000"/>
            </a:solidFill>
            <a:prstDash val="solid"/>
            <a:round/>
            <a:headEnd/>
            <a:tailEnd/>
          </a:ln>
        </p:spPr>
        <p:txBody>
          <a:bodyPr/>
          <a:lstStyle/>
          <a:p>
            <a:endParaRPr lang="nb-NO"/>
          </a:p>
        </p:txBody>
      </p:sp>
      <p:sp>
        <p:nvSpPr>
          <p:cNvPr id="7449714" name="Rectangle 114"/>
          <p:cNvSpPr>
            <a:spLocks noChangeArrowheads="1"/>
          </p:cNvSpPr>
          <p:nvPr/>
        </p:nvSpPr>
        <p:spPr bwMode="auto">
          <a:xfrm>
            <a:off x="2546350" y="3702050"/>
            <a:ext cx="673100" cy="274638"/>
          </a:xfrm>
          <a:prstGeom prst="rect">
            <a:avLst/>
          </a:prstGeom>
          <a:noFill/>
          <a:ln w="9525">
            <a:noFill/>
            <a:miter lim="800000"/>
            <a:headEnd/>
            <a:tailEnd/>
          </a:ln>
        </p:spPr>
        <p:txBody>
          <a:bodyPr wrap="none" lIns="0" tIns="0" rIns="0" bIns="0">
            <a:spAutoFit/>
          </a:bodyPr>
          <a:lstStyle/>
          <a:p>
            <a:r>
              <a:rPr lang="nb-NO" sz="1800">
                <a:solidFill>
                  <a:srgbClr val="996633"/>
                </a:solidFill>
              </a:rPr>
              <a:t>Carbon</a:t>
            </a:r>
            <a:endParaRPr lang="nb-NO" sz="1800">
              <a:latin typeface="Arial" charset="0"/>
            </a:endParaRPr>
          </a:p>
        </p:txBody>
      </p:sp>
      <p:sp>
        <p:nvSpPr>
          <p:cNvPr id="7449715" name="Rectangle 115"/>
          <p:cNvSpPr>
            <a:spLocks noChangeArrowheads="1"/>
          </p:cNvSpPr>
          <p:nvPr/>
        </p:nvSpPr>
        <p:spPr bwMode="auto">
          <a:xfrm>
            <a:off x="2671763" y="2735263"/>
            <a:ext cx="933450" cy="274637"/>
          </a:xfrm>
          <a:prstGeom prst="rect">
            <a:avLst/>
          </a:prstGeom>
          <a:noFill/>
          <a:ln w="9525">
            <a:noFill/>
            <a:miter lim="800000"/>
            <a:headEnd/>
            <a:tailEnd/>
          </a:ln>
        </p:spPr>
        <p:txBody>
          <a:bodyPr wrap="none" lIns="0" tIns="0" rIns="0" bIns="0">
            <a:spAutoFit/>
          </a:bodyPr>
          <a:lstStyle/>
          <a:p>
            <a:r>
              <a:rPr lang="nb-NO" sz="1800" b="1">
                <a:solidFill>
                  <a:srgbClr val="FFFF00"/>
                </a:solidFill>
              </a:rPr>
              <a:t>Cell mass</a:t>
            </a:r>
            <a:endParaRPr lang="nb-NO" sz="1800">
              <a:latin typeface="Arial" charset="0"/>
            </a:endParaRPr>
          </a:p>
        </p:txBody>
      </p:sp>
      <p:sp>
        <p:nvSpPr>
          <p:cNvPr id="7449716" name="Freeform 116"/>
          <p:cNvSpPr>
            <a:spLocks noEditPoints="1"/>
          </p:cNvSpPr>
          <p:nvPr/>
        </p:nvSpPr>
        <p:spPr bwMode="auto">
          <a:xfrm>
            <a:off x="4157663" y="2930525"/>
            <a:ext cx="1435100" cy="1031875"/>
          </a:xfrm>
          <a:custGeom>
            <a:avLst/>
            <a:gdLst/>
            <a:ahLst/>
            <a:cxnLst>
              <a:cxn ang="0">
                <a:pos x="5" y="30"/>
              </a:cxn>
              <a:cxn ang="0">
                <a:pos x="9" y="91"/>
              </a:cxn>
              <a:cxn ang="0">
                <a:pos x="22" y="150"/>
              </a:cxn>
              <a:cxn ang="0">
                <a:pos x="44" y="207"/>
              </a:cxn>
              <a:cxn ang="0">
                <a:pos x="74" y="262"/>
              </a:cxn>
              <a:cxn ang="0">
                <a:pos x="112" y="315"/>
              </a:cxn>
              <a:cxn ang="0">
                <a:pos x="158" y="364"/>
              </a:cxn>
              <a:cxn ang="0">
                <a:pos x="210" y="411"/>
              </a:cxn>
              <a:cxn ang="0">
                <a:pos x="267" y="454"/>
              </a:cxn>
              <a:cxn ang="0">
                <a:pos x="331" y="492"/>
              </a:cxn>
              <a:cxn ang="0">
                <a:pos x="401" y="527"/>
              </a:cxn>
              <a:cxn ang="0">
                <a:pos x="475" y="557"/>
              </a:cxn>
              <a:cxn ang="0">
                <a:pos x="554" y="582"/>
              </a:cxn>
              <a:cxn ang="0">
                <a:pos x="636" y="602"/>
              </a:cxn>
              <a:cxn ang="0">
                <a:pos x="723" y="618"/>
              </a:cxn>
              <a:cxn ang="0">
                <a:pos x="813" y="628"/>
              </a:cxn>
              <a:cxn ang="0">
                <a:pos x="871" y="631"/>
              </a:cxn>
              <a:cxn ang="0">
                <a:pos x="873" y="631"/>
              </a:cxn>
              <a:cxn ang="0">
                <a:pos x="874" y="632"/>
              </a:cxn>
              <a:cxn ang="0">
                <a:pos x="873" y="634"/>
              </a:cxn>
              <a:cxn ang="0">
                <a:pos x="857" y="634"/>
              </a:cxn>
              <a:cxn ang="0">
                <a:pos x="767" y="628"/>
              </a:cxn>
              <a:cxn ang="0">
                <a:pos x="679" y="615"/>
              </a:cxn>
              <a:cxn ang="0">
                <a:pos x="593" y="598"/>
              </a:cxn>
              <a:cxn ang="0">
                <a:pos x="511" y="575"/>
              </a:cxn>
              <a:cxn ang="0">
                <a:pos x="435" y="547"/>
              </a:cxn>
              <a:cxn ang="0">
                <a:pos x="363" y="514"/>
              </a:cxn>
              <a:cxn ang="0">
                <a:pos x="295" y="477"/>
              </a:cxn>
              <a:cxn ang="0">
                <a:pos x="233" y="435"/>
              </a:cxn>
              <a:cxn ang="0">
                <a:pos x="178" y="391"/>
              </a:cxn>
              <a:cxn ang="0">
                <a:pos x="131" y="342"/>
              </a:cxn>
              <a:cxn ang="0">
                <a:pos x="88" y="291"/>
              </a:cxn>
              <a:cxn ang="0">
                <a:pos x="53" y="237"/>
              </a:cxn>
              <a:cxn ang="0">
                <a:pos x="28" y="180"/>
              </a:cxn>
              <a:cxn ang="0">
                <a:pos x="9" y="121"/>
              </a:cxn>
              <a:cxn ang="0">
                <a:pos x="0" y="60"/>
              </a:cxn>
              <a:cxn ang="0">
                <a:pos x="0" y="1"/>
              </a:cxn>
              <a:cxn ang="0">
                <a:pos x="1" y="0"/>
              </a:cxn>
              <a:cxn ang="0">
                <a:pos x="5" y="0"/>
              </a:cxn>
              <a:cxn ang="0">
                <a:pos x="5" y="1"/>
              </a:cxn>
              <a:cxn ang="0">
                <a:pos x="865" y="614"/>
              </a:cxn>
              <a:cxn ang="0">
                <a:pos x="865" y="650"/>
              </a:cxn>
            </a:cxnLst>
            <a:rect l="0" t="0" r="r" b="b"/>
            <a:pathLst>
              <a:path w="904" h="650">
                <a:moveTo>
                  <a:pt x="5" y="1"/>
                </a:moveTo>
                <a:lnTo>
                  <a:pt x="5" y="30"/>
                </a:lnTo>
                <a:lnTo>
                  <a:pt x="5" y="60"/>
                </a:lnTo>
                <a:lnTo>
                  <a:pt x="9" y="91"/>
                </a:lnTo>
                <a:lnTo>
                  <a:pt x="14" y="121"/>
                </a:lnTo>
                <a:lnTo>
                  <a:pt x="22" y="150"/>
                </a:lnTo>
                <a:lnTo>
                  <a:pt x="33" y="178"/>
                </a:lnTo>
                <a:lnTo>
                  <a:pt x="44" y="207"/>
                </a:lnTo>
                <a:lnTo>
                  <a:pt x="58" y="235"/>
                </a:lnTo>
                <a:lnTo>
                  <a:pt x="74" y="262"/>
                </a:lnTo>
                <a:lnTo>
                  <a:pt x="93" y="290"/>
                </a:lnTo>
                <a:lnTo>
                  <a:pt x="112" y="315"/>
                </a:lnTo>
                <a:lnTo>
                  <a:pt x="134" y="340"/>
                </a:lnTo>
                <a:lnTo>
                  <a:pt x="158" y="364"/>
                </a:lnTo>
                <a:lnTo>
                  <a:pt x="183" y="388"/>
                </a:lnTo>
                <a:lnTo>
                  <a:pt x="210" y="411"/>
                </a:lnTo>
                <a:lnTo>
                  <a:pt x="238" y="432"/>
                </a:lnTo>
                <a:lnTo>
                  <a:pt x="267" y="454"/>
                </a:lnTo>
                <a:lnTo>
                  <a:pt x="298" y="474"/>
                </a:lnTo>
                <a:lnTo>
                  <a:pt x="331" y="492"/>
                </a:lnTo>
                <a:lnTo>
                  <a:pt x="364" y="510"/>
                </a:lnTo>
                <a:lnTo>
                  <a:pt x="401" y="527"/>
                </a:lnTo>
                <a:lnTo>
                  <a:pt x="437" y="542"/>
                </a:lnTo>
                <a:lnTo>
                  <a:pt x="475" y="557"/>
                </a:lnTo>
                <a:lnTo>
                  <a:pt x="513" y="571"/>
                </a:lnTo>
                <a:lnTo>
                  <a:pt x="554" y="582"/>
                </a:lnTo>
                <a:lnTo>
                  <a:pt x="595" y="594"/>
                </a:lnTo>
                <a:lnTo>
                  <a:pt x="636" y="602"/>
                </a:lnTo>
                <a:lnTo>
                  <a:pt x="679" y="611"/>
                </a:lnTo>
                <a:lnTo>
                  <a:pt x="723" y="618"/>
                </a:lnTo>
                <a:lnTo>
                  <a:pt x="767" y="624"/>
                </a:lnTo>
                <a:lnTo>
                  <a:pt x="813" y="628"/>
                </a:lnTo>
                <a:lnTo>
                  <a:pt x="858" y="630"/>
                </a:lnTo>
                <a:lnTo>
                  <a:pt x="871" y="631"/>
                </a:lnTo>
                <a:lnTo>
                  <a:pt x="873" y="631"/>
                </a:lnTo>
                <a:lnTo>
                  <a:pt x="873" y="631"/>
                </a:lnTo>
                <a:lnTo>
                  <a:pt x="874" y="631"/>
                </a:lnTo>
                <a:lnTo>
                  <a:pt x="874" y="632"/>
                </a:lnTo>
                <a:lnTo>
                  <a:pt x="874" y="634"/>
                </a:lnTo>
                <a:lnTo>
                  <a:pt x="873" y="634"/>
                </a:lnTo>
                <a:lnTo>
                  <a:pt x="871" y="635"/>
                </a:lnTo>
                <a:lnTo>
                  <a:pt x="857" y="634"/>
                </a:lnTo>
                <a:lnTo>
                  <a:pt x="811" y="632"/>
                </a:lnTo>
                <a:lnTo>
                  <a:pt x="767" y="628"/>
                </a:lnTo>
                <a:lnTo>
                  <a:pt x="721" y="622"/>
                </a:lnTo>
                <a:lnTo>
                  <a:pt x="679" y="615"/>
                </a:lnTo>
                <a:lnTo>
                  <a:pt x="634" y="607"/>
                </a:lnTo>
                <a:lnTo>
                  <a:pt x="593" y="598"/>
                </a:lnTo>
                <a:lnTo>
                  <a:pt x="552" y="587"/>
                </a:lnTo>
                <a:lnTo>
                  <a:pt x="511" y="575"/>
                </a:lnTo>
                <a:lnTo>
                  <a:pt x="473" y="561"/>
                </a:lnTo>
                <a:lnTo>
                  <a:pt x="435" y="547"/>
                </a:lnTo>
                <a:lnTo>
                  <a:pt x="398" y="531"/>
                </a:lnTo>
                <a:lnTo>
                  <a:pt x="363" y="514"/>
                </a:lnTo>
                <a:lnTo>
                  <a:pt x="328" y="495"/>
                </a:lnTo>
                <a:lnTo>
                  <a:pt x="295" y="477"/>
                </a:lnTo>
                <a:lnTo>
                  <a:pt x="263" y="457"/>
                </a:lnTo>
                <a:lnTo>
                  <a:pt x="233" y="435"/>
                </a:lnTo>
                <a:lnTo>
                  <a:pt x="205" y="414"/>
                </a:lnTo>
                <a:lnTo>
                  <a:pt x="178" y="391"/>
                </a:lnTo>
                <a:lnTo>
                  <a:pt x="154" y="367"/>
                </a:lnTo>
                <a:lnTo>
                  <a:pt x="131" y="342"/>
                </a:lnTo>
                <a:lnTo>
                  <a:pt x="109" y="317"/>
                </a:lnTo>
                <a:lnTo>
                  <a:pt x="88" y="291"/>
                </a:lnTo>
                <a:lnTo>
                  <a:pt x="71" y="264"/>
                </a:lnTo>
                <a:lnTo>
                  <a:pt x="53" y="237"/>
                </a:lnTo>
                <a:lnTo>
                  <a:pt x="39" y="210"/>
                </a:lnTo>
                <a:lnTo>
                  <a:pt x="28" y="180"/>
                </a:lnTo>
                <a:lnTo>
                  <a:pt x="17" y="151"/>
                </a:lnTo>
                <a:lnTo>
                  <a:pt x="9" y="121"/>
                </a:lnTo>
                <a:lnTo>
                  <a:pt x="5" y="91"/>
                </a:lnTo>
                <a:lnTo>
                  <a:pt x="0" y="60"/>
                </a:lnTo>
                <a:lnTo>
                  <a:pt x="0" y="30"/>
                </a:lnTo>
                <a:lnTo>
                  <a:pt x="0" y="1"/>
                </a:lnTo>
                <a:lnTo>
                  <a:pt x="1" y="0"/>
                </a:lnTo>
                <a:lnTo>
                  <a:pt x="1" y="0"/>
                </a:lnTo>
                <a:lnTo>
                  <a:pt x="3" y="0"/>
                </a:lnTo>
                <a:lnTo>
                  <a:pt x="5" y="0"/>
                </a:lnTo>
                <a:lnTo>
                  <a:pt x="5" y="1"/>
                </a:lnTo>
                <a:lnTo>
                  <a:pt x="5" y="1"/>
                </a:lnTo>
                <a:lnTo>
                  <a:pt x="5" y="1"/>
                </a:lnTo>
                <a:close/>
                <a:moveTo>
                  <a:pt x="865" y="614"/>
                </a:moveTo>
                <a:lnTo>
                  <a:pt x="904" y="634"/>
                </a:lnTo>
                <a:lnTo>
                  <a:pt x="865" y="650"/>
                </a:lnTo>
                <a:lnTo>
                  <a:pt x="865" y="614"/>
                </a:lnTo>
                <a:close/>
              </a:path>
            </a:pathLst>
          </a:custGeom>
          <a:solidFill>
            <a:srgbClr val="000000"/>
          </a:solidFill>
          <a:ln w="3175">
            <a:solidFill>
              <a:srgbClr val="000000"/>
            </a:solidFill>
            <a:prstDash val="solid"/>
            <a:round/>
            <a:headEnd/>
            <a:tailEnd/>
          </a:ln>
        </p:spPr>
        <p:txBody>
          <a:bodyPr/>
          <a:lstStyle/>
          <a:p>
            <a:endParaRPr lang="nb-NO"/>
          </a:p>
        </p:txBody>
      </p:sp>
      <p:sp>
        <p:nvSpPr>
          <p:cNvPr id="7449717" name="Rectangle 117"/>
          <p:cNvSpPr>
            <a:spLocks noChangeArrowheads="1"/>
          </p:cNvSpPr>
          <p:nvPr/>
        </p:nvSpPr>
        <p:spPr bwMode="auto">
          <a:xfrm>
            <a:off x="3360738" y="3471863"/>
            <a:ext cx="312737" cy="198437"/>
          </a:xfrm>
          <a:prstGeom prst="rect">
            <a:avLst/>
          </a:prstGeom>
          <a:noFill/>
          <a:ln w="9525">
            <a:noFill/>
            <a:miter lim="800000"/>
            <a:headEnd/>
            <a:tailEnd/>
          </a:ln>
        </p:spPr>
        <p:txBody>
          <a:bodyPr wrap="none" lIns="0" tIns="0" rIns="0" bIns="0">
            <a:spAutoFit/>
          </a:bodyPr>
          <a:lstStyle/>
          <a:p>
            <a:r>
              <a:rPr lang="nb-NO" sz="1300">
                <a:solidFill>
                  <a:srgbClr val="FF3300"/>
                </a:solidFill>
              </a:rPr>
              <a:t>ATP</a:t>
            </a:r>
            <a:endParaRPr lang="nb-NO" sz="1800">
              <a:latin typeface="Arial" charset="0"/>
            </a:endParaRPr>
          </a:p>
        </p:txBody>
      </p:sp>
      <p:sp>
        <p:nvSpPr>
          <p:cNvPr id="7449718" name="Freeform 118"/>
          <p:cNvSpPr>
            <a:spLocks noEditPoints="1"/>
          </p:cNvSpPr>
          <p:nvPr/>
        </p:nvSpPr>
        <p:spPr bwMode="auto">
          <a:xfrm>
            <a:off x="2841625" y="3028950"/>
            <a:ext cx="288925" cy="631825"/>
          </a:xfrm>
          <a:custGeom>
            <a:avLst/>
            <a:gdLst/>
            <a:ahLst/>
            <a:cxnLst>
              <a:cxn ang="0">
                <a:pos x="0" y="396"/>
              </a:cxn>
              <a:cxn ang="0">
                <a:pos x="2" y="366"/>
              </a:cxn>
              <a:cxn ang="0">
                <a:pos x="5" y="338"/>
              </a:cxn>
              <a:cxn ang="0">
                <a:pos x="10" y="309"/>
              </a:cxn>
              <a:cxn ang="0">
                <a:pos x="16" y="282"/>
              </a:cxn>
              <a:cxn ang="0">
                <a:pos x="24" y="255"/>
              </a:cxn>
              <a:cxn ang="0">
                <a:pos x="32" y="228"/>
              </a:cxn>
              <a:cxn ang="0">
                <a:pos x="41" y="200"/>
              </a:cxn>
              <a:cxn ang="0">
                <a:pos x="52" y="175"/>
              </a:cxn>
              <a:cxn ang="0">
                <a:pos x="65" y="150"/>
              </a:cxn>
              <a:cxn ang="0">
                <a:pos x="77" y="126"/>
              </a:cxn>
              <a:cxn ang="0">
                <a:pos x="92" y="102"/>
              </a:cxn>
              <a:cxn ang="0">
                <a:pos x="107" y="79"/>
              </a:cxn>
              <a:cxn ang="0">
                <a:pos x="125" y="58"/>
              </a:cxn>
              <a:cxn ang="0">
                <a:pos x="142" y="36"/>
              </a:cxn>
              <a:cxn ang="0">
                <a:pos x="158" y="20"/>
              </a:cxn>
              <a:cxn ang="0">
                <a:pos x="160" y="19"/>
              </a:cxn>
              <a:cxn ang="0">
                <a:pos x="161" y="20"/>
              </a:cxn>
              <a:cxn ang="0">
                <a:pos x="161" y="22"/>
              </a:cxn>
              <a:cxn ang="0">
                <a:pos x="161" y="23"/>
              </a:cxn>
              <a:cxn ang="0">
                <a:pos x="145" y="39"/>
              </a:cxn>
              <a:cxn ang="0">
                <a:pos x="128" y="60"/>
              </a:cxn>
              <a:cxn ang="0">
                <a:pos x="112" y="82"/>
              </a:cxn>
              <a:cxn ang="0">
                <a:pos x="96" y="105"/>
              </a:cxn>
              <a:cxn ang="0">
                <a:pos x="82" y="128"/>
              </a:cxn>
              <a:cxn ang="0">
                <a:pos x="70" y="152"/>
              </a:cxn>
              <a:cxn ang="0">
                <a:pos x="57" y="176"/>
              </a:cxn>
              <a:cxn ang="0">
                <a:pos x="46" y="202"/>
              </a:cxn>
              <a:cxn ang="0">
                <a:pos x="36" y="228"/>
              </a:cxn>
              <a:cxn ang="0">
                <a:pos x="29" y="255"/>
              </a:cxn>
              <a:cxn ang="0">
                <a:pos x="21" y="282"/>
              </a:cxn>
              <a:cxn ang="0">
                <a:pos x="14" y="310"/>
              </a:cxn>
              <a:cxn ang="0">
                <a:pos x="10" y="339"/>
              </a:cxn>
              <a:cxn ang="0">
                <a:pos x="6" y="368"/>
              </a:cxn>
              <a:cxn ang="0">
                <a:pos x="5" y="396"/>
              </a:cxn>
              <a:cxn ang="0">
                <a:pos x="3" y="398"/>
              </a:cxn>
              <a:cxn ang="0">
                <a:pos x="3" y="398"/>
              </a:cxn>
              <a:cxn ang="0">
                <a:pos x="2" y="398"/>
              </a:cxn>
              <a:cxn ang="0">
                <a:pos x="0" y="398"/>
              </a:cxn>
              <a:cxn ang="0">
                <a:pos x="0" y="396"/>
              </a:cxn>
              <a:cxn ang="0">
                <a:pos x="0" y="396"/>
              </a:cxn>
              <a:cxn ang="0">
                <a:pos x="141" y="15"/>
              </a:cxn>
              <a:cxn ang="0">
                <a:pos x="182" y="0"/>
              </a:cxn>
              <a:cxn ang="0">
                <a:pos x="169" y="39"/>
              </a:cxn>
              <a:cxn ang="0">
                <a:pos x="141" y="15"/>
              </a:cxn>
            </a:cxnLst>
            <a:rect l="0" t="0" r="r" b="b"/>
            <a:pathLst>
              <a:path w="182" h="398">
                <a:moveTo>
                  <a:pt x="0" y="396"/>
                </a:moveTo>
                <a:lnTo>
                  <a:pt x="2" y="366"/>
                </a:lnTo>
                <a:lnTo>
                  <a:pt x="5" y="338"/>
                </a:lnTo>
                <a:lnTo>
                  <a:pt x="10" y="309"/>
                </a:lnTo>
                <a:lnTo>
                  <a:pt x="16" y="282"/>
                </a:lnTo>
                <a:lnTo>
                  <a:pt x="24" y="255"/>
                </a:lnTo>
                <a:lnTo>
                  <a:pt x="32" y="228"/>
                </a:lnTo>
                <a:lnTo>
                  <a:pt x="41" y="200"/>
                </a:lnTo>
                <a:lnTo>
                  <a:pt x="52" y="175"/>
                </a:lnTo>
                <a:lnTo>
                  <a:pt x="65" y="150"/>
                </a:lnTo>
                <a:lnTo>
                  <a:pt x="77" y="126"/>
                </a:lnTo>
                <a:lnTo>
                  <a:pt x="92" y="102"/>
                </a:lnTo>
                <a:lnTo>
                  <a:pt x="107" y="79"/>
                </a:lnTo>
                <a:lnTo>
                  <a:pt x="125" y="58"/>
                </a:lnTo>
                <a:lnTo>
                  <a:pt x="142" y="36"/>
                </a:lnTo>
                <a:lnTo>
                  <a:pt x="158" y="20"/>
                </a:lnTo>
                <a:lnTo>
                  <a:pt x="160" y="19"/>
                </a:lnTo>
                <a:lnTo>
                  <a:pt x="161" y="20"/>
                </a:lnTo>
                <a:lnTo>
                  <a:pt x="161" y="22"/>
                </a:lnTo>
                <a:lnTo>
                  <a:pt x="161" y="23"/>
                </a:lnTo>
                <a:lnTo>
                  <a:pt x="145" y="39"/>
                </a:lnTo>
                <a:lnTo>
                  <a:pt x="128" y="60"/>
                </a:lnTo>
                <a:lnTo>
                  <a:pt x="112" y="82"/>
                </a:lnTo>
                <a:lnTo>
                  <a:pt x="96" y="105"/>
                </a:lnTo>
                <a:lnTo>
                  <a:pt x="82" y="128"/>
                </a:lnTo>
                <a:lnTo>
                  <a:pt x="70" y="152"/>
                </a:lnTo>
                <a:lnTo>
                  <a:pt x="57" y="176"/>
                </a:lnTo>
                <a:lnTo>
                  <a:pt x="46" y="202"/>
                </a:lnTo>
                <a:lnTo>
                  <a:pt x="36" y="228"/>
                </a:lnTo>
                <a:lnTo>
                  <a:pt x="29" y="255"/>
                </a:lnTo>
                <a:lnTo>
                  <a:pt x="21" y="282"/>
                </a:lnTo>
                <a:lnTo>
                  <a:pt x="14" y="310"/>
                </a:lnTo>
                <a:lnTo>
                  <a:pt x="10" y="339"/>
                </a:lnTo>
                <a:lnTo>
                  <a:pt x="6" y="368"/>
                </a:lnTo>
                <a:lnTo>
                  <a:pt x="5" y="396"/>
                </a:lnTo>
                <a:lnTo>
                  <a:pt x="3" y="398"/>
                </a:lnTo>
                <a:lnTo>
                  <a:pt x="3" y="398"/>
                </a:lnTo>
                <a:lnTo>
                  <a:pt x="2" y="398"/>
                </a:lnTo>
                <a:lnTo>
                  <a:pt x="0" y="398"/>
                </a:lnTo>
                <a:lnTo>
                  <a:pt x="0" y="396"/>
                </a:lnTo>
                <a:lnTo>
                  <a:pt x="0" y="396"/>
                </a:lnTo>
                <a:close/>
                <a:moveTo>
                  <a:pt x="141" y="15"/>
                </a:moveTo>
                <a:lnTo>
                  <a:pt x="182" y="0"/>
                </a:lnTo>
                <a:lnTo>
                  <a:pt x="169" y="39"/>
                </a:lnTo>
                <a:lnTo>
                  <a:pt x="141" y="15"/>
                </a:lnTo>
                <a:close/>
              </a:path>
            </a:pathLst>
          </a:custGeom>
          <a:solidFill>
            <a:srgbClr val="000000"/>
          </a:solidFill>
          <a:ln w="3175">
            <a:solidFill>
              <a:srgbClr val="000000"/>
            </a:solidFill>
            <a:prstDash val="solid"/>
            <a:round/>
            <a:headEnd/>
            <a:tailEnd/>
          </a:ln>
        </p:spPr>
        <p:txBody>
          <a:bodyPr/>
          <a:lstStyle/>
          <a:p>
            <a:endParaRPr lang="nb-NO"/>
          </a:p>
        </p:txBody>
      </p:sp>
      <p:sp>
        <p:nvSpPr>
          <p:cNvPr id="7449719" name="Freeform 119"/>
          <p:cNvSpPr>
            <a:spLocks noEditPoints="1"/>
          </p:cNvSpPr>
          <p:nvPr/>
        </p:nvSpPr>
        <p:spPr bwMode="auto">
          <a:xfrm>
            <a:off x="1776413" y="3025775"/>
            <a:ext cx="441325" cy="230188"/>
          </a:xfrm>
          <a:custGeom>
            <a:avLst/>
            <a:gdLst/>
            <a:ahLst/>
            <a:cxnLst>
              <a:cxn ang="0">
                <a:pos x="3" y="0"/>
              </a:cxn>
              <a:cxn ang="0">
                <a:pos x="251" y="128"/>
              </a:cxn>
              <a:cxn ang="0">
                <a:pos x="253" y="130"/>
              </a:cxn>
              <a:cxn ang="0">
                <a:pos x="253" y="130"/>
              </a:cxn>
              <a:cxn ang="0">
                <a:pos x="251" y="131"/>
              </a:cxn>
              <a:cxn ang="0">
                <a:pos x="250" y="132"/>
              </a:cxn>
              <a:cxn ang="0">
                <a:pos x="250" y="132"/>
              </a:cxn>
              <a:cxn ang="0">
                <a:pos x="248" y="132"/>
              </a:cxn>
              <a:cxn ang="0">
                <a:pos x="0" y="4"/>
              </a:cxn>
              <a:cxn ang="0">
                <a:pos x="0" y="2"/>
              </a:cxn>
              <a:cxn ang="0">
                <a:pos x="0" y="1"/>
              </a:cxn>
              <a:cxn ang="0">
                <a:pos x="2" y="0"/>
              </a:cxn>
              <a:cxn ang="0">
                <a:pos x="2" y="0"/>
              </a:cxn>
              <a:cxn ang="0">
                <a:pos x="3" y="0"/>
              </a:cxn>
              <a:cxn ang="0">
                <a:pos x="3" y="0"/>
              </a:cxn>
              <a:cxn ang="0">
                <a:pos x="254" y="111"/>
              </a:cxn>
              <a:cxn ang="0">
                <a:pos x="278" y="145"/>
              </a:cxn>
              <a:cxn ang="0">
                <a:pos x="234" y="142"/>
              </a:cxn>
              <a:cxn ang="0">
                <a:pos x="254" y="111"/>
              </a:cxn>
            </a:cxnLst>
            <a:rect l="0" t="0" r="r" b="b"/>
            <a:pathLst>
              <a:path w="278" h="145">
                <a:moveTo>
                  <a:pt x="3" y="0"/>
                </a:moveTo>
                <a:lnTo>
                  <a:pt x="251" y="128"/>
                </a:lnTo>
                <a:lnTo>
                  <a:pt x="253" y="130"/>
                </a:lnTo>
                <a:lnTo>
                  <a:pt x="253" y="130"/>
                </a:lnTo>
                <a:lnTo>
                  <a:pt x="251" y="131"/>
                </a:lnTo>
                <a:lnTo>
                  <a:pt x="250" y="132"/>
                </a:lnTo>
                <a:lnTo>
                  <a:pt x="250" y="132"/>
                </a:lnTo>
                <a:lnTo>
                  <a:pt x="248" y="132"/>
                </a:lnTo>
                <a:lnTo>
                  <a:pt x="0" y="4"/>
                </a:lnTo>
                <a:lnTo>
                  <a:pt x="0" y="2"/>
                </a:lnTo>
                <a:lnTo>
                  <a:pt x="0" y="1"/>
                </a:lnTo>
                <a:lnTo>
                  <a:pt x="2" y="0"/>
                </a:lnTo>
                <a:lnTo>
                  <a:pt x="2" y="0"/>
                </a:lnTo>
                <a:lnTo>
                  <a:pt x="3" y="0"/>
                </a:lnTo>
                <a:lnTo>
                  <a:pt x="3" y="0"/>
                </a:lnTo>
                <a:close/>
                <a:moveTo>
                  <a:pt x="254" y="111"/>
                </a:moveTo>
                <a:lnTo>
                  <a:pt x="278" y="145"/>
                </a:lnTo>
                <a:lnTo>
                  <a:pt x="234" y="142"/>
                </a:lnTo>
                <a:lnTo>
                  <a:pt x="254" y="111"/>
                </a:lnTo>
                <a:close/>
              </a:path>
            </a:pathLst>
          </a:custGeom>
          <a:solidFill>
            <a:srgbClr val="000000"/>
          </a:solidFill>
          <a:ln w="3175">
            <a:solidFill>
              <a:srgbClr val="000000"/>
            </a:solidFill>
            <a:prstDash val="solid"/>
            <a:round/>
            <a:headEnd/>
            <a:tailEnd/>
          </a:ln>
        </p:spPr>
        <p:txBody>
          <a:bodyPr/>
          <a:lstStyle/>
          <a:p>
            <a:endParaRPr lang="nb-NO"/>
          </a:p>
        </p:txBody>
      </p:sp>
      <p:sp>
        <p:nvSpPr>
          <p:cNvPr id="7449720" name="Freeform 120"/>
          <p:cNvSpPr>
            <a:spLocks noEditPoints="1"/>
          </p:cNvSpPr>
          <p:nvPr/>
        </p:nvSpPr>
        <p:spPr bwMode="auto">
          <a:xfrm>
            <a:off x="1901825" y="2854325"/>
            <a:ext cx="441325" cy="231775"/>
          </a:xfrm>
          <a:custGeom>
            <a:avLst/>
            <a:gdLst/>
            <a:ahLst/>
            <a:cxnLst>
              <a:cxn ang="0">
                <a:pos x="3" y="0"/>
              </a:cxn>
              <a:cxn ang="0">
                <a:pos x="251" y="129"/>
              </a:cxn>
              <a:cxn ang="0">
                <a:pos x="253" y="130"/>
              </a:cxn>
              <a:cxn ang="0">
                <a:pos x="253" y="130"/>
              </a:cxn>
              <a:cxn ang="0">
                <a:pos x="251" y="132"/>
              </a:cxn>
              <a:cxn ang="0">
                <a:pos x="250" y="133"/>
              </a:cxn>
              <a:cxn ang="0">
                <a:pos x="250" y="133"/>
              </a:cxn>
              <a:cxn ang="0">
                <a:pos x="248" y="133"/>
              </a:cxn>
              <a:cxn ang="0">
                <a:pos x="0" y="5"/>
              </a:cxn>
              <a:cxn ang="0">
                <a:pos x="0" y="3"/>
              </a:cxn>
              <a:cxn ang="0">
                <a:pos x="0" y="2"/>
              </a:cxn>
              <a:cxn ang="0">
                <a:pos x="2" y="0"/>
              </a:cxn>
              <a:cxn ang="0">
                <a:pos x="2" y="0"/>
              </a:cxn>
              <a:cxn ang="0">
                <a:pos x="3" y="0"/>
              </a:cxn>
              <a:cxn ang="0">
                <a:pos x="3" y="0"/>
              </a:cxn>
              <a:cxn ang="0">
                <a:pos x="254" y="112"/>
              </a:cxn>
              <a:cxn ang="0">
                <a:pos x="278" y="146"/>
              </a:cxn>
              <a:cxn ang="0">
                <a:pos x="234" y="143"/>
              </a:cxn>
              <a:cxn ang="0">
                <a:pos x="254" y="112"/>
              </a:cxn>
            </a:cxnLst>
            <a:rect l="0" t="0" r="r" b="b"/>
            <a:pathLst>
              <a:path w="278" h="146">
                <a:moveTo>
                  <a:pt x="3" y="0"/>
                </a:moveTo>
                <a:lnTo>
                  <a:pt x="251" y="129"/>
                </a:lnTo>
                <a:lnTo>
                  <a:pt x="253" y="130"/>
                </a:lnTo>
                <a:lnTo>
                  <a:pt x="253" y="130"/>
                </a:lnTo>
                <a:lnTo>
                  <a:pt x="251" y="132"/>
                </a:lnTo>
                <a:lnTo>
                  <a:pt x="250" y="133"/>
                </a:lnTo>
                <a:lnTo>
                  <a:pt x="250" y="133"/>
                </a:lnTo>
                <a:lnTo>
                  <a:pt x="248" y="133"/>
                </a:lnTo>
                <a:lnTo>
                  <a:pt x="0" y="5"/>
                </a:lnTo>
                <a:lnTo>
                  <a:pt x="0" y="3"/>
                </a:lnTo>
                <a:lnTo>
                  <a:pt x="0" y="2"/>
                </a:lnTo>
                <a:lnTo>
                  <a:pt x="2" y="0"/>
                </a:lnTo>
                <a:lnTo>
                  <a:pt x="2" y="0"/>
                </a:lnTo>
                <a:lnTo>
                  <a:pt x="3" y="0"/>
                </a:lnTo>
                <a:lnTo>
                  <a:pt x="3" y="0"/>
                </a:lnTo>
                <a:close/>
                <a:moveTo>
                  <a:pt x="254" y="112"/>
                </a:moveTo>
                <a:lnTo>
                  <a:pt x="278" y="146"/>
                </a:lnTo>
                <a:lnTo>
                  <a:pt x="234" y="143"/>
                </a:lnTo>
                <a:lnTo>
                  <a:pt x="254" y="112"/>
                </a:lnTo>
                <a:close/>
              </a:path>
            </a:pathLst>
          </a:custGeom>
          <a:solidFill>
            <a:srgbClr val="000000"/>
          </a:solidFill>
          <a:ln w="3175">
            <a:solidFill>
              <a:srgbClr val="000000"/>
            </a:solidFill>
            <a:prstDash val="solid"/>
            <a:round/>
            <a:headEnd/>
            <a:tailEnd/>
          </a:ln>
        </p:spPr>
        <p:txBody>
          <a:bodyPr/>
          <a:lstStyle/>
          <a:p>
            <a:endParaRPr lang="nb-NO"/>
          </a:p>
        </p:txBody>
      </p:sp>
      <p:sp>
        <p:nvSpPr>
          <p:cNvPr id="7449721" name="Freeform 121"/>
          <p:cNvSpPr>
            <a:spLocks/>
          </p:cNvSpPr>
          <p:nvPr/>
        </p:nvSpPr>
        <p:spPr bwMode="auto">
          <a:xfrm>
            <a:off x="2343150" y="3201988"/>
            <a:ext cx="627063" cy="168275"/>
          </a:xfrm>
          <a:custGeom>
            <a:avLst/>
            <a:gdLst/>
            <a:ahLst/>
            <a:cxnLst>
              <a:cxn ang="0">
                <a:pos x="0" y="33"/>
              </a:cxn>
              <a:cxn ang="0">
                <a:pos x="9" y="41"/>
              </a:cxn>
              <a:cxn ang="0">
                <a:pos x="21" y="50"/>
              </a:cxn>
              <a:cxn ang="0">
                <a:pos x="30" y="57"/>
              </a:cxn>
              <a:cxn ang="0">
                <a:pos x="41" y="64"/>
              </a:cxn>
              <a:cxn ang="0">
                <a:pos x="52" y="70"/>
              </a:cxn>
              <a:cxn ang="0">
                <a:pos x="63" y="77"/>
              </a:cxn>
              <a:cxn ang="0">
                <a:pos x="74" y="81"/>
              </a:cxn>
              <a:cxn ang="0">
                <a:pos x="85" y="87"/>
              </a:cxn>
              <a:cxn ang="0">
                <a:pos x="98" y="91"/>
              </a:cxn>
              <a:cxn ang="0">
                <a:pos x="109" y="94"/>
              </a:cxn>
              <a:cxn ang="0">
                <a:pos x="122" y="97"/>
              </a:cxn>
              <a:cxn ang="0">
                <a:pos x="133" y="100"/>
              </a:cxn>
              <a:cxn ang="0">
                <a:pos x="145" y="103"/>
              </a:cxn>
              <a:cxn ang="0">
                <a:pos x="158" y="104"/>
              </a:cxn>
              <a:cxn ang="0">
                <a:pos x="169" y="104"/>
              </a:cxn>
              <a:cxn ang="0">
                <a:pos x="182" y="106"/>
              </a:cxn>
              <a:cxn ang="0">
                <a:pos x="197" y="104"/>
              </a:cxn>
              <a:cxn ang="0">
                <a:pos x="212" y="103"/>
              </a:cxn>
              <a:cxn ang="0">
                <a:pos x="226" y="101"/>
              </a:cxn>
              <a:cxn ang="0">
                <a:pos x="240" y="99"/>
              </a:cxn>
              <a:cxn ang="0">
                <a:pos x="256" y="94"/>
              </a:cxn>
              <a:cxn ang="0">
                <a:pos x="270" y="90"/>
              </a:cxn>
              <a:cxn ang="0">
                <a:pos x="283" y="84"/>
              </a:cxn>
              <a:cxn ang="0">
                <a:pos x="297" y="79"/>
              </a:cxn>
              <a:cxn ang="0">
                <a:pos x="311" y="71"/>
              </a:cxn>
              <a:cxn ang="0">
                <a:pos x="324" y="63"/>
              </a:cxn>
              <a:cxn ang="0">
                <a:pos x="336" y="54"/>
              </a:cxn>
              <a:cxn ang="0">
                <a:pos x="349" y="46"/>
              </a:cxn>
              <a:cxn ang="0">
                <a:pos x="361" y="36"/>
              </a:cxn>
              <a:cxn ang="0">
                <a:pos x="373" y="24"/>
              </a:cxn>
              <a:cxn ang="0">
                <a:pos x="384" y="13"/>
              </a:cxn>
              <a:cxn ang="0">
                <a:pos x="395" y="0"/>
              </a:cxn>
            </a:cxnLst>
            <a:rect l="0" t="0" r="r" b="b"/>
            <a:pathLst>
              <a:path w="395" h="106">
                <a:moveTo>
                  <a:pt x="0" y="33"/>
                </a:moveTo>
                <a:lnTo>
                  <a:pt x="9" y="41"/>
                </a:lnTo>
                <a:lnTo>
                  <a:pt x="21" y="50"/>
                </a:lnTo>
                <a:lnTo>
                  <a:pt x="30" y="57"/>
                </a:lnTo>
                <a:lnTo>
                  <a:pt x="41" y="64"/>
                </a:lnTo>
                <a:lnTo>
                  <a:pt x="52" y="70"/>
                </a:lnTo>
                <a:lnTo>
                  <a:pt x="63" y="77"/>
                </a:lnTo>
                <a:lnTo>
                  <a:pt x="74" y="81"/>
                </a:lnTo>
                <a:lnTo>
                  <a:pt x="85" y="87"/>
                </a:lnTo>
                <a:lnTo>
                  <a:pt x="98" y="91"/>
                </a:lnTo>
                <a:lnTo>
                  <a:pt x="109" y="94"/>
                </a:lnTo>
                <a:lnTo>
                  <a:pt x="122" y="97"/>
                </a:lnTo>
                <a:lnTo>
                  <a:pt x="133" y="100"/>
                </a:lnTo>
                <a:lnTo>
                  <a:pt x="145" y="103"/>
                </a:lnTo>
                <a:lnTo>
                  <a:pt x="158" y="104"/>
                </a:lnTo>
                <a:lnTo>
                  <a:pt x="169" y="104"/>
                </a:lnTo>
                <a:lnTo>
                  <a:pt x="182" y="106"/>
                </a:lnTo>
                <a:lnTo>
                  <a:pt x="197" y="104"/>
                </a:lnTo>
                <a:lnTo>
                  <a:pt x="212" y="103"/>
                </a:lnTo>
                <a:lnTo>
                  <a:pt x="226" y="101"/>
                </a:lnTo>
                <a:lnTo>
                  <a:pt x="240" y="99"/>
                </a:lnTo>
                <a:lnTo>
                  <a:pt x="256" y="94"/>
                </a:lnTo>
                <a:lnTo>
                  <a:pt x="270" y="90"/>
                </a:lnTo>
                <a:lnTo>
                  <a:pt x="283" y="84"/>
                </a:lnTo>
                <a:lnTo>
                  <a:pt x="297" y="79"/>
                </a:lnTo>
                <a:lnTo>
                  <a:pt x="311" y="71"/>
                </a:lnTo>
                <a:lnTo>
                  <a:pt x="324" y="63"/>
                </a:lnTo>
                <a:lnTo>
                  <a:pt x="336" y="54"/>
                </a:lnTo>
                <a:lnTo>
                  <a:pt x="349" y="46"/>
                </a:lnTo>
                <a:lnTo>
                  <a:pt x="361" y="36"/>
                </a:lnTo>
                <a:lnTo>
                  <a:pt x="373" y="24"/>
                </a:lnTo>
                <a:lnTo>
                  <a:pt x="384" y="13"/>
                </a:lnTo>
                <a:lnTo>
                  <a:pt x="395" y="0"/>
                </a:lnTo>
              </a:path>
            </a:pathLst>
          </a:custGeom>
          <a:noFill/>
          <a:ln w="7938">
            <a:solidFill>
              <a:srgbClr val="000000"/>
            </a:solidFill>
            <a:prstDash val="solid"/>
            <a:round/>
            <a:headEnd/>
            <a:tailEnd/>
          </a:ln>
        </p:spPr>
        <p:txBody>
          <a:bodyPr/>
          <a:lstStyle/>
          <a:p>
            <a:endParaRPr lang="nb-NO"/>
          </a:p>
        </p:txBody>
      </p:sp>
      <p:sp>
        <p:nvSpPr>
          <p:cNvPr id="7449722" name="Freeform 122"/>
          <p:cNvSpPr>
            <a:spLocks noEditPoints="1"/>
          </p:cNvSpPr>
          <p:nvPr/>
        </p:nvSpPr>
        <p:spPr bwMode="auto">
          <a:xfrm>
            <a:off x="1463675" y="3794125"/>
            <a:ext cx="941388" cy="57150"/>
          </a:xfrm>
          <a:custGeom>
            <a:avLst/>
            <a:gdLst/>
            <a:ahLst/>
            <a:cxnLst>
              <a:cxn ang="0">
                <a:pos x="2" y="16"/>
              </a:cxn>
              <a:cxn ang="0">
                <a:pos x="560" y="16"/>
              </a:cxn>
              <a:cxn ang="0">
                <a:pos x="562" y="16"/>
              </a:cxn>
              <a:cxn ang="0">
                <a:pos x="562" y="16"/>
              </a:cxn>
              <a:cxn ang="0">
                <a:pos x="563" y="17"/>
              </a:cxn>
              <a:cxn ang="0">
                <a:pos x="563" y="18"/>
              </a:cxn>
              <a:cxn ang="0">
                <a:pos x="563" y="18"/>
              </a:cxn>
              <a:cxn ang="0">
                <a:pos x="562" y="20"/>
              </a:cxn>
              <a:cxn ang="0">
                <a:pos x="562" y="20"/>
              </a:cxn>
              <a:cxn ang="0">
                <a:pos x="560" y="20"/>
              </a:cxn>
              <a:cxn ang="0">
                <a:pos x="2" y="20"/>
              </a:cxn>
              <a:cxn ang="0">
                <a:pos x="2" y="20"/>
              </a:cxn>
              <a:cxn ang="0">
                <a:pos x="0" y="20"/>
              </a:cxn>
              <a:cxn ang="0">
                <a:pos x="0" y="18"/>
              </a:cxn>
              <a:cxn ang="0">
                <a:pos x="0" y="16"/>
              </a:cxn>
              <a:cxn ang="0">
                <a:pos x="2" y="16"/>
              </a:cxn>
              <a:cxn ang="0">
                <a:pos x="2" y="16"/>
              </a:cxn>
              <a:cxn ang="0">
                <a:pos x="2" y="16"/>
              </a:cxn>
              <a:cxn ang="0">
                <a:pos x="554" y="0"/>
              </a:cxn>
              <a:cxn ang="0">
                <a:pos x="593" y="18"/>
              </a:cxn>
              <a:cxn ang="0">
                <a:pos x="554" y="36"/>
              </a:cxn>
              <a:cxn ang="0">
                <a:pos x="554" y="0"/>
              </a:cxn>
            </a:cxnLst>
            <a:rect l="0" t="0" r="r" b="b"/>
            <a:pathLst>
              <a:path w="593" h="36">
                <a:moveTo>
                  <a:pt x="2" y="16"/>
                </a:moveTo>
                <a:lnTo>
                  <a:pt x="560" y="16"/>
                </a:lnTo>
                <a:lnTo>
                  <a:pt x="562" y="16"/>
                </a:lnTo>
                <a:lnTo>
                  <a:pt x="562" y="16"/>
                </a:lnTo>
                <a:lnTo>
                  <a:pt x="563" y="17"/>
                </a:lnTo>
                <a:lnTo>
                  <a:pt x="563" y="18"/>
                </a:lnTo>
                <a:lnTo>
                  <a:pt x="563" y="18"/>
                </a:lnTo>
                <a:lnTo>
                  <a:pt x="562" y="20"/>
                </a:lnTo>
                <a:lnTo>
                  <a:pt x="562" y="20"/>
                </a:lnTo>
                <a:lnTo>
                  <a:pt x="560" y="20"/>
                </a:lnTo>
                <a:lnTo>
                  <a:pt x="2" y="20"/>
                </a:lnTo>
                <a:lnTo>
                  <a:pt x="2" y="20"/>
                </a:lnTo>
                <a:lnTo>
                  <a:pt x="0" y="20"/>
                </a:lnTo>
                <a:lnTo>
                  <a:pt x="0" y="18"/>
                </a:lnTo>
                <a:lnTo>
                  <a:pt x="0" y="16"/>
                </a:lnTo>
                <a:lnTo>
                  <a:pt x="2" y="16"/>
                </a:lnTo>
                <a:lnTo>
                  <a:pt x="2" y="16"/>
                </a:lnTo>
                <a:lnTo>
                  <a:pt x="2" y="16"/>
                </a:lnTo>
                <a:close/>
                <a:moveTo>
                  <a:pt x="554" y="0"/>
                </a:moveTo>
                <a:lnTo>
                  <a:pt x="593" y="18"/>
                </a:lnTo>
                <a:lnTo>
                  <a:pt x="554" y="36"/>
                </a:lnTo>
                <a:lnTo>
                  <a:pt x="554" y="0"/>
                </a:lnTo>
                <a:close/>
              </a:path>
            </a:pathLst>
          </a:custGeom>
          <a:solidFill>
            <a:srgbClr val="000000"/>
          </a:solidFill>
          <a:ln w="3175">
            <a:solidFill>
              <a:srgbClr val="000000"/>
            </a:solidFill>
            <a:prstDash val="solid"/>
            <a:round/>
            <a:headEnd/>
            <a:tailEnd/>
          </a:ln>
        </p:spPr>
        <p:txBody>
          <a:bodyPr/>
          <a:lstStyle/>
          <a:p>
            <a:endParaRPr lang="nb-NO"/>
          </a:p>
        </p:txBody>
      </p:sp>
      <p:sp>
        <p:nvSpPr>
          <p:cNvPr id="7449723" name="Freeform 123"/>
          <p:cNvSpPr>
            <a:spLocks noEditPoints="1"/>
          </p:cNvSpPr>
          <p:nvPr/>
        </p:nvSpPr>
        <p:spPr bwMode="auto">
          <a:xfrm>
            <a:off x="2905125" y="3179763"/>
            <a:ext cx="390525" cy="357187"/>
          </a:xfrm>
          <a:custGeom>
            <a:avLst/>
            <a:gdLst/>
            <a:ahLst/>
            <a:cxnLst>
              <a:cxn ang="0">
                <a:pos x="216" y="221"/>
              </a:cxn>
              <a:cxn ang="0">
                <a:pos x="167" y="213"/>
              </a:cxn>
              <a:cxn ang="0">
                <a:pos x="121" y="203"/>
              </a:cxn>
              <a:cxn ang="0">
                <a:pos x="83" y="190"/>
              </a:cxn>
              <a:cxn ang="0">
                <a:pos x="52" y="175"/>
              </a:cxn>
              <a:cxn ang="0">
                <a:pos x="26" y="161"/>
              </a:cxn>
              <a:cxn ang="0">
                <a:pos x="9" y="144"/>
              </a:cxn>
              <a:cxn ang="0">
                <a:pos x="4" y="135"/>
              </a:cxn>
              <a:cxn ang="0">
                <a:pos x="0" y="127"/>
              </a:cxn>
              <a:cxn ang="0">
                <a:pos x="0" y="117"/>
              </a:cxn>
              <a:cxn ang="0">
                <a:pos x="0" y="108"/>
              </a:cxn>
              <a:cxn ang="0">
                <a:pos x="3" y="100"/>
              </a:cxn>
              <a:cxn ang="0">
                <a:pos x="9" y="91"/>
              </a:cxn>
              <a:cxn ang="0">
                <a:pos x="17" y="83"/>
              </a:cxn>
              <a:cxn ang="0">
                <a:pos x="26" y="74"/>
              </a:cxn>
              <a:cxn ang="0">
                <a:pos x="50" y="60"/>
              </a:cxn>
              <a:cxn ang="0">
                <a:pos x="82" y="45"/>
              </a:cxn>
              <a:cxn ang="0">
                <a:pos x="120" y="33"/>
              </a:cxn>
              <a:cxn ang="0">
                <a:pos x="162" y="23"/>
              </a:cxn>
              <a:cxn ang="0">
                <a:pos x="206" y="14"/>
              </a:cxn>
              <a:cxn ang="0">
                <a:pos x="208" y="15"/>
              </a:cxn>
              <a:cxn ang="0">
                <a:pos x="208" y="17"/>
              </a:cxn>
              <a:cxn ang="0">
                <a:pos x="208" y="18"/>
              </a:cxn>
              <a:cxn ang="0">
                <a:pos x="206" y="18"/>
              </a:cxn>
              <a:cxn ang="0">
                <a:pos x="164" y="27"/>
              </a:cxn>
              <a:cxn ang="0">
                <a:pos x="121" y="37"/>
              </a:cxn>
              <a:cxn ang="0">
                <a:pos x="83" y="50"/>
              </a:cxn>
              <a:cxn ang="0">
                <a:pos x="53" y="64"/>
              </a:cxn>
              <a:cxn ang="0">
                <a:pos x="30" y="78"/>
              </a:cxn>
              <a:cxn ang="0">
                <a:pos x="20" y="85"/>
              </a:cxn>
              <a:cxn ang="0">
                <a:pos x="14" y="94"/>
              </a:cxn>
              <a:cxn ang="0">
                <a:pos x="7" y="101"/>
              </a:cxn>
              <a:cxn ang="0">
                <a:pos x="4" y="110"/>
              </a:cxn>
              <a:cxn ang="0">
                <a:pos x="4" y="117"/>
              </a:cxn>
              <a:cxn ang="0">
                <a:pos x="4" y="125"/>
              </a:cxn>
              <a:cxn ang="0">
                <a:pos x="7" y="134"/>
              </a:cxn>
              <a:cxn ang="0">
                <a:pos x="14" y="141"/>
              </a:cxn>
              <a:cxn ang="0">
                <a:pos x="30" y="157"/>
              </a:cxn>
              <a:cxn ang="0">
                <a:pos x="53" y="173"/>
              </a:cxn>
              <a:cxn ang="0">
                <a:pos x="85" y="185"/>
              </a:cxn>
              <a:cxn ang="0">
                <a:pos x="123" y="198"/>
              </a:cxn>
              <a:cxn ang="0">
                <a:pos x="167" y="208"/>
              </a:cxn>
              <a:cxn ang="0">
                <a:pos x="217" y="217"/>
              </a:cxn>
              <a:cxn ang="0">
                <a:pos x="246" y="223"/>
              </a:cxn>
              <a:cxn ang="0">
                <a:pos x="246" y="225"/>
              </a:cxn>
              <a:cxn ang="0">
                <a:pos x="243" y="225"/>
              </a:cxn>
              <a:cxn ang="0">
                <a:pos x="238" y="13"/>
              </a:cxn>
              <a:cxn ang="0">
                <a:pos x="197" y="0"/>
              </a:cxn>
            </a:cxnLst>
            <a:rect l="0" t="0" r="r" b="b"/>
            <a:pathLst>
              <a:path w="246" h="225">
                <a:moveTo>
                  <a:pt x="243" y="225"/>
                </a:moveTo>
                <a:lnTo>
                  <a:pt x="216" y="221"/>
                </a:lnTo>
                <a:lnTo>
                  <a:pt x="191" y="218"/>
                </a:lnTo>
                <a:lnTo>
                  <a:pt x="167" y="213"/>
                </a:lnTo>
                <a:lnTo>
                  <a:pt x="143" y="208"/>
                </a:lnTo>
                <a:lnTo>
                  <a:pt x="121" y="203"/>
                </a:lnTo>
                <a:lnTo>
                  <a:pt x="102" y="197"/>
                </a:lnTo>
                <a:lnTo>
                  <a:pt x="83" y="190"/>
                </a:lnTo>
                <a:lnTo>
                  <a:pt x="66" y="183"/>
                </a:lnTo>
                <a:lnTo>
                  <a:pt x="52" y="175"/>
                </a:lnTo>
                <a:lnTo>
                  <a:pt x="37" y="168"/>
                </a:lnTo>
                <a:lnTo>
                  <a:pt x="26" y="161"/>
                </a:lnTo>
                <a:lnTo>
                  <a:pt x="17" y="153"/>
                </a:lnTo>
                <a:lnTo>
                  <a:pt x="9" y="144"/>
                </a:lnTo>
                <a:lnTo>
                  <a:pt x="9" y="144"/>
                </a:lnTo>
                <a:lnTo>
                  <a:pt x="4" y="135"/>
                </a:lnTo>
                <a:lnTo>
                  <a:pt x="3" y="135"/>
                </a:lnTo>
                <a:lnTo>
                  <a:pt x="0" y="127"/>
                </a:lnTo>
                <a:lnTo>
                  <a:pt x="0" y="127"/>
                </a:lnTo>
                <a:lnTo>
                  <a:pt x="0" y="117"/>
                </a:lnTo>
                <a:lnTo>
                  <a:pt x="0" y="117"/>
                </a:lnTo>
                <a:lnTo>
                  <a:pt x="0" y="108"/>
                </a:lnTo>
                <a:lnTo>
                  <a:pt x="0" y="108"/>
                </a:lnTo>
                <a:lnTo>
                  <a:pt x="3" y="100"/>
                </a:lnTo>
                <a:lnTo>
                  <a:pt x="4" y="100"/>
                </a:lnTo>
                <a:lnTo>
                  <a:pt x="9" y="91"/>
                </a:lnTo>
                <a:lnTo>
                  <a:pt x="9" y="91"/>
                </a:lnTo>
                <a:lnTo>
                  <a:pt x="17" y="83"/>
                </a:lnTo>
                <a:lnTo>
                  <a:pt x="17" y="83"/>
                </a:lnTo>
                <a:lnTo>
                  <a:pt x="26" y="74"/>
                </a:lnTo>
                <a:lnTo>
                  <a:pt x="37" y="67"/>
                </a:lnTo>
                <a:lnTo>
                  <a:pt x="50" y="60"/>
                </a:lnTo>
                <a:lnTo>
                  <a:pt x="64" y="53"/>
                </a:lnTo>
                <a:lnTo>
                  <a:pt x="82" y="45"/>
                </a:lnTo>
                <a:lnTo>
                  <a:pt x="99" y="40"/>
                </a:lnTo>
                <a:lnTo>
                  <a:pt x="120" y="33"/>
                </a:lnTo>
                <a:lnTo>
                  <a:pt x="140" y="27"/>
                </a:lnTo>
                <a:lnTo>
                  <a:pt x="162" y="23"/>
                </a:lnTo>
                <a:lnTo>
                  <a:pt x="186" y="18"/>
                </a:lnTo>
                <a:lnTo>
                  <a:pt x="206" y="14"/>
                </a:lnTo>
                <a:lnTo>
                  <a:pt x="206" y="14"/>
                </a:lnTo>
                <a:lnTo>
                  <a:pt x="208" y="15"/>
                </a:lnTo>
                <a:lnTo>
                  <a:pt x="208" y="15"/>
                </a:lnTo>
                <a:lnTo>
                  <a:pt x="208" y="17"/>
                </a:lnTo>
                <a:lnTo>
                  <a:pt x="208" y="17"/>
                </a:lnTo>
                <a:lnTo>
                  <a:pt x="208" y="18"/>
                </a:lnTo>
                <a:lnTo>
                  <a:pt x="208" y="18"/>
                </a:lnTo>
                <a:lnTo>
                  <a:pt x="206" y="18"/>
                </a:lnTo>
                <a:lnTo>
                  <a:pt x="187" y="23"/>
                </a:lnTo>
                <a:lnTo>
                  <a:pt x="164" y="27"/>
                </a:lnTo>
                <a:lnTo>
                  <a:pt x="142" y="31"/>
                </a:lnTo>
                <a:lnTo>
                  <a:pt x="121" y="37"/>
                </a:lnTo>
                <a:lnTo>
                  <a:pt x="101" y="44"/>
                </a:lnTo>
                <a:lnTo>
                  <a:pt x="83" y="50"/>
                </a:lnTo>
                <a:lnTo>
                  <a:pt x="67" y="57"/>
                </a:lnTo>
                <a:lnTo>
                  <a:pt x="53" y="64"/>
                </a:lnTo>
                <a:lnTo>
                  <a:pt x="41" y="71"/>
                </a:lnTo>
                <a:lnTo>
                  <a:pt x="30" y="78"/>
                </a:lnTo>
                <a:lnTo>
                  <a:pt x="20" y="85"/>
                </a:lnTo>
                <a:lnTo>
                  <a:pt x="20" y="85"/>
                </a:lnTo>
                <a:lnTo>
                  <a:pt x="12" y="94"/>
                </a:lnTo>
                <a:lnTo>
                  <a:pt x="14" y="94"/>
                </a:lnTo>
                <a:lnTo>
                  <a:pt x="7" y="101"/>
                </a:lnTo>
                <a:lnTo>
                  <a:pt x="7" y="101"/>
                </a:lnTo>
                <a:lnTo>
                  <a:pt x="4" y="110"/>
                </a:lnTo>
                <a:lnTo>
                  <a:pt x="4" y="110"/>
                </a:lnTo>
                <a:lnTo>
                  <a:pt x="4" y="117"/>
                </a:lnTo>
                <a:lnTo>
                  <a:pt x="4" y="117"/>
                </a:lnTo>
                <a:lnTo>
                  <a:pt x="4" y="125"/>
                </a:lnTo>
                <a:lnTo>
                  <a:pt x="4" y="125"/>
                </a:lnTo>
                <a:lnTo>
                  <a:pt x="7" y="134"/>
                </a:lnTo>
                <a:lnTo>
                  <a:pt x="7" y="134"/>
                </a:lnTo>
                <a:lnTo>
                  <a:pt x="14" y="141"/>
                </a:lnTo>
                <a:lnTo>
                  <a:pt x="14" y="141"/>
                </a:lnTo>
                <a:lnTo>
                  <a:pt x="20" y="150"/>
                </a:lnTo>
                <a:lnTo>
                  <a:pt x="30" y="157"/>
                </a:lnTo>
                <a:lnTo>
                  <a:pt x="41" y="164"/>
                </a:lnTo>
                <a:lnTo>
                  <a:pt x="53" y="173"/>
                </a:lnTo>
                <a:lnTo>
                  <a:pt x="69" y="178"/>
                </a:lnTo>
                <a:lnTo>
                  <a:pt x="85" y="185"/>
                </a:lnTo>
                <a:lnTo>
                  <a:pt x="104" y="193"/>
                </a:lnTo>
                <a:lnTo>
                  <a:pt x="123" y="198"/>
                </a:lnTo>
                <a:lnTo>
                  <a:pt x="145" y="204"/>
                </a:lnTo>
                <a:lnTo>
                  <a:pt x="167" y="208"/>
                </a:lnTo>
                <a:lnTo>
                  <a:pt x="192" y="214"/>
                </a:lnTo>
                <a:lnTo>
                  <a:pt x="217" y="217"/>
                </a:lnTo>
                <a:lnTo>
                  <a:pt x="244" y="221"/>
                </a:lnTo>
                <a:lnTo>
                  <a:pt x="246" y="223"/>
                </a:lnTo>
                <a:lnTo>
                  <a:pt x="246" y="224"/>
                </a:lnTo>
                <a:lnTo>
                  <a:pt x="246" y="225"/>
                </a:lnTo>
                <a:lnTo>
                  <a:pt x="243" y="225"/>
                </a:lnTo>
                <a:lnTo>
                  <a:pt x="243" y="225"/>
                </a:lnTo>
                <a:close/>
                <a:moveTo>
                  <a:pt x="197" y="0"/>
                </a:moveTo>
                <a:lnTo>
                  <a:pt x="238" y="13"/>
                </a:lnTo>
                <a:lnTo>
                  <a:pt x="203" y="35"/>
                </a:lnTo>
                <a:lnTo>
                  <a:pt x="197" y="0"/>
                </a:lnTo>
                <a:close/>
              </a:path>
            </a:pathLst>
          </a:custGeom>
          <a:solidFill>
            <a:srgbClr val="000000"/>
          </a:solidFill>
          <a:ln w="3175">
            <a:solidFill>
              <a:srgbClr val="000000"/>
            </a:solidFill>
            <a:prstDash val="solid"/>
            <a:round/>
            <a:headEnd/>
            <a:tailEnd/>
          </a:ln>
        </p:spPr>
        <p:txBody>
          <a:bodyPr/>
          <a:lstStyle/>
          <a:p>
            <a:endParaRPr lang="nb-NO"/>
          </a:p>
        </p:txBody>
      </p:sp>
      <p:sp>
        <p:nvSpPr>
          <p:cNvPr id="7449724" name="Rectangle 124"/>
          <p:cNvSpPr>
            <a:spLocks noChangeArrowheads="1"/>
          </p:cNvSpPr>
          <p:nvPr/>
        </p:nvSpPr>
        <p:spPr bwMode="auto">
          <a:xfrm>
            <a:off x="3332163" y="3130550"/>
            <a:ext cx="330200" cy="198438"/>
          </a:xfrm>
          <a:prstGeom prst="rect">
            <a:avLst/>
          </a:prstGeom>
          <a:noFill/>
          <a:ln w="9525">
            <a:noFill/>
            <a:miter lim="800000"/>
            <a:headEnd/>
            <a:tailEnd/>
          </a:ln>
        </p:spPr>
        <p:txBody>
          <a:bodyPr wrap="none" lIns="0" tIns="0" rIns="0" bIns="0">
            <a:spAutoFit/>
          </a:bodyPr>
          <a:lstStyle/>
          <a:p>
            <a:r>
              <a:rPr lang="nb-NO" sz="1300">
                <a:solidFill>
                  <a:srgbClr val="000000"/>
                </a:solidFill>
              </a:rPr>
              <a:t>ADP</a:t>
            </a:r>
            <a:endParaRPr lang="nb-NO" sz="1800">
              <a:latin typeface="Arial" charset="0"/>
            </a:endParaRPr>
          </a:p>
        </p:txBody>
      </p:sp>
      <p:sp>
        <p:nvSpPr>
          <p:cNvPr id="7449725" name="Rectangle 125"/>
          <p:cNvSpPr>
            <a:spLocks noChangeArrowheads="1"/>
          </p:cNvSpPr>
          <p:nvPr/>
        </p:nvSpPr>
        <p:spPr bwMode="auto">
          <a:xfrm>
            <a:off x="5491163" y="3246438"/>
            <a:ext cx="711200" cy="274637"/>
          </a:xfrm>
          <a:prstGeom prst="rect">
            <a:avLst/>
          </a:prstGeom>
          <a:noFill/>
          <a:ln w="9525">
            <a:noFill/>
            <a:miter lim="800000"/>
            <a:headEnd/>
            <a:tailEnd/>
          </a:ln>
        </p:spPr>
        <p:txBody>
          <a:bodyPr wrap="none" lIns="0" tIns="0" rIns="0" bIns="0">
            <a:spAutoFit/>
          </a:bodyPr>
          <a:lstStyle/>
          <a:p>
            <a:r>
              <a:rPr lang="nb-NO" sz="1800" b="1">
                <a:solidFill>
                  <a:srgbClr val="FF3300"/>
                </a:solidFill>
              </a:rPr>
              <a:t>Energy</a:t>
            </a:r>
            <a:endParaRPr lang="nb-NO" sz="1800">
              <a:latin typeface="Arial" charset="0"/>
            </a:endParaRPr>
          </a:p>
        </p:txBody>
      </p:sp>
      <p:sp>
        <p:nvSpPr>
          <p:cNvPr id="7449726" name="Rectangle 126"/>
          <p:cNvSpPr>
            <a:spLocks noChangeArrowheads="1"/>
          </p:cNvSpPr>
          <p:nvPr/>
        </p:nvSpPr>
        <p:spPr bwMode="auto">
          <a:xfrm>
            <a:off x="5491163" y="3478213"/>
            <a:ext cx="725487" cy="23812"/>
          </a:xfrm>
          <a:prstGeom prst="rect">
            <a:avLst/>
          </a:prstGeom>
          <a:solidFill>
            <a:srgbClr val="FF3300"/>
          </a:solidFill>
          <a:ln w="9525">
            <a:noFill/>
            <a:miter lim="800000"/>
            <a:headEnd/>
            <a:tailEnd/>
          </a:ln>
        </p:spPr>
        <p:txBody>
          <a:bodyPr/>
          <a:lstStyle/>
          <a:p>
            <a:endParaRPr lang="nb-NO"/>
          </a:p>
        </p:txBody>
      </p:sp>
      <p:sp>
        <p:nvSpPr>
          <p:cNvPr id="7449727" name="Freeform 127"/>
          <p:cNvSpPr>
            <a:spLocks noEditPoints="1"/>
          </p:cNvSpPr>
          <p:nvPr/>
        </p:nvSpPr>
        <p:spPr bwMode="auto">
          <a:xfrm>
            <a:off x="5821363" y="3482975"/>
            <a:ext cx="61912" cy="342900"/>
          </a:xfrm>
          <a:custGeom>
            <a:avLst/>
            <a:gdLst/>
            <a:ahLst/>
            <a:cxnLst>
              <a:cxn ang="0">
                <a:pos x="17" y="214"/>
              </a:cxn>
              <a:cxn ang="0">
                <a:pos x="17" y="29"/>
              </a:cxn>
              <a:cxn ang="0">
                <a:pos x="17" y="27"/>
              </a:cxn>
              <a:cxn ang="0">
                <a:pos x="19" y="27"/>
              </a:cxn>
              <a:cxn ang="0">
                <a:pos x="20" y="27"/>
              </a:cxn>
              <a:cxn ang="0">
                <a:pos x="22" y="29"/>
              </a:cxn>
              <a:cxn ang="0">
                <a:pos x="22" y="29"/>
              </a:cxn>
              <a:cxn ang="0">
                <a:pos x="22" y="214"/>
              </a:cxn>
              <a:cxn ang="0">
                <a:pos x="22" y="214"/>
              </a:cxn>
              <a:cxn ang="0">
                <a:pos x="20" y="216"/>
              </a:cxn>
              <a:cxn ang="0">
                <a:pos x="20" y="216"/>
              </a:cxn>
              <a:cxn ang="0">
                <a:pos x="19" y="216"/>
              </a:cxn>
              <a:cxn ang="0">
                <a:pos x="19" y="216"/>
              </a:cxn>
              <a:cxn ang="0">
                <a:pos x="17" y="216"/>
              </a:cxn>
              <a:cxn ang="0">
                <a:pos x="17" y="214"/>
              </a:cxn>
              <a:cxn ang="0">
                <a:pos x="17" y="214"/>
              </a:cxn>
              <a:cxn ang="0">
                <a:pos x="0" y="36"/>
              </a:cxn>
              <a:cxn ang="0">
                <a:pos x="19" y="0"/>
              </a:cxn>
              <a:cxn ang="0">
                <a:pos x="39" y="36"/>
              </a:cxn>
              <a:cxn ang="0">
                <a:pos x="0" y="36"/>
              </a:cxn>
            </a:cxnLst>
            <a:rect l="0" t="0" r="r" b="b"/>
            <a:pathLst>
              <a:path w="39" h="216">
                <a:moveTo>
                  <a:pt x="17" y="214"/>
                </a:moveTo>
                <a:lnTo>
                  <a:pt x="17" y="29"/>
                </a:lnTo>
                <a:lnTo>
                  <a:pt x="17" y="27"/>
                </a:lnTo>
                <a:lnTo>
                  <a:pt x="19" y="27"/>
                </a:lnTo>
                <a:lnTo>
                  <a:pt x="20" y="27"/>
                </a:lnTo>
                <a:lnTo>
                  <a:pt x="22" y="29"/>
                </a:lnTo>
                <a:lnTo>
                  <a:pt x="22" y="29"/>
                </a:lnTo>
                <a:lnTo>
                  <a:pt x="22" y="214"/>
                </a:lnTo>
                <a:lnTo>
                  <a:pt x="22" y="214"/>
                </a:lnTo>
                <a:lnTo>
                  <a:pt x="20" y="216"/>
                </a:lnTo>
                <a:lnTo>
                  <a:pt x="20" y="216"/>
                </a:lnTo>
                <a:lnTo>
                  <a:pt x="19" y="216"/>
                </a:lnTo>
                <a:lnTo>
                  <a:pt x="19" y="216"/>
                </a:lnTo>
                <a:lnTo>
                  <a:pt x="17" y="216"/>
                </a:lnTo>
                <a:lnTo>
                  <a:pt x="17" y="214"/>
                </a:lnTo>
                <a:lnTo>
                  <a:pt x="17" y="214"/>
                </a:lnTo>
                <a:close/>
                <a:moveTo>
                  <a:pt x="0" y="36"/>
                </a:moveTo>
                <a:lnTo>
                  <a:pt x="19" y="0"/>
                </a:lnTo>
                <a:lnTo>
                  <a:pt x="39" y="36"/>
                </a:lnTo>
                <a:lnTo>
                  <a:pt x="0" y="36"/>
                </a:lnTo>
                <a:close/>
              </a:path>
            </a:pathLst>
          </a:custGeom>
          <a:solidFill>
            <a:srgbClr val="000000"/>
          </a:solidFill>
          <a:ln w="3175">
            <a:solidFill>
              <a:srgbClr val="000000"/>
            </a:solidFill>
            <a:prstDash val="solid"/>
            <a:round/>
            <a:headEnd/>
            <a:tailEnd/>
          </a:ln>
        </p:spPr>
        <p:txBody>
          <a:bodyPr/>
          <a:lstStyle/>
          <a:p>
            <a:endParaRPr lang="nb-NO"/>
          </a:p>
        </p:txBody>
      </p:sp>
      <p:sp>
        <p:nvSpPr>
          <p:cNvPr id="7449728" name="Rectangle 128"/>
          <p:cNvSpPr>
            <a:spLocks noChangeArrowheads="1"/>
          </p:cNvSpPr>
          <p:nvPr/>
        </p:nvSpPr>
        <p:spPr bwMode="auto">
          <a:xfrm>
            <a:off x="7469188" y="4005263"/>
            <a:ext cx="774700" cy="274637"/>
          </a:xfrm>
          <a:prstGeom prst="rect">
            <a:avLst/>
          </a:prstGeom>
          <a:noFill/>
          <a:ln w="9525">
            <a:noFill/>
            <a:miter lim="800000"/>
            <a:headEnd/>
            <a:tailEnd/>
          </a:ln>
        </p:spPr>
        <p:txBody>
          <a:bodyPr wrap="none" lIns="0" tIns="0" rIns="0" bIns="0">
            <a:spAutoFit/>
          </a:bodyPr>
          <a:lstStyle/>
          <a:p>
            <a:r>
              <a:rPr lang="nb-NO" sz="1800">
                <a:solidFill>
                  <a:srgbClr val="3333CC"/>
                </a:solidFill>
              </a:rPr>
              <a:t>Electron</a:t>
            </a:r>
            <a:endParaRPr lang="nb-NO" sz="1800">
              <a:latin typeface="Arial" charset="0"/>
            </a:endParaRPr>
          </a:p>
        </p:txBody>
      </p:sp>
      <p:sp>
        <p:nvSpPr>
          <p:cNvPr id="7449729" name="Rectangle 129"/>
          <p:cNvSpPr>
            <a:spLocks noChangeArrowheads="1"/>
          </p:cNvSpPr>
          <p:nvPr/>
        </p:nvSpPr>
        <p:spPr bwMode="auto">
          <a:xfrm>
            <a:off x="7451725" y="4221163"/>
            <a:ext cx="774700" cy="274637"/>
          </a:xfrm>
          <a:prstGeom prst="rect">
            <a:avLst/>
          </a:prstGeom>
          <a:noFill/>
          <a:ln w="9525">
            <a:noFill/>
            <a:miter lim="800000"/>
            <a:headEnd/>
            <a:tailEnd/>
          </a:ln>
        </p:spPr>
        <p:txBody>
          <a:bodyPr wrap="none" lIns="0" tIns="0" rIns="0" bIns="0">
            <a:spAutoFit/>
          </a:bodyPr>
          <a:lstStyle/>
          <a:p>
            <a:r>
              <a:rPr lang="nb-NO" sz="1800">
                <a:solidFill>
                  <a:srgbClr val="3333CC"/>
                </a:solidFill>
              </a:rPr>
              <a:t>acceptor</a:t>
            </a:r>
            <a:endParaRPr lang="nb-NO" sz="1800">
              <a:latin typeface="Arial" charset="0"/>
            </a:endParaRPr>
          </a:p>
        </p:txBody>
      </p:sp>
      <p:sp>
        <p:nvSpPr>
          <p:cNvPr id="7449730" name="Rectangle 130"/>
          <p:cNvSpPr>
            <a:spLocks noChangeArrowheads="1"/>
          </p:cNvSpPr>
          <p:nvPr/>
        </p:nvSpPr>
        <p:spPr bwMode="auto">
          <a:xfrm>
            <a:off x="4787900" y="1916113"/>
            <a:ext cx="1365250" cy="274637"/>
          </a:xfrm>
          <a:prstGeom prst="rect">
            <a:avLst/>
          </a:prstGeom>
          <a:noFill/>
          <a:ln w="9525">
            <a:noFill/>
            <a:miter lim="800000"/>
            <a:headEnd/>
            <a:tailEnd/>
          </a:ln>
        </p:spPr>
        <p:txBody>
          <a:bodyPr wrap="none" lIns="0" tIns="0" rIns="0" bIns="0">
            <a:spAutoFit/>
          </a:bodyPr>
          <a:lstStyle/>
          <a:p>
            <a:r>
              <a:rPr lang="nb-NO" sz="1800">
                <a:solidFill>
                  <a:srgbClr val="66FF33"/>
                </a:solidFill>
              </a:rPr>
              <a:t>Electron donor</a:t>
            </a:r>
            <a:endParaRPr lang="nb-NO" sz="1800">
              <a:latin typeface="Arial" charset="0"/>
            </a:endParaRPr>
          </a:p>
        </p:txBody>
      </p:sp>
      <p:sp>
        <p:nvSpPr>
          <p:cNvPr id="7449731" name="Rectangle 131"/>
          <p:cNvSpPr>
            <a:spLocks noChangeArrowheads="1"/>
          </p:cNvSpPr>
          <p:nvPr/>
        </p:nvSpPr>
        <p:spPr bwMode="auto">
          <a:xfrm>
            <a:off x="1068388" y="3687763"/>
            <a:ext cx="138112" cy="228600"/>
          </a:xfrm>
          <a:prstGeom prst="rect">
            <a:avLst/>
          </a:prstGeom>
          <a:noFill/>
          <a:ln w="9525">
            <a:noFill/>
            <a:miter lim="800000"/>
            <a:headEnd/>
            <a:tailEnd/>
          </a:ln>
        </p:spPr>
        <p:txBody>
          <a:bodyPr wrap="none" lIns="0" tIns="0" rIns="0" bIns="0">
            <a:spAutoFit/>
          </a:bodyPr>
          <a:lstStyle/>
          <a:p>
            <a:r>
              <a:rPr lang="nb-NO" sz="1500" b="1">
                <a:solidFill>
                  <a:srgbClr val="996633"/>
                </a:solidFill>
              </a:rPr>
              <a:t>C</a:t>
            </a:r>
            <a:endParaRPr lang="nb-NO" sz="1800">
              <a:latin typeface="Arial" charset="0"/>
            </a:endParaRPr>
          </a:p>
        </p:txBody>
      </p:sp>
      <p:sp>
        <p:nvSpPr>
          <p:cNvPr id="7449732" name="Rectangle 132"/>
          <p:cNvSpPr>
            <a:spLocks noChangeArrowheads="1"/>
          </p:cNvSpPr>
          <p:nvPr/>
        </p:nvSpPr>
        <p:spPr bwMode="auto">
          <a:xfrm>
            <a:off x="1217613" y="3689350"/>
            <a:ext cx="63500" cy="228600"/>
          </a:xfrm>
          <a:prstGeom prst="rect">
            <a:avLst/>
          </a:prstGeom>
          <a:noFill/>
          <a:ln w="9525">
            <a:noFill/>
            <a:miter lim="800000"/>
            <a:headEnd/>
            <a:tailEnd/>
          </a:ln>
        </p:spPr>
        <p:txBody>
          <a:bodyPr wrap="none" lIns="0" tIns="0" rIns="0" bIns="0">
            <a:spAutoFit/>
          </a:bodyPr>
          <a:lstStyle/>
          <a:p>
            <a:r>
              <a:rPr lang="nb-NO" sz="1500">
                <a:solidFill>
                  <a:srgbClr val="000000"/>
                </a:solidFill>
              </a:rPr>
              <a:t>-</a:t>
            </a:r>
            <a:endParaRPr lang="nb-NO" sz="1800">
              <a:latin typeface="Arial" charset="0"/>
            </a:endParaRPr>
          </a:p>
        </p:txBody>
      </p:sp>
      <p:sp>
        <p:nvSpPr>
          <p:cNvPr id="7449733" name="Rectangle 133"/>
          <p:cNvSpPr>
            <a:spLocks noChangeArrowheads="1"/>
          </p:cNvSpPr>
          <p:nvPr/>
        </p:nvSpPr>
        <p:spPr bwMode="auto">
          <a:xfrm>
            <a:off x="1019175" y="3933825"/>
            <a:ext cx="528638" cy="228600"/>
          </a:xfrm>
          <a:prstGeom prst="rect">
            <a:avLst/>
          </a:prstGeom>
          <a:noFill/>
          <a:ln w="9525">
            <a:noFill/>
            <a:miter lim="800000"/>
            <a:headEnd/>
            <a:tailEnd/>
          </a:ln>
        </p:spPr>
        <p:txBody>
          <a:bodyPr wrap="none" lIns="0" tIns="0" rIns="0" bIns="0">
            <a:spAutoFit/>
          </a:bodyPr>
          <a:lstStyle/>
          <a:p>
            <a:r>
              <a:rPr lang="nb-NO" sz="1500">
                <a:solidFill>
                  <a:srgbClr val="000000"/>
                </a:solidFill>
              </a:rPr>
              <a:t>Source</a:t>
            </a:r>
            <a:endParaRPr lang="nb-NO" sz="1800">
              <a:latin typeface="Arial" charset="0"/>
            </a:endParaRPr>
          </a:p>
        </p:txBody>
      </p:sp>
      <p:sp>
        <p:nvSpPr>
          <p:cNvPr id="7449734" name="Freeform 134"/>
          <p:cNvSpPr>
            <a:spLocks noEditPoints="1"/>
          </p:cNvSpPr>
          <p:nvPr/>
        </p:nvSpPr>
        <p:spPr bwMode="auto">
          <a:xfrm>
            <a:off x="4718050" y="2798763"/>
            <a:ext cx="2014538" cy="3352800"/>
          </a:xfrm>
          <a:custGeom>
            <a:avLst/>
            <a:gdLst/>
            <a:ahLst/>
            <a:cxnLst>
              <a:cxn ang="0">
                <a:pos x="586" y="3"/>
              </a:cxn>
              <a:cxn ang="0">
                <a:pos x="517" y="24"/>
              </a:cxn>
              <a:cxn ang="0">
                <a:pos x="461" y="40"/>
              </a:cxn>
              <a:cxn ang="0">
                <a:pos x="392" y="87"/>
              </a:cxn>
              <a:cxn ang="0">
                <a:pos x="357" y="105"/>
              </a:cxn>
              <a:cxn ang="0">
                <a:pos x="299" y="170"/>
              </a:cxn>
              <a:cxn ang="0">
                <a:pos x="237" y="233"/>
              </a:cxn>
              <a:cxn ang="0">
                <a:pos x="187" y="310"/>
              </a:cxn>
              <a:cxn ang="0">
                <a:pos x="138" y="400"/>
              </a:cxn>
              <a:cxn ang="0">
                <a:pos x="111" y="480"/>
              </a:cxn>
              <a:cxn ang="0">
                <a:pos x="82" y="554"/>
              </a:cxn>
              <a:cxn ang="0">
                <a:pos x="52" y="638"/>
              </a:cxn>
              <a:cxn ang="0">
                <a:pos x="37" y="738"/>
              </a:cxn>
              <a:cxn ang="0">
                <a:pos x="29" y="780"/>
              </a:cxn>
              <a:cxn ang="0">
                <a:pos x="13" y="902"/>
              </a:cxn>
              <a:cxn ang="0">
                <a:pos x="8" y="1001"/>
              </a:cxn>
              <a:cxn ang="0">
                <a:pos x="0" y="1094"/>
              </a:cxn>
              <a:cxn ang="0">
                <a:pos x="4" y="1152"/>
              </a:cxn>
              <a:cxn ang="0">
                <a:pos x="16" y="1235"/>
              </a:cxn>
              <a:cxn ang="0">
                <a:pos x="34" y="1360"/>
              </a:cxn>
              <a:cxn ang="0">
                <a:pos x="41" y="1400"/>
              </a:cxn>
              <a:cxn ang="0">
                <a:pos x="73" y="1547"/>
              </a:cxn>
              <a:cxn ang="0">
                <a:pos x="114" y="1641"/>
              </a:cxn>
              <a:cxn ang="0">
                <a:pos x="130" y="1680"/>
              </a:cxn>
              <a:cxn ang="0">
                <a:pos x="161" y="1758"/>
              </a:cxn>
              <a:cxn ang="0">
                <a:pos x="207" y="1837"/>
              </a:cxn>
              <a:cxn ang="0">
                <a:pos x="256" y="1902"/>
              </a:cxn>
              <a:cxn ang="0">
                <a:pos x="319" y="1962"/>
              </a:cxn>
              <a:cxn ang="0">
                <a:pos x="401" y="2038"/>
              </a:cxn>
              <a:cxn ang="0">
                <a:pos x="479" y="2074"/>
              </a:cxn>
              <a:cxn ang="0">
                <a:pos x="507" y="2091"/>
              </a:cxn>
              <a:cxn ang="0">
                <a:pos x="603" y="2105"/>
              </a:cxn>
              <a:cxn ang="0">
                <a:pos x="682" y="2104"/>
              </a:cxn>
              <a:cxn ang="0">
                <a:pos x="753" y="2094"/>
              </a:cxn>
              <a:cxn ang="0">
                <a:pos x="769" y="2082"/>
              </a:cxn>
              <a:cxn ang="0">
                <a:pos x="869" y="2038"/>
              </a:cxn>
              <a:cxn ang="0">
                <a:pos x="940" y="1974"/>
              </a:cxn>
              <a:cxn ang="0">
                <a:pos x="985" y="1927"/>
              </a:cxn>
              <a:cxn ang="0">
                <a:pos x="1056" y="1845"/>
              </a:cxn>
              <a:cxn ang="0">
                <a:pos x="1104" y="1754"/>
              </a:cxn>
              <a:cxn ang="0">
                <a:pos x="1148" y="1680"/>
              </a:cxn>
              <a:cxn ang="0">
                <a:pos x="1187" y="1557"/>
              </a:cxn>
              <a:cxn ang="0">
                <a:pos x="1209" y="1480"/>
              </a:cxn>
              <a:cxn ang="0">
                <a:pos x="1221" y="1440"/>
              </a:cxn>
              <a:cxn ang="0">
                <a:pos x="1254" y="1294"/>
              </a:cxn>
              <a:cxn ang="0">
                <a:pos x="1263" y="1211"/>
              </a:cxn>
              <a:cxn ang="0">
                <a:pos x="1260" y="1151"/>
              </a:cxn>
              <a:cxn ang="0">
                <a:pos x="1263" y="1025"/>
              </a:cxn>
              <a:cxn ang="0">
                <a:pos x="1266" y="942"/>
              </a:cxn>
              <a:cxn ang="0">
                <a:pos x="1257" y="842"/>
              </a:cxn>
              <a:cxn ang="0">
                <a:pos x="1233" y="737"/>
              </a:cxn>
              <a:cxn ang="0">
                <a:pos x="1214" y="645"/>
              </a:cxn>
              <a:cxn ang="0">
                <a:pos x="1194" y="574"/>
              </a:cxn>
              <a:cxn ang="0">
                <a:pos x="1157" y="473"/>
              </a:cxn>
              <a:cxn ang="0">
                <a:pos x="1134" y="417"/>
              </a:cxn>
              <a:cxn ang="0">
                <a:pos x="1067" y="281"/>
              </a:cxn>
              <a:cxn ang="0">
                <a:pos x="1000" y="200"/>
              </a:cxn>
              <a:cxn ang="0">
                <a:pos x="971" y="168"/>
              </a:cxn>
              <a:cxn ang="0">
                <a:pos x="897" y="93"/>
              </a:cxn>
              <a:cxn ang="0">
                <a:pos x="834" y="58"/>
              </a:cxn>
              <a:cxn ang="0">
                <a:pos x="794" y="33"/>
              </a:cxn>
              <a:cxn ang="0">
                <a:pos x="700" y="10"/>
              </a:cxn>
            </a:cxnLst>
            <a:rect l="0" t="0" r="r" b="b"/>
            <a:pathLst>
              <a:path w="1269" h="2112">
                <a:moveTo>
                  <a:pt x="652" y="5"/>
                </a:moveTo>
                <a:lnTo>
                  <a:pt x="635" y="5"/>
                </a:lnTo>
                <a:lnTo>
                  <a:pt x="625" y="5"/>
                </a:lnTo>
                <a:lnTo>
                  <a:pt x="625" y="0"/>
                </a:lnTo>
                <a:lnTo>
                  <a:pt x="635" y="0"/>
                </a:lnTo>
                <a:lnTo>
                  <a:pt x="652" y="0"/>
                </a:lnTo>
                <a:lnTo>
                  <a:pt x="652" y="5"/>
                </a:lnTo>
                <a:close/>
                <a:moveTo>
                  <a:pt x="606" y="7"/>
                </a:moveTo>
                <a:lnTo>
                  <a:pt x="603" y="7"/>
                </a:lnTo>
                <a:lnTo>
                  <a:pt x="588" y="8"/>
                </a:lnTo>
                <a:lnTo>
                  <a:pt x="580" y="10"/>
                </a:lnTo>
                <a:lnTo>
                  <a:pt x="580" y="3"/>
                </a:lnTo>
                <a:lnTo>
                  <a:pt x="586" y="3"/>
                </a:lnTo>
                <a:lnTo>
                  <a:pt x="603" y="0"/>
                </a:lnTo>
                <a:lnTo>
                  <a:pt x="605" y="0"/>
                </a:lnTo>
                <a:lnTo>
                  <a:pt x="606" y="7"/>
                </a:lnTo>
                <a:close/>
                <a:moveTo>
                  <a:pt x="561" y="13"/>
                </a:moveTo>
                <a:lnTo>
                  <a:pt x="556" y="14"/>
                </a:lnTo>
                <a:lnTo>
                  <a:pt x="540" y="17"/>
                </a:lnTo>
                <a:lnTo>
                  <a:pt x="535" y="18"/>
                </a:lnTo>
                <a:lnTo>
                  <a:pt x="534" y="13"/>
                </a:lnTo>
                <a:lnTo>
                  <a:pt x="539" y="11"/>
                </a:lnTo>
                <a:lnTo>
                  <a:pt x="554" y="8"/>
                </a:lnTo>
                <a:lnTo>
                  <a:pt x="559" y="7"/>
                </a:lnTo>
                <a:lnTo>
                  <a:pt x="561" y="13"/>
                </a:lnTo>
                <a:close/>
                <a:moveTo>
                  <a:pt x="517" y="24"/>
                </a:moveTo>
                <a:lnTo>
                  <a:pt x="509" y="27"/>
                </a:lnTo>
                <a:lnTo>
                  <a:pt x="494" y="31"/>
                </a:lnTo>
                <a:lnTo>
                  <a:pt x="493" y="33"/>
                </a:lnTo>
                <a:lnTo>
                  <a:pt x="490" y="27"/>
                </a:lnTo>
                <a:lnTo>
                  <a:pt x="491" y="27"/>
                </a:lnTo>
                <a:lnTo>
                  <a:pt x="507" y="21"/>
                </a:lnTo>
                <a:lnTo>
                  <a:pt x="515" y="18"/>
                </a:lnTo>
                <a:lnTo>
                  <a:pt x="517" y="24"/>
                </a:lnTo>
                <a:close/>
                <a:moveTo>
                  <a:pt x="475" y="40"/>
                </a:moveTo>
                <a:lnTo>
                  <a:pt x="464" y="44"/>
                </a:lnTo>
                <a:lnTo>
                  <a:pt x="452" y="51"/>
                </a:lnTo>
                <a:lnTo>
                  <a:pt x="449" y="45"/>
                </a:lnTo>
                <a:lnTo>
                  <a:pt x="461" y="40"/>
                </a:lnTo>
                <a:lnTo>
                  <a:pt x="472" y="34"/>
                </a:lnTo>
                <a:lnTo>
                  <a:pt x="475" y="40"/>
                </a:lnTo>
                <a:close/>
                <a:moveTo>
                  <a:pt x="434" y="60"/>
                </a:moveTo>
                <a:lnTo>
                  <a:pt x="434" y="60"/>
                </a:lnTo>
                <a:lnTo>
                  <a:pt x="420" y="68"/>
                </a:lnTo>
                <a:lnTo>
                  <a:pt x="412" y="73"/>
                </a:lnTo>
                <a:lnTo>
                  <a:pt x="409" y="68"/>
                </a:lnTo>
                <a:lnTo>
                  <a:pt x="417" y="64"/>
                </a:lnTo>
                <a:lnTo>
                  <a:pt x="431" y="55"/>
                </a:lnTo>
                <a:lnTo>
                  <a:pt x="431" y="54"/>
                </a:lnTo>
                <a:lnTo>
                  <a:pt x="434" y="60"/>
                </a:lnTo>
                <a:close/>
                <a:moveTo>
                  <a:pt x="397" y="83"/>
                </a:moveTo>
                <a:lnTo>
                  <a:pt x="392" y="87"/>
                </a:lnTo>
                <a:lnTo>
                  <a:pt x="378" y="97"/>
                </a:lnTo>
                <a:lnTo>
                  <a:pt x="378" y="98"/>
                </a:lnTo>
                <a:lnTo>
                  <a:pt x="373" y="94"/>
                </a:lnTo>
                <a:lnTo>
                  <a:pt x="373" y="93"/>
                </a:lnTo>
                <a:lnTo>
                  <a:pt x="387" y="83"/>
                </a:lnTo>
                <a:lnTo>
                  <a:pt x="393" y="78"/>
                </a:lnTo>
                <a:lnTo>
                  <a:pt x="397" y="83"/>
                </a:lnTo>
                <a:close/>
                <a:moveTo>
                  <a:pt x="362" y="110"/>
                </a:moveTo>
                <a:lnTo>
                  <a:pt x="351" y="120"/>
                </a:lnTo>
                <a:lnTo>
                  <a:pt x="343" y="125"/>
                </a:lnTo>
                <a:lnTo>
                  <a:pt x="338" y="121"/>
                </a:lnTo>
                <a:lnTo>
                  <a:pt x="346" y="115"/>
                </a:lnTo>
                <a:lnTo>
                  <a:pt x="357" y="105"/>
                </a:lnTo>
                <a:lnTo>
                  <a:pt x="362" y="110"/>
                </a:lnTo>
                <a:close/>
                <a:moveTo>
                  <a:pt x="329" y="138"/>
                </a:moveTo>
                <a:lnTo>
                  <a:pt x="311" y="155"/>
                </a:lnTo>
                <a:lnTo>
                  <a:pt x="307" y="151"/>
                </a:lnTo>
                <a:lnTo>
                  <a:pt x="324" y="134"/>
                </a:lnTo>
                <a:lnTo>
                  <a:pt x="329" y="138"/>
                </a:lnTo>
                <a:close/>
                <a:moveTo>
                  <a:pt x="299" y="170"/>
                </a:moveTo>
                <a:lnTo>
                  <a:pt x="284" y="184"/>
                </a:lnTo>
                <a:lnTo>
                  <a:pt x="281" y="187"/>
                </a:lnTo>
                <a:lnTo>
                  <a:pt x="277" y="184"/>
                </a:lnTo>
                <a:lnTo>
                  <a:pt x="280" y="180"/>
                </a:lnTo>
                <a:lnTo>
                  <a:pt x="294" y="165"/>
                </a:lnTo>
                <a:lnTo>
                  <a:pt x="299" y="170"/>
                </a:lnTo>
                <a:close/>
                <a:moveTo>
                  <a:pt x="270" y="201"/>
                </a:moveTo>
                <a:lnTo>
                  <a:pt x="261" y="213"/>
                </a:lnTo>
                <a:lnTo>
                  <a:pt x="254" y="221"/>
                </a:lnTo>
                <a:lnTo>
                  <a:pt x="248" y="217"/>
                </a:lnTo>
                <a:lnTo>
                  <a:pt x="254" y="210"/>
                </a:lnTo>
                <a:lnTo>
                  <a:pt x="264" y="198"/>
                </a:lnTo>
                <a:lnTo>
                  <a:pt x="270" y="201"/>
                </a:lnTo>
                <a:close/>
                <a:moveTo>
                  <a:pt x="243" y="235"/>
                </a:moveTo>
                <a:lnTo>
                  <a:pt x="237" y="244"/>
                </a:lnTo>
                <a:lnTo>
                  <a:pt x="229" y="255"/>
                </a:lnTo>
                <a:lnTo>
                  <a:pt x="223" y="253"/>
                </a:lnTo>
                <a:lnTo>
                  <a:pt x="231" y="241"/>
                </a:lnTo>
                <a:lnTo>
                  <a:pt x="237" y="233"/>
                </a:lnTo>
                <a:lnTo>
                  <a:pt x="243" y="235"/>
                </a:lnTo>
                <a:close/>
                <a:moveTo>
                  <a:pt x="218" y="270"/>
                </a:moveTo>
                <a:lnTo>
                  <a:pt x="213" y="277"/>
                </a:lnTo>
                <a:lnTo>
                  <a:pt x="206" y="291"/>
                </a:lnTo>
                <a:lnTo>
                  <a:pt x="199" y="288"/>
                </a:lnTo>
                <a:lnTo>
                  <a:pt x="207" y="274"/>
                </a:lnTo>
                <a:lnTo>
                  <a:pt x="213" y="267"/>
                </a:lnTo>
                <a:lnTo>
                  <a:pt x="218" y="270"/>
                </a:lnTo>
                <a:close/>
                <a:moveTo>
                  <a:pt x="195" y="307"/>
                </a:moveTo>
                <a:lnTo>
                  <a:pt x="191" y="313"/>
                </a:lnTo>
                <a:lnTo>
                  <a:pt x="183" y="327"/>
                </a:lnTo>
                <a:lnTo>
                  <a:pt x="177" y="324"/>
                </a:lnTo>
                <a:lnTo>
                  <a:pt x="187" y="310"/>
                </a:lnTo>
                <a:lnTo>
                  <a:pt x="190" y="304"/>
                </a:lnTo>
                <a:lnTo>
                  <a:pt x="195" y="307"/>
                </a:lnTo>
                <a:close/>
                <a:moveTo>
                  <a:pt x="174" y="343"/>
                </a:moveTo>
                <a:lnTo>
                  <a:pt x="171" y="348"/>
                </a:lnTo>
                <a:lnTo>
                  <a:pt x="163" y="364"/>
                </a:lnTo>
                <a:lnTo>
                  <a:pt x="157" y="361"/>
                </a:lnTo>
                <a:lnTo>
                  <a:pt x="165" y="345"/>
                </a:lnTo>
                <a:lnTo>
                  <a:pt x="168" y="340"/>
                </a:lnTo>
                <a:lnTo>
                  <a:pt x="174" y="343"/>
                </a:lnTo>
                <a:close/>
                <a:moveTo>
                  <a:pt x="153" y="381"/>
                </a:moveTo>
                <a:lnTo>
                  <a:pt x="150" y="387"/>
                </a:lnTo>
                <a:lnTo>
                  <a:pt x="144" y="403"/>
                </a:lnTo>
                <a:lnTo>
                  <a:pt x="138" y="400"/>
                </a:lnTo>
                <a:lnTo>
                  <a:pt x="146" y="384"/>
                </a:lnTo>
                <a:lnTo>
                  <a:pt x="149" y="378"/>
                </a:lnTo>
                <a:lnTo>
                  <a:pt x="153" y="381"/>
                </a:lnTo>
                <a:close/>
                <a:moveTo>
                  <a:pt x="136" y="418"/>
                </a:moveTo>
                <a:lnTo>
                  <a:pt x="133" y="427"/>
                </a:lnTo>
                <a:lnTo>
                  <a:pt x="127" y="441"/>
                </a:lnTo>
                <a:lnTo>
                  <a:pt x="120" y="438"/>
                </a:lnTo>
                <a:lnTo>
                  <a:pt x="127" y="424"/>
                </a:lnTo>
                <a:lnTo>
                  <a:pt x="130" y="417"/>
                </a:lnTo>
                <a:lnTo>
                  <a:pt x="136" y="418"/>
                </a:lnTo>
                <a:close/>
                <a:moveTo>
                  <a:pt x="119" y="457"/>
                </a:moveTo>
                <a:lnTo>
                  <a:pt x="114" y="467"/>
                </a:lnTo>
                <a:lnTo>
                  <a:pt x="111" y="480"/>
                </a:lnTo>
                <a:lnTo>
                  <a:pt x="105" y="478"/>
                </a:lnTo>
                <a:lnTo>
                  <a:pt x="109" y="465"/>
                </a:lnTo>
                <a:lnTo>
                  <a:pt x="112" y="455"/>
                </a:lnTo>
                <a:lnTo>
                  <a:pt x="119" y="457"/>
                </a:lnTo>
                <a:close/>
                <a:moveTo>
                  <a:pt x="103" y="497"/>
                </a:moveTo>
                <a:lnTo>
                  <a:pt x="98" y="510"/>
                </a:lnTo>
                <a:lnTo>
                  <a:pt x="95" y="518"/>
                </a:lnTo>
                <a:lnTo>
                  <a:pt x="89" y="517"/>
                </a:lnTo>
                <a:lnTo>
                  <a:pt x="92" y="508"/>
                </a:lnTo>
                <a:lnTo>
                  <a:pt x="97" y="494"/>
                </a:lnTo>
                <a:lnTo>
                  <a:pt x="103" y="497"/>
                </a:lnTo>
                <a:close/>
                <a:moveTo>
                  <a:pt x="89" y="535"/>
                </a:moveTo>
                <a:lnTo>
                  <a:pt x="82" y="554"/>
                </a:lnTo>
                <a:lnTo>
                  <a:pt x="82" y="558"/>
                </a:lnTo>
                <a:lnTo>
                  <a:pt x="76" y="557"/>
                </a:lnTo>
                <a:lnTo>
                  <a:pt x="76" y="553"/>
                </a:lnTo>
                <a:lnTo>
                  <a:pt x="82" y="534"/>
                </a:lnTo>
                <a:lnTo>
                  <a:pt x="89" y="535"/>
                </a:lnTo>
                <a:close/>
                <a:moveTo>
                  <a:pt x="76" y="575"/>
                </a:moveTo>
                <a:lnTo>
                  <a:pt x="70" y="598"/>
                </a:lnTo>
                <a:lnTo>
                  <a:pt x="64" y="597"/>
                </a:lnTo>
                <a:lnTo>
                  <a:pt x="70" y="574"/>
                </a:lnTo>
                <a:lnTo>
                  <a:pt x="76" y="575"/>
                </a:lnTo>
                <a:close/>
                <a:moveTo>
                  <a:pt x="65" y="615"/>
                </a:moveTo>
                <a:lnTo>
                  <a:pt x="59" y="640"/>
                </a:lnTo>
                <a:lnTo>
                  <a:pt x="52" y="638"/>
                </a:lnTo>
                <a:lnTo>
                  <a:pt x="59" y="614"/>
                </a:lnTo>
                <a:lnTo>
                  <a:pt x="65" y="615"/>
                </a:lnTo>
                <a:close/>
                <a:moveTo>
                  <a:pt x="54" y="657"/>
                </a:moveTo>
                <a:lnTo>
                  <a:pt x="49" y="680"/>
                </a:lnTo>
                <a:lnTo>
                  <a:pt x="43" y="678"/>
                </a:lnTo>
                <a:lnTo>
                  <a:pt x="48" y="655"/>
                </a:lnTo>
                <a:lnTo>
                  <a:pt x="54" y="657"/>
                </a:lnTo>
                <a:close/>
                <a:moveTo>
                  <a:pt x="45" y="697"/>
                </a:moveTo>
                <a:lnTo>
                  <a:pt x="40" y="721"/>
                </a:lnTo>
                <a:lnTo>
                  <a:pt x="34" y="720"/>
                </a:lnTo>
                <a:lnTo>
                  <a:pt x="38" y="695"/>
                </a:lnTo>
                <a:lnTo>
                  <a:pt x="45" y="697"/>
                </a:lnTo>
                <a:close/>
                <a:moveTo>
                  <a:pt x="37" y="738"/>
                </a:moveTo>
                <a:lnTo>
                  <a:pt x="35" y="743"/>
                </a:lnTo>
                <a:lnTo>
                  <a:pt x="32" y="761"/>
                </a:lnTo>
                <a:lnTo>
                  <a:pt x="26" y="761"/>
                </a:lnTo>
                <a:lnTo>
                  <a:pt x="29" y="741"/>
                </a:lnTo>
                <a:lnTo>
                  <a:pt x="30" y="737"/>
                </a:lnTo>
                <a:lnTo>
                  <a:pt x="37" y="738"/>
                </a:lnTo>
                <a:close/>
                <a:moveTo>
                  <a:pt x="29" y="780"/>
                </a:moveTo>
                <a:lnTo>
                  <a:pt x="27" y="792"/>
                </a:lnTo>
                <a:lnTo>
                  <a:pt x="26" y="802"/>
                </a:lnTo>
                <a:lnTo>
                  <a:pt x="19" y="802"/>
                </a:lnTo>
                <a:lnTo>
                  <a:pt x="21" y="791"/>
                </a:lnTo>
                <a:lnTo>
                  <a:pt x="22" y="778"/>
                </a:lnTo>
                <a:lnTo>
                  <a:pt x="29" y="780"/>
                </a:lnTo>
                <a:close/>
                <a:moveTo>
                  <a:pt x="22" y="821"/>
                </a:moveTo>
                <a:lnTo>
                  <a:pt x="19" y="844"/>
                </a:lnTo>
                <a:lnTo>
                  <a:pt x="19" y="844"/>
                </a:lnTo>
                <a:lnTo>
                  <a:pt x="13" y="844"/>
                </a:lnTo>
                <a:lnTo>
                  <a:pt x="13" y="842"/>
                </a:lnTo>
                <a:lnTo>
                  <a:pt x="16" y="820"/>
                </a:lnTo>
                <a:lnTo>
                  <a:pt x="22" y="821"/>
                </a:lnTo>
                <a:close/>
                <a:moveTo>
                  <a:pt x="18" y="861"/>
                </a:moveTo>
                <a:lnTo>
                  <a:pt x="15" y="885"/>
                </a:lnTo>
                <a:lnTo>
                  <a:pt x="8" y="885"/>
                </a:lnTo>
                <a:lnTo>
                  <a:pt x="11" y="861"/>
                </a:lnTo>
                <a:lnTo>
                  <a:pt x="18" y="861"/>
                </a:lnTo>
                <a:close/>
                <a:moveTo>
                  <a:pt x="13" y="902"/>
                </a:moveTo>
                <a:lnTo>
                  <a:pt x="11" y="927"/>
                </a:lnTo>
                <a:lnTo>
                  <a:pt x="5" y="927"/>
                </a:lnTo>
                <a:lnTo>
                  <a:pt x="7" y="902"/>
                </a:lnTo>
                <a:lnTo>
                  <a:pt x="13" y="902"/>
                </a:lnTo>
                <a:close/>
                <a:moveTo>
                  <a:pt x="10" y="945"/>
                </a:moveTo>
                <a:lnTo>
                  <a:pt x="10" y="948"/>
                </a:lnTo>
                <a:lnTo>
                  <a:pt x="10" y="968"/>
                </a:lnTo>
                <a:lnTo>
                  <a:pt x="2" y="968"/>
                </a:lnTo>
                <a:lnTo>
                  <a:pt x="4" y="947"/>
                </a:lnTo>
                <a:lnTo>
                  <a:pt x="4" y="944"/>
                </a:lnTo>
                <a:lnTo>
                  <a:pt x="10" y="945"/>
                </a:lnTo>
                <a:close/>
                <a:moveTo>
                  <a:pt x="8" y="987"/>
                </a:moveTo>
                <a:lnTo>
                  <a:pt x="8" y="1001"/>
                </a:lnTo>
                <a:lnTo>
                  <a:pt x="8" y="1010"/>
                </a:lnTo>
                <a:lnTo>
                  <a:pt x="0" y="1010"/>
                </a:lnTo>
                <a:lnTo>
                  <a:pt x="2" y="1001"/>
                </a:lnTo>
                <a:lnTo>
                  <a:pt x="2" y="985"/>
                </a:lnTo>
                <a:lnTo>
                  <a:pt x="8" y="987"/>
                </a:lnTo>
                <a:close/>
                <a:moveTo>
                  <a:pt x="7" y="1028"/>
                </a:moveTo>
                <a:lnTo>
                  <a:pt x="7" y="1051"/>
                </a:lnTo>
                <a:lnTo>
                  <a:pt x="0" y="1051"/>
                </a:lnTo>
                <a:lnTo>
                  <a:pt x="0" y="1028"/>
                </a:lnTo>
                <a:lnTo>
                  <a:pt x="7" y="1028"/>
                </a:lnTo>
                <a:close/>
                <a:moveTo>
                  <a:pt x="7" y="1070"/>
                </a:moveTo>
                <a:lnTo>
                  <a:pt x="8" y="1092"/>
                </a:lnTo>
                <a:lnTo>
                  <a:pt x="0" y="1094"/>
                </a:lnTo>
                <a:lnTo>
                  <a:pt x="0" y="1070"/>
                </a:lnTo>
                <a:lnTo>
                  <a:pt x="7" y="1070"/>
                </a:lnTo>
                <a:close/>
                <a:moveTo>
                  <a:pt x="8" y="1111"/>
                </a:moveTo>
                <a:lnTo>
                  <a:pt x="10" y="1135"/>
                </a:lnTo>
                <a:lnTo>
                  <a:pt x="2" y="1135"/>
                </a:lnTo>
                <a:lnTo>
                  <a:pt x="2" y="1111"/>
                </a:lnTo>
                <a:lnTo>
                  <a:pt x="8" y="1111"/>
                </a:lnTo>
                <a:close/>
                <a:moveTo>
                  <a:pt x="10" y="1152"/>
                </a:moveTo>
                <a:lnTo>
                  <a:pt x="10" y="1162"/>
                </a:lnTo>
                <a:lnTo>
                  <a:pt x="11" y="1177"/>
                </a:lnTo>
                <a:lnTo>
                  <a:pt x="5" y="1177"/>
                </a:lnTo>
                <a:lnTo>
                  <a:pt x="4" y="1164"/>
                </a:lnTo>
                <a:lnTo>
                  <a:pt x="4" y="1152"/>
                </a:lnTo>
                <a:lnTo>
                  <a:pt x="10" y="1152"/>
                </a:lnTo>
                <a:close/>
                <a:moveTo>
                  <a:pt x="13" y="1194"/>
                </a:moveTo>
                <a:lnTo>
                  <a:pt x="15" y="1215"/>
                </a:lnTo>
                <a:lnTo>
                  <a:pt x="15" y="1218"/>
                </a:lnTo>
                <a:lnTo>
                  <a:pt x="8" y="1218"/>
                </a:lnTo>
                <a:lnTo>
                  <a:pt x="8" y="1217"/>
                </a:lnTo>
                <a:lnTo>
                  <a:pt x="7" y="1194"/>
                </a:lnTo>
                <a:lnTo>
                  <a:pt x="13" y="1194"/>
                </a:lnTo>
                <a:close/>
                <a:moveTo>
                  <a:pt x="16" y="1235"/>
                </a:moveTo>
                <a:lnTo>
                  <a:pt x="19" y="1260"/>
                </a:lnTo>
                <a:lnTo>
                  <a:pt x="13" y="1260"/>
                </a:lnTo>
                <a:lnTo>
                  <a:pt x="10" y="1237"/>
                </a:lnTo>
                <a:lnTo>
                  <a:pt x="16" y="1235"/>
                </a:lnTo>
                <a:close/>
                <a:moveTo>
                  <a:pt x="21" y="1277"/>
                </a:moveTo>
                <a:lnTo>
                  <a:pt x="24" y="1301"/>
                </a:lnTo>
                <a:lnTo>
                  <a:pt x="18" y="1301"/>
                </a:lnTo>
                <a:lnTo>
                  <a:pt x="15" y="1278"/>
                </a:lnTo>
                <a:lnTo>
                  <a:pt x="21" y="1277"/>
                </a:lnTo>
                <a:close/>
                <a:moveTo>
                  <a:pt x="27" y="1318"/>
                </a:moveTo>
                <a:lnTo>
                  <a:pt x="27" y="1318"/>
                </a:lnTo>
                <a:lnTo>
                  <a:pt x="30" y="1341"/>
                </a:lnTo>
                <a:lnTo>
                  <a:pt x="24" y="1342"/>
                </a:lnTo>
                <a:lnTo>
                  <a:pt x="21" y="1320"/>
                </a:lnTo>
                <a:lnTo>
                  <a:pt x="21" y="1320"/>
                </a:lnTo>
                <a:lnTo>
                  <a:pt x="27" y="1318"/>
                </a:lnTo>
                <a:close/>
                <a:moveTo>
                  <a:pt x="34" y="1360"/>
                </a:moveTo>
                <a:lnTo>
                  <a:pt x="35" y="1368"/>
                </a:lnTo>
                <a:lnTo>
                  <a:pt x="38" y="1382"/>
                </a:lnTo>
                <a:lnTo>
                  <a:pt x="32" y="1384"/>
                </a:lnTo>
                <a:lnTo>
                  <a:pt x="29" y="1370"/>
                </a:lnTo>
                <a:lnTo>
                  <a:pt x="27" y="1360"/>
                </a:lnTo>
                <a:lnTo>
                  <a:pt x="34" y="1360"/>
                </a:lnTo>
                <a:close/>
                <a:moveTo>
                  <a:pt x="41" y="1400"/>
                </a:moveTo>
                <a:lnTo>
                  <a:pt x="46" y="1417"/>
                </a:lnTo>
                <a:lnTo>
                  <a:pt x="46" y="1424"/>
                </a:lnTo>
                <a:lnTo>
                  <a:pt x="40" y="1425"/>
                </a:lnTo>
                <a:lnTo>
                  <a:pt x="38" y="1418"/>
                </a:lnTo>
                <a:lnTo>
                  <a:pt x="35" y="1401"/>
                </a:lnTo>
                <a:lnTo>
                  <a:pt x="41" y="1400"/>
                </a:lnTo>
                <a:close/>
                <a:moveTo>
                  <a:pt x="51" y="1441"/>
                </a:moveTo>
                <a:lnTo>
                  <a:pt x="57" y="1464"/>
                </a:lnTo>
                <a:lnTo>
                  <a:pt x="51" y="1465"/>
                </a:lnTo>
                <a:lnTo>
                  <a:pt x="45" y="1442"/>
                </a:lnTo>
                <a:lnTo>
                  <a:pt x="51" y="1441"/>
                </a:lnTo>
                <a:close/>
                <a:moveTo>
                  <a:pt x="62" y="1481"/>
                </a:moveTo>
                <a:lnTo>
                  <a:pt x="68" y="1505"/>
                </a:lnTo>
                <a:lnTo>
                  <a:pt x="60" y="1507"/>
                </a:lnTo>
                <a:lnTo>
                  <a:pt x="56" y="1482"/>
                </a:lnTo>
                <a:lnTo>
                  <a:pt x="62" y="1481"/>
                </a:lnTo>
                <a:close/>
                <a:moveTo>
                  <a:pt x="73" y="1522"/>
                </a:moveTo>
                <a:lnTo>
                  <a:pt x="79" y="1545"/>
                </a:lnTo>
                <a:lnTo>
                  <a:pt x="73" y="1547"/>
                </a:lnTo>
                <a:lnTo>
                  <a:pt x="67" y="1524"/>
                </a:lnTo>
                <a:lnTo>
                  <a:pt x="73" y="1522"/>
                </a:lnTo>
                <a:close/>
                <a:moveTo>
                  <a:pt x="86" y="1562"/>
                </a:moveTo>
                <a:lnTo>
                  <a:pt x="93" y="1584"/>
                </a:lnTo>
                <a:lnTo>
                  <a:pt x="87" y="1587"/>
                </a:lnTo>
                <a:lnTo>
                  <a:pt x="79" y="1564"/>
                </a:lnTo>
                <a:lnTo>
                  <a:pt x="86" y="1562"/>
                </a:lnTo>
                <a:close/>
                <a:moveTo>
                  <a:pt x="98" y="1601"/>
                </a:moveTo>
                <a:lnTo>
                  <a:pt x="108" y="1624"/>
                </a:lnTo>
                <a:lnTo>
                  <a:pt x="101" y="1625"/>
                </a:lnTo>
                <a:lnTo>
                  <a:pt x="92" y="1604"/>
                </a:lnTo>
                <a:lnTo>
                  <a:pt x="98" y="1601"/>
                </a:lnTo>
                <a:close/>
                <a:moveTo>
                  <a:pt x="114" y="1641"/>
                </a:moveTo>
                <a:lnTo>
                  <a:pt x="116" y="1644"/>
                </a:lnTo>
                <a:lnTo>
                  <a:pt x="123" y="1662"/>
                </a:lnTo>
                <a:lnTo>
                  <a:pt x="117" y="1665"/>
                </a:lnTo>
                <a:lnTo>
                  <a:pt x="109" y="1645"/>
                </a:lnTo>
                <a:lnTo>
                  <a:pt x="108" y="1642"/>
                </a:lnTo>
                <a:lnTo>
                  <a:pt x="114" y="1641"/>
                </a:lnTo>
                <a:close/>
                <a:moveTo>
                  <a:pt x="130" y="1680"/>
                </a:moveTo>
                <a:lnTo>
                  <a:pt x="133" y="1685"/>
                </a:lnTo>
                <a:lnTo>
                  <a:pt x="141" y="1701"/>
                </a:lnTo>
                <a:lnTo>
                  <a:pt x="135" y="1704"/>
                </a:lnTo>
                <a:lnTo>
                  <a:pt x="127" y="1687"/>
                </a:lnTo>
                <a:lnTo>
                  <a:pt x="123" y="1682"/>
                </a:lnTo>
                <a:lnTo>
                  <a:pt x="130" y="1680"/>
                </a:lnTo>
                <a:close/>
                <a:moveTo>
                  <a:pt x="149" y="1718"/>
                </a:moveTo>
                <a:lnTo>
                  <a:pt x="150" y="1724"/>
                </a:lnTo>
                <a:lnTo>
                  <a:pt x="158" y="1740"/>
                </a:lnTo>
                <a:lnTo>
                  <a:pt x="153" y="1742"/>
                </a:lnTo>
                <a:lnTo>
                  <a:pt x="146" y="1727"/>
                </a:lnTo>
                <a:lnTo>
                  <a:pt x="142" y="1721"/>
                </a:lnTo>
                <a:lnTo>
                  <a:pt x="149" y="1718"/>
                </a:lnTo>
                <a:close/>
                <a:moveTo>
                  <a:pt x="168" y="1755"/>
                </a:moveTo>
                <a:lnTo>
                  <a:pt x="171" y="1762"/>
                </a:lnTo>
                <a:lnTo>
                  <a:pt x="179" y="1777"/>
                </a:lnTo>
                <a:lnTo>
                  <a:pt x="172" y="1780"/>
                </a:lnTo>
                <a:lnTo>
                  <a:pt x="165" y="1765"/>
                </a:lnTo>
                <a:lnTo>
                  <a:pt x="161" y="1758"/>
                </a:lnTo>
                <a:lnTo>
                  <a:pt x="168" y="1755"/>
                </a:lnTo>
                <a:close/>
                <a:moveTo>
                  <a:pt x="188" y="1792"/>
                </a:moveTo>
                <a:lnTo>
                  <a:pt x="191" y="1800"/>
                </a:lnTo>
                <a:lnTo>
                  <a:pt x="201" y="1814"/>
                </a:lnTo>
                <a:lnTo>
                  <a:pt x="195" y="1817"/>
                </a:lnTo>
                <a:lnTo>
                  <a:pt x="187" y="1802"/>
                </a:lnTo>
                <a:lnTo>
                  <a:pt x="182" y="1795"/>
                </a:lnTo>
                <a:lnTo>
                  <a:pt x="188" y="1792"/>
                </a:lnTo>
                <a:close/>
                <a:moveTo>
                  <a:pt x="210" y="1830"/>
                </a:moveTo>
                <a:lnTo>
                  <a:pt x="213" y="1834"/>
                </a:lnTo>
                <a:lnTo>
                  <a:pt x="225" y="1850"/>
                </a:lnTo>
                <a:lnTo>
                  <a:pt x="218" y="1852"/>
                </a:lnTo>
                <a:lnTo>
                  <a:pt x="207" y="1837"/>
                </a:lnTo>
                <a:lnTo>
                  <a:pt x="206" y="1832"/>
                </a:lnTo>
                <a:lnTo>
                  <a:pt x="210" y="1830"/>
                </a:lnTo>
                <a:close/>
                <a:moveTo>
                  <a:pt x="234" y="1864"/>
                </a:moveTo>
                <a:lnTo>
                  <a:pt x="237" y="1867"/>
                </a:lnTo>
                <a:lnTo>
                  <a:pt x="250" y="1884"/>
                </a:lnTo>
                <a:lnTo>
                  <a:pt x="243" y="1887"/>
                </a:lnTo>
                <a:lnTo>
                  <a:pt x="231" y="1870"/>
                </a:lnTo>
                <a:lnTo>
                  <a:pt x="229" y="1868"/>
                </a:lnTo>
                <a:lnTo>
                  <a:pt x="234" y="1864"/>
                </a:lnTo>
                <a:close/>
                <a:moveTo>
                  <a:pt x="261" y="1898"/>
                </a:moveTo>
                <a:lnTo>
                  <a:pt x="277" y="1917"/>
                </a:lnTo>
                <a:lnTo>
                  <a:pt x="272" y="1921"/>
                </a:lnTo>
                <a:lnTo>
                  <a:pt x="256" y="1902"/>
                </a:lnTo>
                <a:lnTo>
                  <a:pt x="261" y="1898"/>
                </a:lnTo>
                <a:close/>
                <a:moveTo>
                  <a:pt x="289" y="1931"/>
                </a:moveTo>
                <a:lnTo>
                  <a:pt x="305" y="1950"/>
                </a:lnTo>
                <a:lnTo>
                  <a:pt x="300" y="1954"/>
                </a:lnTo>
                <a:lnTo>
                  <a:pt x="283" y="1935"/>
                </a:lnTo>
                <a:lnTo>
                  <a:pt x="289" y="1931"/>
                </a:lnTo>
                <a:close/>
                <a:moveTo>
                  <a:pt x="319" y="1962"/>
                </a:moveTo>
                <a:lnTo>
                  <a:pt x="337" y="1980"/>
                </a:lnTo>
                <a:lnTo>
                  <a:pt x="337" y="1980"/>
                </a:lnTo>
                <a:lnTo>
                  <a:pt x="332" y="1984"/>
                </a:lnTo>
                <a:lnTo>
                  <a:pt x="332" y="1984"/>
                </a:lnTo>
                <a:lnTo>
                  <a:pt x="314" y="1967"/>
                </a:lnTo>
                <a:lnTo>
                  <a:pt x="319" y="1962"/>
                </a:lnTo>
                <a:close/>
                <a:moveTo>
                  <a:pt x="351" y="1992"/>
                </a:moveTo>
                <a:lnTo>
                  <a:pt x="363" y="2002"/>
                </a:lnTo>
                <a:lnTo>
                  <a:pt x="370" y="2008"/>
                </a:lnTo>
                <a:lnTo>
                  <a:pt x="367" y="2012"/>
                </a:lnTo>
                <a:lnTo>
                  <a:pt x="359" y="2007"/>
                </a:lnTo>
                <a:lnTo>
                  <a:pt x="346" y="1997"/>
                </a:lnTo>
                <a:lnTo>
                  <a:pt x="351" y="1992"/>
                </a:lnTo>
                <a:close/>
                <a:moveTo>
                  <a:pt x="386" y="2020"/>
                </a:moveTo>
                <a:lnTo>
                  <a:pt x="392" y="2024"/>
                </a:lnTo>
                <a:lnTo>
                  <a:pt x="406" y="2034"/>
                </a:lnTo>
                <a:lnTo>
                  <a:pt x="406" y="2034"/>
                </a:lnTo>
                <a:lnTo>
                  <a:pt x="403" y="2038"/>
                </a:lnTo>
                <a:lnTo>
                  <a:pt x="401" y="2038"/>
                </a:lnTo>
                <a:lnTo>
                  <a:pt x="387" y="2028"/>
                </a:lnTo>
                <a:lnTo>
                  <a:pt x="381" y="2024"/>
                </a:lnTo>
                <a:lnTo>
                  <a:pt x="386" y="2020"/>
                </a:lnTo>
                <a:close/>
                <a:moveTo>
                  <a:pt x="422" y="2044"/>
                </a:moveTo>
                <a:lnTo>
                  <a:pt x="434" y="2051"/>
                </a:lnTo>
                <a:lnTo>
                  <a:pt x="444" y="2057"/>
                </a:lnTo>
                <a:lnTo>
                  <a:pt x="441" y="2061"/>
                </a:lnTo>
                <a:lnTo>
                  <a:pt x="431" y="2057"/>
                </a:lnTo>
                <a:lnTo>
                  <a:pt x="419" y="2048"/>
                </a:lnTo>
                <a:lnTo>
                  <a:pt x="422" y="2044"/>
                </a:lnTo>
                <a:close/>
                <a:moveTo>
                  <a:pt x="461" y="2065"/>
                </a:moveTo>
                <a:lnTo>
                  <a:pt x="464" y="2067"/>
                </a:lnTo>
                <a:lnTo>
                  <a:pt x="479" y="2074"/>
                </a:lnTo>
                <a:lnTo>
                  <a:pt x="485" y="2075"/>
                </a:lnTo>
                <a:lnTo>
                  <a:pt x="482" y="2081"/>
                </a:lnTo>
                <a:lnTo>
                  <a:pt x="475" y="2078"/>
                </a:lnTo>
                <a:lnTo>
                  <a:pt x="461" y="2071"/>
                </a:lnTo>
                <a:lnTo>
                  <a:pt x="458" y="2071"/>
                </a:lnTo>
                <a:lnTo>
                  <a:pt x="461" y="2065"/>
                </a:lnTo>
                <a:close/>
                <a:moveTo>
                  <a:pt x="502" y="2082"/>
                </a:moveTo>
                <a:lnTo>
                  <a:pt x="509" y="2085"/>
                </a:lnTo>
                <a:lnTo>
                  <a:pt x="524" y="2090"/>
                </a:lnTo>
                <a:lnTo>
                  <a:pt x="528" y="2091"/>
                </a:lnTo>
                <a:lnTo>
                  <a:pt x="526" y="2097"/>
                </a:lnTo>
                <a:lnTo>
                  <a:pt x="523" y="2095"/>
                </a:lnTo>
                <a:lnTo>
                  <a:pt x="507" y="2091"/>
                </a:lnTo>
                <a:lnTo>
                  <a:pt x="501" y="2088"/>
                </a:lnTo>
                <a:lnTo>
                  <a:pt x="502" y="2082"/>
                </a:lnTo>
                <a:close/>
                <a:moveTo>
                  <a:pt x="547" y="2095"/>
                </a:moveTo>
                <a:lnTo>
                  <a:pt x="556" y="2098"/>
                </a:lnTo>
                <a:lnTo>
                  <a:pt x="572" y="2101"/>
                </a:lnTo>
                <a:lnTo>
                  <a:pt x="572" y="2101"/>
                </a:lnTo>
                <a:lnTo>
                  <a:pt x="570" y="2107"/>
                </a:lnTo>
                <a:lnTo>
                  <a:pt x="570" y="2107"/>
                </a:lnTo>
                <a:lnTo>
                  <a:pt x="554" y="2104"/>
                </a:lnTo>
                <a:lnTo>
                  <a:pt x="545" y="2101"/>
                </a:lnTo>
                <a:lnTo>
                  <a:pt x="547" y="2095"/>
                </a:lnTo>
                <a:close/>
                <a:moveTo>
                  <a:pt x="591" y="2104"/>
                </a:moveTo>
                <a:lnTo>
                  <a:pt x="603" y="2105"/>
                </a:lnTo>
                <a:lnTo>
                  <a:pt x="616" y="2105"/>
                </a:lnTo>
                <a:lnTo>
                  <a:pt x="616" y="2111"/>
                </a:lnTo>
                <a:lnTo>
                  <a:pt x="602" y="2111"/>
                </a:lnTo>
                <a:lnTo>
                  <a:pt x="591" y="2110"/>
                </a:lnTo>
                <a:lnTo>
                  <a:pt x="591" y="2104"/>
                </a:lnTo>
                <a:close/>
                <a:moveTo>
                  <a:pt x="636" y="2107"/>
                </a:moveTo>
                <a:lnTo>
                  <a:pt x="652" y="2105"/>
                </a:lnTo>
                <a:lnTo>
                  <a:pt x="662" y="2105"/>
                </a:lnTo>
                <a:lnTo>
                  <a:pt x="663" y="2111"/>
                </a:lnTo>
                <a:lnTo>
                  <a:pt x="652" y="2111"/>
                </a:lnTo>
                <a:lnTo>
                  <a:pt x="636" y="2112"/>
                </a:lnTo>
                <a:lnTo>
                  <a:pt x="636" y="2107"/>
                </a:lnTo>
                <a:close/>
                <a:moveTo>
                  <a:pt x="682" y="2104"/>
                </a:moveTo>
                <a:lnTo>
                  <a:pt x="684" y="2102"/>
                </a:lnTo>
                <a:lnTo>
                  <a:pt x="700" y="2101"/>
                </a:lnTo>
                <a:lnTo>
                  <a:pt x="708" y="2100"/>
                </a:lnTo>
                <a:lnTo>
                  <a:pt x="709" y="2105"/>
                </a:lnTo>
                <a:lnTo>
                  <a:pt x="700" y="2107"/>
                </a:lnTo>
                <a:lnTo>
                  <a:pt x="684" y="2110"/>
                </a:lnTo>
                <a:lnTo>
                  <a:pt x="682" y="2110"/>
                </a:lnTo>
                <a:lnTo>
                  <a:pt x="682" y="2104"/>
                </a:lnTo>
                <a:close/>
                <a:moveTo>
                  <a:pt x="726" y="2095"/>
                </a:moveTo>
                <a:lnTo>
                  <a:pt x="731" y="2094"/>
                </a:lnTo>
                <a:lnTo>
                  <a:pt x="745" y="2090"/>
                </a:lnTo>
                <a:lnTo>
                  <a:pt x="752" y="2088"/>
                </a:lnTo>
                <a:lnTo>
                  <a:pt x="753" y="2094"/>
                </a:lnTo>
                <a:lnTo>
                  <a:pt x="749" y="2095"/>
                </a:lnTo>
                <a:lnTo>
                  <a:pt x="733" y="2100"/>
                </a:lnTo>
                <a:lnTo>
                  <a:pt x="728" y="2101"/>
                </a:lnTo>
                <a:lnTo>
                  <a:pt x="726" y="2095"/>
                </a:lnTo>
                <a:close/>
                <a:moveTo>
                  <a:pt x="769" y="2082"/>
                </a:moveTo>
                <a:lnTo>
                  <a:pt x="777" y="2080"/>
                </a:lnTo>
                <a:lnTo>
                  <a:pt x="791" y="2074"/>
                </a:lnTo>
                <a:lnTo>
                  <a:pt x="793" y="2072"/>
                </a:lnTo>
                <a:lnTo>
                  <a:pt x="796" y="2078"/>
                </a:lnTo>
                <a:lnTo>
                  <a:pt x="794" y="2078"/>
                </a:lnTo>
                <a:lnTo>
                  <a:pt x="779" y="2085"/>
                </a:lnTo>
                <a:lnTo>
                  <a:pt x="772" y="2087"/>
                </a:lnTo>
                <a:lnTo>
                  <a:pt x="769" y="2082"/>
                </a:lnTo>
                <a:close/>
                <a:moveTo>
                  <a:pt x="810" y="2064"/>
                </a:moveTo>
                <a:lnTo>
                  <a:pt x="821" y="2060"/>
                </a:lnTo>
                <a:lnTo>
                  <a:pt x="834" y="2052"/>
                </a:lnTo>
                <a:lnTo>
                  <a:pt x="837" y="2058"/>
                </a:lnTo>
                <a:lnTo>
                  <a:pt x="824" y="2064"/>
                </a:lnTo>
                <a:lnTo>
                  <a:pt x="813" y="2070"/>
                </a:lnTo>
                <a:lnTo>
                  <a:pt x="810" y="2064"/>
                </a:lnTo>
                <a:close/>
                <a:moveTo>
                  <a:pt x="850" y="2042"/>
                </a:moveTo>
                <a:lnTo>
                  <a:pt x="851" y="2042"/>
                </a:lnTo>
                <a:lnTo>
                  <a:pt x="865" y="2034"/>
                </a:lnTo>
                <a:lnTo>
                  <a:pt x="872" y="2030"/>
                </a:lnTo>
                <a:lnTo>
                  <a:pt x="875" y="2034"/>
                </a:lnTo>
                <a:lnTo>
                  <a:pt x="869" y="2038"/>
                </a:lnTo>
                <a:lnTo>
                  <a:pt x="854" y="2048"/>
                </a:lnTo>
                <a:lnTo>
                  <a:pt x="854" y="2048"/>
                </a:lnTo>
                <a:lnTo>
                  <a:pt x="850" y="2042"/>
                </a:lnTo>
                <a:close/>
                <a:moveTo>
                  <a:pt x="887" y="2018"/>
                </a:moveTo>
                <a:lnTo>
                  <a:pt x="894" y="2014"/>
                </a:lnTo>
                <a:lnTo>
                  <a:pt x="906" y="2002"/>
                </a:lnTo>
                <a:lnTo>
                  <a:pt x="911" y="2008"/>
                </a:lnTo>
                <a:lnTo>
                  <a:pt x="897" y="2018"/>
                </a:lnTo>
                <a:lnTo>
                  <a:pt x="891" y="2022"/>
                </a:lnTo>
                <a:lnTo>
                  <a:pt x="887" y="2018"/>
                </a:lnTo>
                <a:close/>
                <a:moveTo>
                  <a:pt x="921" y="1991"/>
                </a:moveTo>
                <a:lnTo>
                  <a:pt x="933" y="1980"/>
                </a:lnTo>
                <a:lnTo>
                  <a:pt x="940" y="1974"/>
                </a:lnTo>
                <a:lnTo>
                  <a:pt x="944" y="1978"/>
                </a:lnTo>
                <a:lnTo>
                  <a:pt x="938" y="1984"/>
                </a:lnTo>
                <a:lnTo>
                  <a:pt x="925" y="1995"/>
                </a:lnTo>
                <a:lnTo>
                  <a:pt x="921" y="1991"/>
                </a:lnTo>
                <a:close/>
                <a:moveTo>
                  <a:pt x="954" y="1961"/>
                </a:moveTo>
                <a:lnTo>
                  <a:pt x="960" y="1954"/>
                </a:lnTo>
                <a:lnTo>
                  <a:pt x="971" y="1944"/>
                </a:lnTo>
                <a:lnTo>
                  <a:pt x="976" y="1947"/>
                </a:lnTo>
                <a:lnTo>
                  <a:pt x="965" y="1958"/>
                </a:lnTo>
                <a:lnTo>
                  <a:pt x="958" y="1965"/>
                </a:lnTo>
                <a:lnTo>
                  <a:pt x="954" y="1961"/>
                </a:lnTo>
                <a:close/>
                <a:moveTo>
                  <a:pt x="984" y="1930"/>
                </a:moveTo>
                <a:lnTo>
                  <a:pt x="985" y="1927"/>
                </a:lnTo>
                <a:lnTo>
                  <a:pt x="1000" y="1911"/>
                </a:lnTo>
                <a:lnTo>
                  <a:pt x="1004" y="1915"/>
                </a:lnTo>
                <a:lnTo>
                  <a:pt x="990" y="1931"/>
                </a:lnTo>
                <a:lnTo>
                  <a:pt x="988" y="1934"/>
                </a:lnTo>
                <a:lnTo>
                  <a:pt x="984" y="1930"/>
                </a:lnTo>
                <a:close/>
                <a:moveTo>
                  <a:pt x="1011" y="1897"/>
                </a:moveTo>
                <a:lnTo>
                  <a:pt x="1026" y="1878"/>
                </a:lnTo>
                <a:lnTo>
                  <a:pt x="1031" y="1881"/>
                </a:lnTo>
                <a:lnTo>
                  <a:pt x="1017" y="1901"/>
                </a:lnTo>
                <a:lnTo>
                  <a:pt x="1011" y="1897"/>
                </a:lnTo>
                <a:close/>
                <a:moveTo>
                  <a:pt x="1037" y="1862"/>
                </a:moveTo>
                <a:lnTo>
                  <a:pt x="1052" y="1842"/>
                </a:lnTo>
                <a:lnTo>
                  <a:pt x="1056" y="1845"/>
                </a:lnTo>
                <a:lnTo>
                  <a:pt x="1042" y="1865"/>
                </a:lnTo>
                <a:lnTo>
                  <a:pt x="1037" y="1862"/>
                </a:lnTo>
                <a:close/>
                <a:moveTo>
                  <a:pt x="1061" y="1828"/>
                </a:moveTo>
                <a:lnTo>
                  <a:pt x="1074" y="1807"/>
                </a:lnTo>
                <a:lnTo>
                  <a:pt x="1080" y="1810"/>
                </a:lnTo>
                <a:lnTo>
                  <a:pt x="1067" y="1831"/>
                </a:lnTo>
                <a:lnTo>
                  <a:pt x="1061" y="1828"/>
                </a:lnTo>
                <a:close/>
                <a:moveTo>
                  <a:pt x="1083" y="1791"/>
                </a:moveTo>
                <a:lnTo>
                  <a:pt x="1096" y="1770"/>
                </a:lnTo>
                <a:lnTo>
                  <a:pt x="1101" y="1772"/>
                </a:lnTo>
                <a:lnTo>
                  <a:pt x="1090" y="1794"/>
                </a:lnTo>
                <a:lnTo>
                  <a:pt x="1083" y="1791"/>
                </a:lnTo>
                <a:close/>
                <a:moveTo>
                  <a:pt x="1104" y="1754"/>
                </a:moveTo>
                <a:lnTo>
                  <a:pt x="1115" y="1732"/>
                </a:lnTo>
                <a:lnTo>
                  <a:pt x="1121" y="1735"/>
                </a:lnTo>
                <a:lnTo>
                  <a:pt x="1110" y="1757"/>
                </a:lnTo>
                <a:lnTo>
                  <a:pt x="1104" y="1754"/>
                </a:lnTo>
                <a:close/>
                <a:moveTo>
                  <a:pt x="1123" y="1717"/>
                </a:moveTo>
                <a:lnTo>
                  <a:pt x="1134" y="1694"/>
                </a:lnTo>
                <a:lnTo>
                  <a:pt x="1140" y="1697"/>
                </a:lnTo>
                <a:lnTo>
                  <a:pt x="1129" y="1718"/>
                </a:lnTo>
                <a:lnTo>
                  <a:pt x="1123" y="1717"/>
                </a:lnTo>
                <a:close/>
                <a:moveTo>
                  <a:pt x="1142" y="1678"/>
                </a:moveTo>
                <a:lnTo>
                  <a:pt x="1151" y="1655"/>
                </a:lnTo>
                <a:lnTo>
                  <a:pt x="1157" y="1658"/>
                </a:lnTo>
                <a:lnTo>
                  <a:pt x="1148" y="1680"/>
                </a:lnTo>
                <a:lnTo>
                  <a:pt x="1142" y="1678"/>
                </a:lnTo>
                <a:close/>
                <a:moveTo>
                  <a:pt x="1157" y="1640"/>
                </a:moveTo>
                <a:lnTo>
                  <a:pt x="1165" y="1617"/>
                </a:lnTo>
                <a:lnTo>
                  <a:pt x="1172" y="1618"/>
                </a:lnTo>
                <a:lnTo>
                  <a:pt x="1164" y="1641"/>
                </a:lnTo>
                <a:lnTo>
                  <a:pt x="1157" y="1640"/>
                </a:lnTo>
                <a:close/>
                <a:moveTo>
                  <a:pt x="1173" y="1600"/>
                </a:moveTo>
                <a:lnTo>
                  <a:pt x="1179" y="1577"/>
                </a:lnTo>
                <a:lnTo>
                  <a:pt x="1186" y="1580"/>
                </a:lnTo>
                <a:lnTo>
                  <a:pt x="1179" y="1601"/>
                </a:lnTo>
                <a:lnTo>
                  <a:pt x="1173" y="1600"/>
                </a:lnTo>
                <a:close/>
                <a:moveTo>
                  <a:pt x="1186" y="1560"/>
                </a:moveTo>
                <a:lnTo>
                  <a:pt x="1187" y="1557"/>
                </a:lnTo>
                <a:lnTo>
                  <a:pt x="1194" y="1537"/>
                </a:lnTo>
                <a:lnTo>
                  <a:pt x="1200" y="1540"/>
                </a:lnTo>
                <a:lnTo>
                  <a:pt x="1194" y="1558"/>
                </a:lnTo>
                <a:lnTo>
                  <a:pt x="1192" y="1562"/>
                </a:lnTo>
                <a:lnTo>
                  <a:pt x="1186" y="1560"/>
                </a:lnTo>
                <a:close/>
                <a:moveTo>
                  <a:pt x="1198" y="1520"/>
                </a:moveTo>
                <a:lnTo>
                  <a:pt x="1202" y="1511"/>
                </a:lnTo>
                <a:lnTo>
                  <a:pt x="1205" y="1497"/>
                </a:lnTo>
                <a:lnTo>
                  <a:pt x="1211" y="1498"/>
                </a:lnTo>
                <a:lnTo>
                  <a:pt x="1208" y="1512"/>
                </a:lnTo>
                <a:lnTo>
                  <a:pt x="1205" y="1521"/>
                </a:lnTo>
                <a:lnTo>
                  <a:pt x="1198" y="1520"/>
                </a:lnTo>
                <a:close/>
                <a:moveTo>
                  <a:pt x="1209" y="1480"/>
                </a:moveTo>
                <a:lnTo>
                  <a:pt x="1214" y="1465"/>
                </a:lnTo>
                <a:lnTo>
                  <a:pt x="1216" y="1457"/>
                </a:lnTo>
                <a:lnTo>
                  <a:pt x="1222" y="1458"/>
                </a:lnTo>
                <a:lnTo>
                  <a:pt x="1221" y="1467"/>
                </a:lnTo>
                <a:lnTo>
                  <a:pt x="1216" y="1481"/>
                </a:lnTo>
                <a:lnTo>
                  <a:pt x="1209" y="1480"/>
                </a:lnTo>
                <a:close/>
                <a:moveTo>
                  <a:pt x="1221" y="1440"/>
                </a:moveTo>
                <a:lnTo>
                  <a:pt x="1225" y="1417"/>
                </a:lnTo>
                <a:lnTo>
                  <a:pt x="1225" y="1417"/>
                </a:lnTo>
                <a:lnTo>
                  <a:pt x="1232" y="1417"/>
                </a:lnTo>
                <a:lnTo>
                  <a:pt x="1232" y="1418"/>
                </a:lnTo>
                <a:lnTo>
                  <a:pt x="1227" y="1441"/>
                </a:lnTo>
                <a:lnTo>
                  <a:pt x="1221" y="1440"/>
                </a:lnTo>
                <a:close/>
                <a:moveTo>
                  <a:pt x="1228" y="1398"/>
                </a:moveTo>
                <a:lnTo>
                  <a:pt x="1233" y="1375"/>
                </a:lnTo>
                <a:lnTo>
                  <a:pt x="1239" y="1377"/>
                </a:lnTo>
                <a:lnTo>
                  <a:pt x="1235" y="1400"/>
                </a:lnTo>
                <a:lnTo>
                  <a:pt x="1228" y="1398"/>
                </a:lnTo>
                <a:close/>
                <a:moveTo>
                  <a:pt x="1236" y="1358"/>
                </a:moveTo>
                <a:lnTo>
                  <a:pt x="1241" y="1334"/>
                </a:lnTo>
                <a:lnTo>
                  <a:pt x="1247" y="1335"/>
                </a:lnTo>
                <a:lnTo>
                  <a:pt x="1243" y="1358"/>
                </a:lnTo>
                <a:lnTo>
                  <a:pt x="1236" y="1358"/>
                </a:lnTo>
                <a:close/>
                <a:moveTo>
                  <a:pt x="1244" y="1317"/>
                </a:moveTo>
                <a:lnTo>
                  <a:pt x="1247" y="1292"/>
                </a:lnTo>
                <a:lnTo>
                  <a:pt x="1254" y="1294"/>
                </a:lnTo>
                <a:lnTo>
                  <a:pt x="1251" y="1317"/>
                </a:lnTo>
                <a:lnTo>
                  <a:pt x="1244" y="1317"/>
                </a:lnTo>
                <a:close/>
                <a:moveTo>
                  <a:pt x="1249" y="1275"/>
                </a:moveTo>
                <a:lnTo>
                  <a:pt x="1251" y="1267"/>
                </a:lnTo>
                <a:lnTo>
                  <a:pt x="1252" y="1251"/>
                </a:lnTo>
                <a:lnTo>
                  <a:pt x="1258" y="1252"/>
                </a:lnTo>
                <a:lnTo>
                  <a:pt x="1257" y="1268"/>
                </a:lnTo>
                <a:lnTo>
                  <a:pt x="1255" y="1275"/>
                </a:lnTo>
                <a:lnTo>
                  <a:pt x="1249" y="1275"/>
                </a:lnTo>
                <a:close/>
                <a:moveTo>
                  <a:pt x="1254" y="1234"/>
                </a:moveTo>
                <a:lnTo>
                  <a:pt x="1255" y="1215"/>
                </a:lnTo>
                <a:lnTo>
                  <a:pt x="1257" y="1210"/>
                </a:lnTo>
                <a:lnTo>
                  <a:pt x="1263" y="1211"/>
                </a:lnTo>
                <a:lnTo>
                  <a:pt x="1263" y="1217"/>
                </a:lnTo>
                <a:lnTo>
                  <a:pt x="1260" y="1234"/>
                </a:lnTo>
                <a:lnTo>
                  <a:pt x="1254" y="1234"/>
                </a:lnTo>
                <a:close/>
                <a:moveTo>
                  <a:pt x="1258" y="1192"/>
                </a:moveTo>
                <a:lnTo>
                  <a:pt x="1260" y="1168"/>
                </a:lnTo>
                <a:lnTo>
                  <a:pt x="1266" y="1170"/>
                </a:lnTo>
                <a:lnTo>
                  <a:pt x="1265" y="1192"/>
                </a:lnTo>
                <a:lnTo>
                  <a:pt x="1258" y="1192"/>
                </a:lnTo>
                <a:close/>
                <a:moveTo>
                  <a:pt x="1260" y="1151"/>
                </a:moveTo>
                <a:lnTo>
                  <a:pt x="1262" y="1127"/>
                </a:lnTo>
                <a:lnTo>
                  <a:pt x="1268" y="1127"/>
                </a:lnTo>
                <a:lnTo>
                  <a:pt x="1266" y="1151"/>
                </a:lnTo>
                <a:lnTo>
                  <a:pt x="1260" y="1151"/>
                </a:lnTo>
                <a:close/>
                <a:moveTo>
                  <a:pt x="1263" y="1110"/>
                </a:moveTo>
                <a:lnTo>
                  <a:pt x="1263" y="1085"/>
                </a:lnTo>
                <a:lnTo>
                  <a:pt x="1269" y="1085"/>
                </a:lnTo>
                <a:lnTo>
                  <a:pt x="1269" y="1110"/>
                </a:lnTo>
                <a:lnTo>
                  <a:pt x="1263" y="1110"/>
                </a:lnTo>
                <a:close/>
                <a:moveTo>
                  <a:pt x="1263" y="1068"/>
                </a:moveTo>
                <a:lnTo>
                  <a:pt x="1263" y="1055"/>
                </a:lnTo>
                <a:lnTo>
                  <a:pt x="1263" y="1044"/>
                </a:lnTo>
                <a:lnTo>
                  <a:pt x="1269" y="1044"/>
                </a:lnTo>
                <a:lnTo>
                  <a:pt x="1269" y="1055"/>
                </a:lnTo>
                <a:lnTo>
                  <a:pt x="1269" y="1068"/>
                </a:lnTo>
                <a:lnTo>
                  <a:pt x="1263" y="1068"/>
                </a:lnTo>
                <a:close/>
                <a:moveTo>
                  <a:pt x="1263" y="1025"/>
                </a:moveTo>
                <a:lnTo>
                  <a:pt x="1263" y="1002"/>
                </a:lnTo>
                <a:lnTo>
                  <a:pt x="1269" y="1002"/>
                </a:lnTo>
                <a:lnTo>
                  <a:pt x="1269" y="1025"/>
                </a:lnTo>
                <a:lnTo>
                  <a:pt x="1263" y="1025"/>
                </a:lnTo>
                <a:close/>
                <a:moveTo>
                  <a:pt x="1262" y="984"/>
                </a:moveTo>
                <a:lnTo>
                  <a:pt x="1260" y="961"/>
                </a:lnTo>
                <a:lnTo>
                  <a:pt x="1268" y="961"/>
                </a:lnTo>
                <a:lnTo>
                  <a:pt x="1268" y="984"/>
                </a:lnTo>
                <a:lnTo>
                  <a:pt x="1262" y="984"/>
                </a:lnTo>
                <a:close/>
                <a:moveTo>
                  <a:pt x="1260" y="942"/>
                </a:moveTo>
                <a:lnTo>
                  <a:pt x="1258" y="920"/>
                </a:lnTo>
                <a:lnTo>
                  <a:pt x="1265" y="918"/>
                </a:lnTo>
                <a:lnTo>
                  <a:pt x="1266" y="942"/>
                </a:lnTo>
                <a:lnTo>
                  <a:pt x="1260" y="942"/>
                </a:lnTo>
                <a:close/>
                <a:moveTo>
                  <a:pt x="1257" y="901"/>
                </a:moveTo>
                <a:lnTo>
                  <a:pt x="1257" y="895"/>
                </a:lnTo>
                <a:lnTo>
                  <a:pt x="1254" y="878"/>
                </a:lnTo>
                <a:lnTo>
                  <a:pt x="1262" y="877"/>
                </a:lnTo>
                <a:lnTo>
                  <a:pt x="1263" y="895"/>
                </a:lnTo>
                <a:lnTo>
                  <a:pt x="1263" y="901"/>
                </a:lnTo>
                <a:lnTo>
                  <a:pt x="1257" y="901"/>
                </a:lnTo>
                <a:close/>
                <a:moveTo>
                  <a:pt x="1252" y="860"/>
                </a:moveTo>
                <a:lnTo>
                  <a:pt x="1251" y="844"/>
                </a:lnTo>
                <a:lnTo>
                  <a:pt x="1249" y="837"/>
                </a:lnTo>
                <a:lnTo>
                  <a:pt x="1257" y="835"/>
                </a:lnTo>
                <a:lnTo>
                  <a:pt x="1257" y="842"/>
                </a:lnTo>
                <a:lnTo>
                  <a:pt x="1258" y="860"/>
                </a:lnTo>
                <a:lnTo>
                  <a:pt x="1252" y="860"/>
                </a:lnTo>
                <a:close/>
                <a:moveTo>
                  <a:pt x="1247" y="818"/>
                </a:moveTo>
                <a:lnTo>
                  <a:pt x="1244" y="795"/>
                </a:lnTo>
                <a:lnTo>
                  <a:pt x="1251" y="794"/>
                </a:lnTo>
                <a:lnTo>
                  <a:pt x="1254" y="818"/>
                </a:lnTo>
                <a:lnTo>
                  <a:pt x="1247" y="818"/>
                </a:lnTo>
                <a:close/>
                <a:moveTo>
                  <a:pt x="1241" y="777"/>
                </a:moveTo>
                <a:lnTo>
                  <a:pt x="1236" y="754"/>
                </a:lnTo>
                <a:lnTo>
                  <a:pt x="1244" y="753"/>
                </a:lnTo>
                <a:lnTo>
                  <a:pt x="1247" y="777"/>
                </a:lnTo>
                <a:lnTo>
                  <a:pt x="1241" y="777"/>
                </a:lnTo>
                <a:close/>
                <a:moveTo>
                  <a:pt x="1233" y="737"/>
                </a:moveTo>
                <a:lnTo>
                  <a:pt x="1228" y="713"/>
                </a:lnTo>
                <a:lnTo>
                  <a:pt x="1235" y="713"/>
                </a:lnTo>
                <a:lnTo>
                  <a:pt x="1239" y="735"/>
                </a:lnTo>
                <a:lnTo>
                  <a:pt x="1233" y="737"/>
                </a:lnTo>
                <a:close/>
                <a:moveTo>
                  <a:pt x="1225" y="695"/>
                </a:moveTo>
                <a:lnTo>
                  <a:pt x="1225" y="694"/>
                </a:lnTo>
                <a:lnTo>
                  <a:pt x="1221" y="673"/>
                </a:lnTo>
                <a:lnTo>
                  <a:pt x="1227" y="671"/>
                </a:lnTo>
                <a:lnTo>
                  <a:pt x="1232" y="693"/>
                </a:lnTo>
                <a:lnTo>
                  <a:pt x="1232" y="694"/>
                </a:lnTo>
                <a:lnTo>
                  <a:pt x="1225" y="695"/>
                </a:lnTo>
                <a:close/>
                <a:moveTo>
                  <a:pt x="1216" y="655"/>
                </a:moveTo>
                <a:lnTo>
                  <a:pt x="1214" y="645"/>
                </a:lnTo>
                <a:lnTo>
                  <a:pt x="1209" y="631"/>
                </a:lnTo>
                <a:lnTo>
                  <a:pt x="1216" y="630"/>
                </a:lnTo>
                <a:lnTo>
                  <a:pt x="1221" y="645"/>
                </a:lnTo>
                <a:lnTo>
                  <a:pt x="1222" y="654"/>
                </a:lnTo>
                <a:lnTo>
                  <a:pt x="1216" y="655"/>
                </a:lnTo>
                <a:close/>
                <a:moveTo>
                  <a:pt x="1205" y="614"/>
                </a:moveTo>
                <a:lnTo>
                  <a:pt x="1202" y="600"/>
                </a:lnTo>
                <a:lnTo>
                  <a:pt x="1198" y="591"/>
                </a:lnTo>
                <a:lnTo>
                  <a:pt x="1205" y="590"/>
                </a:lnTo>
                <a:lnTo>
                  <a:pt x="1208" y="598"/>
                </a:lnTo>
                <a:lnTo>
                  <a:pt x="1211" y="613"/>
                </a:lnTo>
                <a:lnTo>
                  <a:pt x="1205" y="614"/>
                </a:lnTo>
                <a:close/>
                <a:moveTo>
                  <a:pt x="1194" y="574"/>
                </a:moveTo>
                <a:lnTo>
                  <a:pt x="1187" y="554"/>
                </a:lnTo>
                <a:lnTo>
                  <a:pt x="1186" y="551"/>
                </a:lnTo>
                <a:lnTo>
                  <a:pt x="1192" y="550"/>
                </a:lnTo>
                <a:lnTo>
                  <a:pt x="1194" y="553"/>
                </a:lnTo>
                <a:lnTo>
                  <a:pt x="1200" y="573"/>
                </a:lnTo>
                <a:lnTo>
                  <a:pt x="1194" y="574"/>
                </a:lnTo>
                <a:close/>
                <a:moveTo>
                  <a:pt x="1181" y="534"/>
                </a:moveTo>
                <a:lnTo>
                  <a:pt x="1173" y="511"/>
                </a:lnTo>
                <a:lnTo>
                  <a:pt x="1179" y="510"/>
                </a:lnTo>
                <a:lnTo>
                  <a:pt x="1187" y="533"/>
                </a:lnTo>
                <a:lnTo>
                  <a:pt x="1181" y="534"/>
                </a:lnTo>
                <a:close/>
                <a:moveTo>
                  <a:pt x="1167" y="495"/>
                </a:moveTo>
                <a:lnTo>
                  <a:pt x="1157" y="473"/>
                </a:lnTo>
                <a:lnTo>
                  <a:pt x="1164" y="470"/>
                </a:lnTo>
                <a:lnTo>
                  <a:pt x="1173" y="493"/>
                </a:lnTo>
                <a:lnTo>
                  <a:pt x="1167" y="495"/>
                </a:lnTo>
                <a:close/>
                <a:moveTo>
                  <a:pt x="1151" y="455"/>
                </a:moveTo>
                <a:lnTo>
                  <a:pt x="1142" y="434"/>
                </a:lnTo>
                <a:lnTo>
                  <a:pt x="1148" y="431"/>
                </a:lnTo>
                <a:lnTo>
                  <a:pt x="1157" y="454"/>
                </a:lnTo>
                <a:lnTo>
                  <a:pt x="1151" y="455"/>
                </a:lnTo>
                <a:close/>
                <a:moveTo>
                  <a:pt x="1134" y="417"/>
                </a:moveTo>
                <a:lnTo>
                  <a:pt x="1124" y="395"/>
                </a:lnTo>
                <a:lnTo>
                  <a:pt x="1129" y="393"/>
                </a:lnTo>
                <a:lnTo>
                  <a:pt x="1140" y="414"/>
                </a:lnTo>
                <a:lnTo>
                  <a:pt x="1134" y="417"/>
                </a:lnTo>
                <a:close/>
                <a:moveTo>
                  <a:pt x="1115" y="378"/>
                </a:moveTo>
                <a:lnTo>
                  <a:pt x="1104" y="357"/>
                </a:lnTo>
                <a:lnTo>
                  <a:pt x="1110" y="355"/>
                </a:lnTo>
                <a:lnTo>
                  <a:pt x="1121" y="377"/>
                </a:lnTo>
                <a:lnTo>
                  <a:pt x="1115" y="378"/>
                </a:lnTo>
                <a:close/>
                <a:moveTo>
                  <a:pt x="1096" y="341"/>
                </a:moveTo>
                <a:lnTo>
                  <a:pt x="1083" y="320"/>
                </a:lnTo>
                <a:lnTo>
                  <a:pt x="1090" y="317"/>
                </a:lnTo>
                <a:lnTo>
                  <a:pt x="1102" y="338"/>
                </a:lnTo>
                <a:lnTo>
                  <a:pt x="1096" y="341"/>
                </a:lnTo>
                <a:close/>
                <a:moveTo>
                  <a:pt x="1074" y="304"/>
                </a:moveTo>
                <a:lnTo>
                  <a:pt x="1061" y="284"/>
                </a:lnTo>
                <a:lnTo>
                  <a:pt x="1067" y="281"/>
                </a:lnTo>
                <a:lnTo>
                  <a:pt x="1080" y="301"/>
                </a:lnTo>
                <a:lnTo>
                  <a:pt x="1074" y="304"/>
                </a:lnTo>
                <a:close/>
                <a:moveTo>
                  <a:pt x="1052" y="268"/>
                </a:moveTo>
                <a:lnTo>
                  <a:pt x="1037" y="248"/>
                </a:lnTo>
                <a:lnTo>
                  <a:pt x="1042" y="245"/>
                </a:lnTo>
                <a:lnTo>
                  <a:pt x="1056" y="265"/>
                </a:lnTo>
                <a:lnTo>
                  <a:pt x="1052" y="268"/>
                </a:lnTo>
                <a:close/>
                <a:moveTo>
                  <a:pt x="1026" y="234"/>
                </a:moveTo>
                <a:lnTo>
                  <a:pt x="1011" y="214"/>
                </a:lnTo>
                <a:lnTo>
                  <a:pt x="1017" y="211"/>
                </a:lnTo>
                <a:lnTo>
                  <a:pt x="1031" y="231"/>
                </a:lnTo>
                <a:lnTo>
                  <a:pt x="1026" y="234"/>
                </a:lnTo>
                <a:close/>
                <a:moveTo>
                  <a:pt x="1000" y="200"/>
                </a:moveTo>
                <a:lnTo>
                  <a:pt x="985" y="184"/>
                </a:lnTo>
                <a:lnTo>
                  <a:pt x="984" y="181"/>
                </a:lnTo>
                <a:lnTo>
                  <a:pt x="988" y="178"/>
                </a:lnTo>
                <a:lnTo>
                  <a:pt x="992" y="180"/>
                </a:lnTo>
                <a:lnTo>
                  <a:pt x="1004" y="197"/>
                </a:lnTo>
                <a:lnTo>
                  <a:pt x="1000" y="200"/>
                </a:lnTo>
                <a:close/>
                <a:moveTo>
                  <a:pt x="971" y="168"/>
                </a:moveTo>
                <a:lnTo>
                  <a:pt x="960" y="157"/>
                </a:lnTo>
                <a:lnTo>
                  <a:pt x="954" y="150"/>
                </a:lnTo>
                <a:lnTo>
                  <a:pt x="958" y="145"/>
                </a:lnTo>
                <a:lnTo>
                  <a:pt x="965" y="153"/>
                </a:lnTo>
                <a:lnTo>
                  <a:pt x="976" y="164"/>
                </a:lnTo>
                <a:lnTo>
                  <a:pt x="971" y="168"/>
                </a:lnTo>
                <a:close/>
                <a:moveTo>
                  <a:pt x="940" y="137"/>
                </a:moveTo>
                <a:lnTo>
                  <a:pt x="933" y="131"/>
                </a:lnTo>
                <a:lnTo>
                  <a:pt x="922" y="120"/>
                </a:lnTo>
                <a:lnTo>
                  <a:pt x="925" y="115"/>
                </a:lnTo>
                <a:lnTo>
                  <a:pt x="938" y="127"/>
                </a:lnTo>
                <a:lnTo>
                  <a:pt x="944" y="133"/>
                </a:lnTo>
                <a:lnTo>
                  <a:pt x="940" y="137"/>
                </a:lnTo>
                <a:close/>
                <a:moveTo>
                  <a:pt x="906" y="108"/>
                </a:moveTo>
                <a:lnTo>
                  <a:pt x="906" y="108"/>
                </a:lnTo>
                <a:lnTo>
                  <a:pt x="894" y="97"/>
                </a:lnTo>
                <a:lnTo>
                  <a:pt x="887" y="93"/>
                </a:lnTo>
                <a:lnTo>
                  <a:pt x="891" y="88"/>
                </a:lnTo>
                <a:lnTo>
                  <a:pt x="897" y="93"/>
                </a:lnTo>
                <a:lnTo>
                  <a:pt x="911" y="104"/>
                </a:lnTo>
                <a:lnTo>
                  <a:pt x="911" y="104"/>
                </a:lnTo>
                <a:lnTo>
                  <a:pt x="906" y="108"/>
                </a:lnTo>
                <a:close/>
                <a:moveTo>
                  <a:pt x="872" y="83"/>
                </a:moveTo>
                <a:lnTo>
                  <a:pt x="865" y="77"/>
                </a:lnTo>
                <a:lnTo>
                  <a:pt x="851" y="68"/>
                </a:lnTo>
                <a:lnTo>
                  <a:pt x="851" y="68"/>
                </a:lnTo>
                <a:lnTo>
                  <a:pt x="854" y="64"/>
                </a:lnTo>
                <a:lnTo>
                  <a:pt x="854" y="64"/>
                </a:lnTo>
                <a:lnTo>
                  <a:pt x="869" y="73"/>
                </a:lnTo>
                <a:lnTo>
                  <a:pt x="876" y="77"/>
                </a:lnTo>
                <a:lnTo>
                  <a:pt x="872" y="83"/>
                </a:lnTo>
                <a:close/>
                <a:moveTo>
                  <a:pt x="834" y="58"/>
                </a:moveTo>
                <a:lnTo>
                  <a:pt x="821" y="53"/>
                </a:lnTo>
                <a:lnTo>
                  <a:pt x="812" y="47"/>
                </a:lnTo>
                <a:lnTo>
                  <a:pt x="815" y="41"/>
                </a:lnTo>
                <a:lnTo>
                  <a:pt x="824" y="47"/>
                </a:lnTo>
                <a:lnTo>
                  <a:pt x="837" y="54"/>
                </a:lnTo>
                <a:lnTo>
                  <a:pt x="834" y="58"/>
                </a:lnTo>
                <a:close/>
                <a:moveTo>
                  <a:pt x="794" y="38"/>
                </a:moveTo>
                <a:lnTo>
                  <a:pt x="791" y="38"/>
                </a:lnTo>
                <a:lnTo>
                  <a:pt x="777" y="31"/>
                </a:lnTo>
                <a:lnTo>
                  <a:pt x="771" y="30"/>
                </a:lnTo>
                <a:lnTo>
                  <a:pt x="772" y="24"/>
                </a:lnTo>
                <a:lnTo>
                  <a:pt x="779" y="27"/>
                </a:lnTo>
                <a:lnTo>
                  <a:pt x="794" y="33"/>
                </a:lnTo>
                <a:lnTo>
                  <a:pt x="797" y="34"/>
                </a:lnTo>
                <a:lnTo>
                  <a:pt x="794" y="38"/>
                </a:lnTo>
                <a:close/>
                <a:moveTo>
                  <a:pt x="752" y="23"/>
                </a:moveTo>
                <a:lnTo>
                  <a:pt x="745" y="21"/>
                </a:lnTo>
                <a:lnTo>
                  <a:pt x="731" y="17"/>
                </a:lnTo>
                <a:lnTo>
                  <a:pt x="726" y="17"/>
                </a:lnTo>
                <a:lnTo>
                  <a:pt x="728" y="10"/>
                </a:lnTo>
                <a:lnTo>
                  <a:pt x="733" y="11"/>
                </a:lnTo>
                <a:lnTo>
                  <a:pt x="749" y="15"/>
                </a:lnTo>
                <a:lnTo>
                  <a:pt x="753" y="17"/>
                </a:lnTo>
                <a:lnTo>
                  <a:pt x="752" y="23"/>
                </a:lnTo>
                <a:close/>
                <a:moveTo>
                  <a:pt x="708" y="13"/>
                </a:moveTo>
                <a:lnTo>
                  <a:pt x="700" y="10"/>
                </a:lnTo>
                <a:lnTo>
                  <a:pt x="684" y="8"/>
                </a:lnTo>
                <a:lnTo>
                  <a:pt x="682" y="8"/>
                </a:lnTo>
                <a:lnTo>
                  <a:pt x="682" y="3"/>
                </a:lnTo>
                <a:lnTo>
                  <a:pt x="684" y="3"/>
                </a:lnTo>
                <a:lnTo>
                  <a:pt x="701" y="4"/>
                </a:lnTo>
                <a:lnTo>
                  <a:pt x="709" y="7"/>
                </a:lnTo>
                <a:lnTo>
                  <a:pt x="708" y="13"/>
                </a:lnTo>
                <a:close/>
                <a:moveTo>
                  <a:pt x="663" y="5"/>
                </a:moveTo>
                <a:lnTo>
                  <a:pt x="651" y="5"/>
                </a:lnTo>
                <a:lnTo>
                  <a:pt x="652" y="0"/>
                </a:lnTo>
                <a:lnTo>
                  <a:pt x="663" y="0"/>
                </a:lnTo>
                <a:lnTo>
                  <a:pt x="663" y="5"/>
                </a:lnTo>
                <a:close/>
              </a:path>
            </a:pathLst>
          </a:custGeom>
          <a:solidFill>
            <a:srgbClr val="000000"/>
          </a:solidFill>
          <a:ln w="3175">
            <a:solidFill>
              <a:srgbClr val="000000"/>
            </a:solidFill>
            <a:prstDash val="solid"/>
            <a:round/>
            <a:headEnd/>
            <a:tailEnd/>
          </a:ln>
        </p:spPr>
        <p:txBody>
          <a:bodyPr/>
          <a:lstStyle/>
          <a:p>
            <a:endParaRPr lang="nb-NO"/>
          </a:p>
        </p:txBody>
      </p:sp>
      <p:sp>
        <p:nvSpPr>
          <p:cNvPr id="7449735" name="Freeform 135"/>
          <p:cNvSpPr>
            <a:spLocks noEditPoints="1"/>
          </p:cNvSpPr>
          <p:nvPr/>
        </p:nvSpPr>
        <p:spPr bwMode="auto">
          <a:xfrm>
            <a:off x="6099175" y="2868613"/>
            <a:ext cx="441325" cy="93662"/>
          </a:xfrm>
          <a:custGeom>
            <a:avLst/>
            <a:gdLst/>
            <a:ahLst/>
            <a:cxnLst>
              <a:cxn ang="0">
                <a:pos x="2" y="27"/>
              </a:cxn>
              <a:cxn ang="0">
                <a:pos x="220" y="27"/>
              </a:cxn>
              <a:cxn ang="0">
                <a:pos x="220" y="27"/>
              </a:cxn>
              <a:cxn ang="0">
                <a:pos x="221" y="27"/>
              </a:cxn>
              <a:cxn ang="0">
                <a:pos x="221" y="29"/>
              </a:cxn>
              <a:cxn ang="0">
                <a:pos x="221" y="30"/>
              </a:cxn>
              <a:cxn ang="0">
                <a:pos x="221" y="30"/>
              </a:cxn>
              <a:cxn ang="0">
                <a:pos x="221" y="31"/>
              </a:cxn>
              <a:cxn ang="0">
                <a:pos x="220" y="31"/>
              </a:cxn>
              <a:cxn ang="0">
                <a:pos x="220" y="31"/>
              </a:cxn>
              <a:cxn ang="0">
                <a:pos x="2" y="31"/>
              </a:cxn>
              <a:cxn ang="0">
                <a:pos x="2" y="31"/>
              </a:cxn>
              <a:cxn ang="0">
                <a:pos x="0" y="31"/>
              </a:cxn>
              <a:cxn ang="0">
                <a:pos x="0" y="30"/>
              </a:cxn>
              <a:cxn ang="0">
                <a:pos x="0" y="27"/>
              </a:cxn>
              <a:cxn ang="0">
                <a:pos x="2" y="27"/>
              </a:cxn>
              <a:cxn ang="0">
                <a:pos x="2" y="27"/>
              </a:cxn>
              <a:cxn ang="0">
                <a:pos x="2" y="27"/>
              </a:cxn>
              <a:cxn ang="0">
                <a:pos x="213" y="0"/>
              </a:cxn>
              <a:cxn ang="0">
                <a:pos x="278" y="30"/>
              </a:cxn>
              <a:cxn ang="0">
                <a:pos x="213" y="59"/>
              </a:cxn>
              <a:cxn ang="0">
                <a:pos x="213" y="0"/>
              </a:cxn>
            </a:cxnLst>
            <a:rect l="0" t="0" r="r" b="b"/>
            <a:pathLst>
              <a:path w="278" h="59">
                <a:moveTo>
                  <a:pt x="2" y="27"/>
                </a:moveTo>
                <a:lnTo>
                  <a:pt x="220" y="27"/>
                </a:lnTo>
                <a:lnTo>
                  <a:pt x="220" y="27"/>
                </a:lnTo>
                <a:lnTo>
                  <a:pt x="221" y="27"/>
                </a:lnTo>
                <a:lnTo>
                  <a:pt x="221" y="29"/>
                </a:lnTo>
                <a:lnTo>
                  <a:pt x="221" y="30"/>
                </a:lnTo>
                <a:lnTo>
                  <a:pt x="221" y="30"/>
                </a:lnTo>
                <a:lnTo>
                  <a:pt x="221" y="31"/>
                </a:lnTo>
                <a:lnTo>
                  <a:pt x="220" y="31"/>
                </a:lnTo>
                <a:lnTo>
                  <a:pt x="220" y="31"/>
                </a:lnTo>
                <a:lnTo>
                  <a:pt x="2" y="31"/>
                </a:lnTo>
                <a:lnTo>
                  <a:pt x="2" y="31"/>
                </a:lnTo>
                <a:lnTo>
                  <a:pt x="0" y="31"/>
                </a:lnTo>
                <a:lnTo>
                  <a:pt x="0" y="30"/>
                </a:lnTo>
                <a:lnTo>
                  <a:pt x="0" y="27"/>
                </a:lnTo>
                <a:lnTo>
                  <a:pt x="2" y="27"/>
                </a:lnTo>
                <a:lnTo>
                  <a:pt x="2" y="27"/>
                </a:lnTo>
                <a:lnTo>
                  <a:pt x="2" y="27"/>
                </a:lnTo>
                <a:close/>
                <a:moveTo>
                  <a:pt x="213" y="0"/>
                </a:moveTo>
                <a:lnTo>
                  <a:pt x="278" y="30"/>
                </a:lnTo>
                <a:lnTo>
                  <a:pt x="213" y="59"/>
                </a:lnTo>
                <a:lnTo>
                  <a:pt x="213" y="0"/>
                </a:lnTo>
                <a:close/>
              </a:path>
            </a:pathLst>
          </a:custGeom>
          <a:solidFill>
            <a:srgbClr val="000000"/>
          </a:solidFill>
          <a:ln w="3175">
            <a:solidFill>
              <a:srgbClr val="000000"/>
            </a:solidFill>
            <a:prstDash val="solid"/>
            <a:round/>
            <a:headEnd/>
            <a:tailEnd/>
          </a:ln>
        </p:spPr>
        <p:txBody>
          <a:bodyPr/>
          <a:lstStyle/>
          <a:p>
            <a:endParaRPr lang="nb-NO"/>
          </a:p>
        </p:txBody>
      </p:sp>
      <p:sp>
        <p:nvSpPr>
          <p:cNvPr id="7449736" name="Rectangle 136"/>
          <p:cNvSpPr>
            <a:spLocks noChangeArrowheads="1"/>
          </p:cNvSpPr>
          <p:nvPr/>
        </p:nvSpPr>
        <p:spPr bwMode="auto">
          <a:xfrm>
            <a:off x="6804025" y="2636838"/>
            <a:ext cx="1506538" cy="228600"/>
          </a:xfrm>
          <a:prstGeom prst="rect">
            <a:avLst/>
          </a:prstGeom>
          <a:noFill/>
          <a:ln w="9525">
            <a:noFill/>
            <a:miter lim="800000"/>
            <a:headEnd/>
            <a:tailEnd/>
          </a:ln>
        </p:spPr>
        <p:txBody>
          <a:bodyPr wrap="none" lIns="0" tIns="0" rIns="0" bIns="0">
            <a:spAutoFit/>
          </a:bodyPr>
          <a:lstStyle/>
          <a:p>
            <a:r>
              <a:rPr lang="nb-NO" sz="1500" b="1">
                <a:solidFill>
                  <a:srgbClr val="FFCC99"/>
                </a:solidFill>
              </a:rPr>
              <a:t>Energy generation</a:t>
            </a:r>
            <a:endParaRPr lang="nb-NO" sz="1800">
              <a:latin typeface="Arial" charset="0"/>
            </a:endParaRPr>
          </a:p>
        </p:txBody>
      </p:sp>
      <p:sp>
        <p:nvSpPr>
          <p:cNvPr id="7449737" name="Rectangle 137"/>
          <p:cNvSpPr>
            <a:spLocks noChangeArrowheads="1"/>
          </p:cNvSpPr>
          <p:nvPr/>
        </p:nvSpPr>
        <p:spPr bwMode="auto">
          <a:xfrm>
            <a:off x="7092950" y="2852738"/>
            <a:ext cx="1147763" cy="228600"/>
          </a:xfrm>
          <a:prstGeom prst="rect">
            <a:avLst/>
          </a:prstGeom>
          <a:noFill/>
          <a:ln w="9525">
            <a:noFill/>
            <a:miter lim="800000"/>
            <a:headEnd/>
            <a:tailEnd/>
          </a:ln>
        </p:spPr>
        <p:txBody>
          <a:bodyPr wrap="none" lIns="0" tIns="0" rIns="0" bIns="0">
            <a:spAutoFit/>
          </a:bodyPr>
          <a:lstStyle/>
          <a:p>
            <a:r>
              <a:rPr lang="nb-NO" sz="1500" b="1">
                <a:solidFill>
                  <a:srgbClr val="FFCC99"/>
                </a:solidFill>
              </a:rPr>
              <a:t>(dissimilation,</a:t>
            </a:r>
            <a:endParaRPr lang="nb-NO" sz="1800">
              <a:latin typeface="Arial" charset="0"/>
            </a:endParaRPr>
          </a:p>
        </p:txBody>
      </p:sp>
      <p:sp>
        <p:nvSpPr>
          <p:cNvPr id="7449738" name="Rectangle 138"/>
          <p:cNvSpPr>
            <a:spLocks noChangeArrowheads="1"/>
          </p:cNvSpPr>
          <p:nvPr/>
        </p:nvSpPr>
        <p:spPr bwMode="auto">
          <a:xfrm>
            <a:off x="7129463" y="3055938"/>
            <a:ext cx="179387" cy="228600"/>
          </a:xfrm>
          <a:prstGeom prst="rect">
            <a:avLst/>
          </a:prstGeom>
          <a:noFill/>
          <a:ln w="9525">
            <a:noFill/>
            <a:miter lim="800000"/>
            <a:headEnd/>
            <a:tailEnd/>
          </a:ln>
        </p:spPr>
        <p:txBody>
          <a:bodyPr wrap="none" lIns="0" tIns="0" rIns="0" bIns="0">
            <a:spAutoFit/>
          </a:bodyPr>
          <a:lstStyle/>
          <a:p>
            <a:r>
              <a:rPr lang="nb-NO" sz="1500" b="1">
                <a:solidFill>
                  <a:srgbClr val="FFCC99"/>
                </a:solidFill>
              </a:rPr>
              <a:t>or</a:t>
            </a:r>
            <a:endParaRPr lang="nb-NO" sz="1800">
              <a:latin typeface="Arial" charset="0"/>
            </a:endParaRPr>
          </a:p>
        </p:txBody>
      </p:sp>
      <p:sp>
        <p:nvSpPr>
          <p:cNvPr id="7449739" name="Rectangle 139"/>
          <p:cNvSpPr>
            <a:spLocks noChangeArrowheads="1"/>
          </p:cNvSpPr>
          <p:nvPr/>
        </p:nvSpPr>
        <p:spPr bwMode="auto">
          <a:xfrm>
            <a:off x="7366000" y="3055938"/>
            <a:ext cx="877888" cy="228600"/>
          </a:xfrm>
          <a:prstGeom prst="rect">
            <a:avLst/>
          </a:prstGeom>
          <a:noFill/>
          <a:ln w="9525">
            <a:noFill/>
            <a:miter lim="800000"/>
            <a:headEnd/>
            <a:tailEnd/>
          </a:ln>
        </p:spPr>
        <p:txBody>
          <a:bodyPr wrap="none" lIns="0" tIns="0" rIns="0" bIns="0">
            <a:spAutoFit/>
          </a:bodyPr>
          <a:lstStyle/>
          <a:p>
            <a:r>
              <a:rPr lang="nb-NO" sz="1500" b="1">
                <a:solidFill>
                  <a:srgbClr val="FFCC99"/>
                </a:solidFill>
              </a:rPr>
              <a:t>catabolism</a:t>
            </a:r>
            <a:endParaRPr lang="nb-NO" sz="1800">
              <a:latin typeface="Arial" charset="0"/>
            </a:endParaRPr>
          </a:p>
        </p:txBody>
      </p:sp>
      <p:sp>
        <p:nvSpPr>
          <p:cNvPr id="7449740" name="Rectangle 140"/>
          <p:cNvSpPr>
            <a:spLocks noChangeArrowheads="1"/>
          </p:cNvSpPr>
          <p:nvPr/>
        </p:nvSpPr>
        <p:spPr bwMode="auto">
          <a:xfrm>
            <a:off x="8261350" y="3030538"/>
            <a:ext cx="63500" cy="228600"/>
          </a:xfrm>
          <a:prstGeom prst="rect">
            <a:avLst/>
          </a:prstGeom>
          <a:noFill/>
          <a:ln w="9525">
            <a:noFill/>
            <a:miter lim="800000"/>
            <a:headEnd/>
            <a:tailEnd/>
          </a:ln>
        </p:spPr>
        <p:txBody>
          <a:bodyPr wrap="none" lIns="0" tIns="0" rIns="0" bIns="0">
            <a:spAutoFit/>
          </a:bodyPr>
          <a:lstStyle/>
          <a:p>
            <a:r>
              <a:rPr lang="nb-NO" sz="1500" b="1">
                <a:solidFill>
                  <a:srgbClr val="FFCC99"/>
                </a:solidFill>
              </a:rPr>
              <a:t>)</a:t>
            </a:r>
            <a:endParaRPr lang="nb-NO" sz="1800">
              <a:latin typeface="Arial" charset="0"/>
            </a:endParaRPr>
          </a:p>
        </p:txBody>
      </p:sp>
      <p:sp>
        <p:nvSpPr>
          <p:cNvPr id="7449741" name="Freeform 141"/>
          <p:cNvSpPr>
            <a:spLocks noEditPoints="1"/>
          </p:cNvSpPr>
          <p:nvPr/>
        </p:nvSpPr>
        <p:spPr bwMode="auto">
          <a:xfrm>
            <a:off x="2338388" y="2571750"/>
            <a:ext cx="1763712" cy="1652588"/>
          </a:xfrm>
          <a:custGeom>
            <a:avLst/>
            <a:gdLst/>
            <a:ahLst/>
            <a:cxnLst>
              <a:cxn ang="0">
                <a:pos x="511" y="1"/>
              </a:cxn>
              <a:cxn ang="0">
                <a:pos x="492" y="3"/>
              </a:cxn>
              <a:cxn ang="0">
                <a:pos x="404" y="26"/>
              </a:cxn>
              <a:cxn ang="0">
                <a:pos x="336" y="48"/>
              </a:cxn>
              <a:cxn ang="0">
                <a:pos x="316" y="50"/>
              </a:cxn>
              <a:cxn ang="0">
                <a:pos x="278" y="76"/>
              </a:cxn>
              <a:cxn ang="0">
                <a:pos x="186" y="138"/>
              </a:cxn>
              <a:cxn ang="0">
                <a:pos x="148" y="166"/>
              </a:cxn>
              <a:cxn ang="0">
                <a:pos x="136" y="180"/>
              </a:cxn>
              <a:cxn ang="0">
                <a:pos x="87" y="251"/>
              </a:cxn>
              <a:cxn ang="0">
                <a:pos x="55" y="308"/>
              </a:cxn>
              <a:cxn ang="0">
                <a:pos x="33" y="341"/>
              </a:cxn>
              <a:cxn ang="0">
                <a:pos x="31" y="364"/>
              </a:cxn>
              <a:cxn ang="0">
                <a:pos x="9" y="467"/>
              </a:cxn>
              <a:cxn ang="0">
                <a:pos x="0" y="510"/>
              </a:cxn>
              <a:cxn ang="0">
                <a:pos x="0" y="528"/>
              </a:cxn>
              <a:cxn ang="0">
                <a:pos x="16" y="610"/>
              </a:cxn>
              <a:cxn ang="0">
                <a:pos x="31" y="674"/>
              </a:cxn>
              <a:cxn ang="0">
                <a:pos x="33" y="698"/>
              </a:cxn>
              <a:cxn ang="0">
                <a:pos x="54" y="730"/>
              </a:cxn>
              <a:cxn ang="0">
                <a:pos x="101" y="808"/>
              </a:cxn>
              <a:cxn ang="0">
                <a:pos x="134" y="858"/>
              </a:cxn>
              <a:cxn ang="0">
                <a:pos x="147" y="873"/>
              </a:cxn>
              <a:cxn ang="0">
                <a:pos x="218" y="925"/>
              </a:cxn>
              <a:cxn ang="0">
                <a:pos x="276" y="963"/>
              </a:cxn>
              <a:cxn ang="0">
                <a:pos x="290" y="978"/>
              </a:cxn>
              <a:cxn ang="0">
                <a:pos x="334" y="991"/>
              </a:cxn>
              <a:cxn ang="0">
                <a:pos x="445" y="1024"/>
              </a:cxn>
              <a:cxn ang="0">
                <a:pos x="491" y="1037"/>
              </a:cxn>
              <a:cxn ang="0">
                <a:pos x="510" y="1038"/>
              </a:cxn>
              <a:cxn ang="0">
                <a:pos x="628" y="1030"/>
              </a:cxn>
              <a:cxn ang="0">
                <a:pos x="668" y="1030"/>
              </a:cxn>
              <a:cxn ang="0">
                <a:pos x="691" y="1018"/>
              </a:cxn>
              <a:cxn ang="0">
                <a:pos x="794" y="984"/>
              </a:cxn>
              <a:cxn ang="0">
                <a:pos x="844" y="965"/>
              </a:cxn>
              <a:cxn ang="0">
                <a:pos x="862" y="955"/>
              </a:cxn>
              <a:cxn ang="0">
                <a:pos x="928" y="898"/>
              </a:cxn>
              <a:cxn ang="0">
                <a:pos x="977" y="850"/>
              </a:cxn>
              <a:cxn ang="0">
                <a:pos x="1001" y="831"/>
              </a:cxn>
              <a:cxn ang="0">
                <a:pos x="1015" y="803"/>
              </a:cxn>
              <a:cxn ang="0">
                <a:pos x="1062" y="720"/>
              </a:cxn>
              <a:cxn ang="0">
                <a:pos x="1089" y="670"/>
              </a:cxn>
              <a:cxn ang="0">
                <a:pos x="1094" y="653"/>
              </a:cxn>
              <a:cxn ang="0">
                <a:pos x="1102" y="568"/>
              </a:cxn>
              <a:cxn ang="0">
                <a:pos x="1105" y="504"/>
              </a:cxn>
              <a:cxn ang="0">
                <a:pos x="1108" y="467"/>
              </a:cxn>
              <a:cxn ang="0">
                <a:pos x="1098" y="444"/>
              </a:cxn>
              <a:cxn ang="0">
                <a:pos x="1072" y="343"/>
              </a:cxn>
              <a:cxn ang="0">
                <a:pos x="1061" y="301"/>
              </a:cxn>
              <a:cxn ang="0">
                <a:pos x="1051" y="284"/>
              </a:cxn>
              <a:cxn ang="0">
                <a:pos x="999" y="216"/>
              </a:cxn>
              <a:cxn ang="0">
                <a:pos x="953" y="166"/>
              </a:cxn>
              <a:cxn ang="0">
                <a:pos x="930" y="134"/>
              </a:cxn>
              <a:cxn ang="0">
                <a:pos x="907" y="124"/>
              </a:cxn>
              <a:cxn ang="0">
                <a:pos x="817" y="67"/>
              </a:cxn>
              <a:cxn ang="0">
                <a:pos x="772" y="40"/>
              </a:cxn>
              <a:cxn ang="0">
                <a:pos x="753" y="33"/>
              </a:cxn>
              <a:cxn ang="0">
                <a:pos x="663" y="16"/>
              </a:cxn>
              <a:cxn ang="0">
                <a:pos x="592" y="7"/>
              </a:cxn>
            </a:cxnLst>
            <a:rect l="0" t="0" r="r" b="b"/>
            <a:pathLst>
              <a:path w="1111" h="1041">
                <a:moveTo>
                  <a:pt x="584" y="6"/>
                </a:moveTo>
                <a:lnTo>
                  <a:pt x="557" y="6"/>
                </a:lnTo>
                <a:lnTo>
                  <a:pt x="559" y="0"/>
                </a:lnTo>
                <a:lnTo>
                  <a:pt x="584" y="0"/>
                </a:lnTo>
                <a:lnTo>
                  <a:pt x="584" y="6"/>
                </a:lnTo>
                <a:close/>
                <a:moveTo>
                  <a:pt x="538" y="6"/>
                </a:moveTo>
                <a:lnTo>
                  <a:pt x="527" y="6"/>
                </a:lnTo>
                <a:lnTo>
                  <a:pt x="513" y="7"/>
                </a:lnTo>
                <a:lnTo>
                  <a:pt x="511" y="1"/>
                </a:lnTo>
                <a:lnTo>
                  <a:pt x="527" y="0"/>
                </a:lnTo>
                <a:lnTo>
                  <a:pt x="538" y="0"/>
                </a:lnTo>
                <a:lnTo>
                  <a:pt x="538" y="6"/>
                </a:lnTo>
                <a:close/>
                <a:moveTo>
                  <a:pt x="492" y="8"/>
                </a:moveTo>
                <a:lnTo>
                  <a:pt x="472" y="11"/>
                </a:lnTo>
                <a:lnTo>
                  <a:pt x="467" y="11"/>
                </a:lnTo>
                <a:lnTo>
                  <a:pt x="465" y="6"/>
                </a:lnTo>
                <a:lnTo>
                  <a:pt x="472" y="6"/>
                </a:lnTo>
                <a:lnTo>
                  <a:pt x="492" y="3"/>
                </a:lnTo>
                <a:lnTo>
                  <a:pt x="492" y="8"/>
                </a:lnTo>
                <a:close/>
                <a:moveTo>
                  <a:pt x="448" y="16"/>
                </a:moveTo>
                <a:lnTo>
                  <a:pt x="445" y="16"/>
                </a:lnTo>
                <a:lnTo>
                  <a:pt x="421" y="20"/>
                </a:lnTo>
                <a:lnTo>
                  <a:pt x="420" y="14"/>
                </a:lnTo>
                <a:lnTo>
                  <a:pt x="443" y="10"/>
                </a:lnTo>
                <a:lnTo>
                  <a:pt x="447" y="10"/>
                </a:lnTo>
                <a:lnTo>
                  <a:pt x="448" y="16"/>
                </a:lnTo>
                <a:close/>
                <a:moveTo>
                  <a:pt x="404" y="26"/>
                </a:moveTo>
                <a:lnTo>
                  <a:pt x="393" y="28"/>
                </a:lnTo>
                <a:lnTo>
                  <a:pt x="379" y="33"/>
                </a:lnTo>
                <a:lnTo>
                  <a:pt x="376" y="27"/>
                </a:lnTo>
                <a:lnTo>
                  <a:pt x="391" y="23"/>
                </a:lnTo>
                <a:lnTo>
                  <a:pt x="401" y="20"/>
                </a:lnTo>
                <a:lnTo>
                  <a:pt x="404" y="26"/>
                </a:lnTo>
                <a:close/>
                <a:moveTo>
                  <a:pt x="360" y="38"/>
                </a:moveTo>
                <a:lnTo>
                  <a:pt x="342" y="46"/>
                </a:lnTo>
                <a:lnTo>
                  <a:pt x="336" y="48"/>
                </a:lnTo>
                <a:lnTo>
                  <a:pt x="333" y="43"/>
                </a:lnTo>
                <a:lnTo>
                  <a:pt x="339" y="40"/>
                </a:lnTo>
                <a:lnTo>
                  <a:pt x="358" y="33"/>
                </a:lnTo>
                <a:lnTo>
                  <a:pt x="360" y="38"/>
                </a:lnTo>
                <a:close/>
                <a:moveTo>
                  <a:pt x="319" y="56"/>
                </a:moveTo>
                <a:lnTo>
                  <a:pt x="317" y="56"/>
                </a:lnTo>
                <a:lnTo>
                  <a:pt x="295" y="67"/>
                </a:lnTo>
                <a:lnTo>
                  <a:pt x="292" y="61"/>
                </a:lnTo>
                <a:lnTo>
                  <a:pt x="316" y="50"/>
                </a:lnTo>
                <a:lnTo>
                  <a:pt x="316" y="50"/>
                </a:lnTo>
                <a:lnTo>
                  <a:pt x="319" y="56"/>
                </a:lnTo>
                <a:close/>
                <a:moveTo>
                  <a:pt x="278" y="76"/>
                </a:moveTo>
                <a:lnTo>
                  <a:pt x="271" y="80"/>
                </a:lnTo>
                <a:lnTo>
                  <a:pt x="256" y="88"/>
                </a:lnTo>
                <a:lnTo>
                  <a:pt x="252" y="84"/>
                </a:lnTo>
                <a:lnTo>
                  <a:pt x="268" y="74"/>
                </a:lnTo>
                <a:lnTo>
                  <a:pt x="274" y="71"/>
                </a:lnTo>
                <a:lnTo>
                  <a:pt x="278" y="76"/>
                </a:lnTo>
                <a:close/>
                <a:moveTo>
                  <a:pt x="240" y="98"/>
                </a:moveTo>
                <a:lnTo>
                  <a:pt x="227" y="107"/>
                </a:lnTo>
                <a:lnTo>
                  <a:pt x="219" y="113"/>
                </a:lnTo>
                <a:lnTo>
                  <a:pt x="215" y="108"/>
                </a:lnTo>
                <a:lnTo>
                  <a:pt x="224" y="103"/>
                </a:lnTo>
                <a:lnTo>
                  <a:pt x="237" y="94"/>
                </a:lnTo>
                <a:lnTo>
                  <a:pt x="240" y="98"/>
                </a:lnTo>
                <a:close/>
                <a:moveTo>
                  <a:pt x="203" y="124"/>
                </a:moveTo>
                <a:lnTo>
                  <a:pt x="186" y="138"/>
                </a:lnTo>
                <a:lnTo>
                  <a:pt x="185" y="140"/>
                </a:lnTo>
                <a:lnTo>
                  <a:pt x="180" y="136"/>
                </a:lnTo>
                <a:lnTo>
                  <a:pt x="181" y="134"/>
                </a:lnTo>
                <a:lnTo>
                  <a:pt x="200" y="120"/>
                </a:lnTo>
                <a:lnTo>
                  <a:pt x="203" y="124"/>
                </a:lnTo>
                <a:close/>
                <a:moveTo>
                  <a:pt x="170" y="153"/>
                </a:moveTo>
                <a:lnTo>
                  <a:pt x="167" y="156"/>
                </a:lnTo>
                <a:lnTo>
                  <a:pt x="153" y="170"/>
                </a:lnTo>
                <a:lnTo>
                  <a:pt x="148" y="166"/>
                </a:lnTo>
                <a:lnTo>
                  <a:pt x="162" y="151"/>
                </a:lnTo>
                <a:lnTo>
                  <a:pt x="166" y="148"/>
                </a:lnTo>
                <a:lnTo>
                  <a:pt x="170" y="153"/>
                </a:lnTo>
                <a:close/>
                <a:moveTo>
                  <a:pt x="140" y="184"/>
                </a:moveTo>
                <a:lnTo>
                  <a:pt x="132" y="193"/>
                </a:lnTo>
                <a:lnTo>
                  <a:pt x="125" y="203"/>
                </a:lnTo>
                <a:lnTo>
                  <a:pt x="118" y="198"/>
                </a:lnTo>
                <a:lnTo>
                  <a:pt x="128" y="188"/>
                </a:lnTo>
                <a:lnTo>
                  <a:pt x="136" y="180"/>
                </a:lnTo>
                <a:lnTo>
                  <a:pt x="140" y="184"/>
                </a:lnTo>
                <a:close/>
                <a:moveTo>
                  <a:pt x="112" y="217"/>
                </a:moveTo>
                <a:lnTo>
                  <a:pt x="101" y="233"/>
                </a:lnTo>
                <a:lnTo>
                  <a:pt x="98" y="236"/>
                </a:lnTo>
                <a:lnTo>
                  <a:pt x="91" y="233"/>
                </a:lnTo>
                <a:lnTo>
                  <a:pt x="95" y="228"/>
                </a:lnTo>
                <a:lnTo>
                  <a:pt x="107" y="213"/>
                </a:lnTo>
                <a:lnTo>
                  <a:pt x="112" y="217"/>
                </a:lnTo>
                <a:close/>
                <a:moveTo>
                  <a:pt x="87" y="251"/>
                </a:moveTo>
                <a:lnTo>
                  <a:pt x="87" y="253"/>
                </a:lnTo>
                <a:lnTo>
                  <a:pt x="74" y="271"/>
                </a:lnTo>
                <a:lnTo>
                  <a:pt x="69" y="268"/>
                </a:lnTo>
                <a:lnTo>
                  <a:pt x="80" y="250"/>
                </a:lnTo>
                <a:lnTo>
                  <a:pt x="82" y="248"/>
                </a:lnTo>
                <a:lnTo>
                  <a:pt x="87" y="251"/>
                </a:lnTo>
                <a:close/>
                <a:moveTo>
                  <a:pt x="66" y="287"/>
                </a:moveTo>
                <a:lnTo>
                  <a:pt x="61" y="297"/>
                </a:lnTo>
                <a:lnTo>
                  <a:pt x="55" y="308"/>
                </a:lnTo>
                <a:lnTo>
                  <a:pt x="49" y="307"/>
                </a:lnTo>
                <a:lnTo>
                  <a:pt x="55" y="294"/>
                </a:lnTo>
                <a:lnTo>
                  <a:pt x="60" y="286"/>
                </a:lnTo>
                <a:lnTo>
                  <a:pt x="66" y="287"/>
                </a:lnTo>
                <a:close/>
                <a:moveTo>
                  <a:pt x="47" y="326"/>
                </a:moveTo>
                <a:lnTo>
                  <a:pt x="39" y="343"/>
                </a:lnTo>
                <a:lnTo>
                  <a:pt x="38" y="347"/>
                </a:lnTo>
                <a:lnTo>
                  <a:pt x="31" y="346"/>
                </a:lnTo>
                <a:lnTo>
                  <a:pt x="33" y="341"/>
                </a:lnTo>
                <a:lnTo>
                  <a:pt x="41" y="323"/>
                </a:lnTo>
                <a:lnTo>
                  <a:pt x="47" y="326"/>
                </a:lnTo>
                <a:close/>
                <a:moveTo>
                  <a:pt x="31" y="364"/>
                </a:moveTo>
                <a:lnTo>
                  <a:pt x="31" y="367"/>
                </a:lnTo>
                <a:lnTo>
                  <a:pt x="25" y="387"/>
                </a:lnTo>
                <a:lnTo>
                  <a:pt x="19" y="386"/>
                </a:lnTo>
                <a:lnTo>
                  <a:pt x="25" y="366"/>
                </a:lnTo>
                <a:lnTo>
                  <a:pt x="25" y="363"/>
                </a:lnTo>
                <a:lnTo>
                  <a:pt x="31" y="364"/>
                </a:lnTo>
                <a:close/>
                <a:moveTo>
                  <a:pt x="20" y="404"/>
                </a:moveTo>
                <a:lnTo>
                  <a:pt x="17" y="416"/>
                </a:lnTo>
                <a:lnTo>
                  <a:pt x="16" y="428"/>
                </a:lnTo>
                <a:lnTo>
                  <a:pt x="9" y="427"/>
                </a:lnTo>
                <a:lnTo>
                  <a:pt x="11" y="416"/>
                </a:lnTo>
                <a:lnTo>
                  <a:pt x="14" y="403"/>
                </a:lnTo>
                <a:lnTo>
                  <a:pt x="20" y="404"/>
                </a:lnTo>
                <a:close/>
                <a:moveTo>
                  <a:pt x="12" y="446"/>
                </a:moveTo>
                <a:lnTo>
                  <a:pt x="9" y="467"/>
                </a:lnTo>
                <a:lnTo>
                  <a:pt x="9" y="468"/>
                </a:lnTo>
                <a:lnTo>
                  <a:pt x="3" y="468"/>
                </a:lnTo>
                <a:lnTo>
                  <a:pt x="3" y="467"/>
                </a:lnTo>
                <a:lnTo>
                  <a:pt x="6" y="444"/>
                </a:lnTo>
                <a:lnTo>
                  <a:pt x="12" y="446"/>
                </a:lnTo>
                <a:close/>
                <a:moveTo>
                  <a:pt x="8" y="487"/>
                </a:moveTo>
                <a:lnTo>
                  <a:pt x="8" y="494"/>
                </a:lnTo>
                <a:lnTo>
                  <a:pt x="6" y="510"/>
                </a:lnTo>
                <a:lnTo>
                  <a:pt x="0" y="510"/>
                </a:lnTo>
                <a:lnTo>
                  <a:pt x="1" y="493"/>
                </a:lnTo>
                <a:lnTo>
                  <a:pt x="1" y="486"/>
                </a:lnTo>
                <a:lnTo>
                  <a:pt x="8" y="487"/>
                </a:lnTo>
                <a:close/>
                <a:moveTo>
                  <a:pt x="6" y="528"/>
                </a:moveTo>
                <a:lnTo>
                  <a:pt x="8" y="547"/>
                </a:lnTo>
                <a:lnTo>
                  <a:pt x="8" y="551"/>
                </a:lnTo>
                <a:lnTo>
                  <a:pt x="1" y="553"/>
                </a:lnTo>
                <a:lnTo>
                  <a:pt x="1" y="547"/>
                </a:lnTo>
                <a:lnTo>
                  <a:pt x="0" y="528"/>
                </a:lnTo>
                <a:lnTo>
                  <a:pt x="6" y="528"/>
                </a:lnTo>
                <a:close/>
                <a:moveTo>
                  <a:pt x="9" y="570"/>
                </a:moveTo>
                <a:lnTo>
                  <a:pt x="9" y="573"/>
                </a:lnTo>
                <a:lnTo>
                  <a:pt x="12" y="593"/>
                </a:lnTo>
                <a:lnTo>
                  <a:pt x="6" y="594"/>
                </a:lnTo>
                <a:lnTo>
                  <a:pt x="3" y="573"/>
                </a:lnTo>
                <a:lnTo>
                  <a:pt x="3" y="570"/>
                </a:lnTo>
                <a:lnTo>
                  <a:pt x="9" y="570"/>
                </a:lnTo>
                <a:close/>
                <a:moveTo>
                  <a:pt x="16" y="610"/>
                </a:moveTo>
                <a:lnTo>
                  <a:pt x="17" y="624"/>
                </a:lnTo>
                <a:lnTo>
                  <a:pt x="20" y="634"/>
                </a:lnTo>
                <a:lnTo>
                  <a:pt x="14" y="636"/>
                </a:lnTo>
                <a:lnTo>
                  <a:pt x="11" y="624"/>
                </a:lnTo>
                <a:lnTo>
                  <a:pt x="9" y="611"/>
                </a:lnTo>
                <a:lnTo>
                  <a:pt x="16" y="610"/>
                </a:lnTo>
                <a:close/>
                <a:moveTo>
                  <a:pt x="25" y="651"/>
                </a:moveTo>
                <a:lnTo>
                  <a:pt x="31" y="673"/>
                </a:lnTo>
                <a:lnTo>
                  <a:pt x="31" y="674"/>
                </a:lnTo>
                <a:lnTo>
                  <a:pt x="25" y="676"/>
                </a:lnTo>
                <a:lnTo>
                  <a:pt x="25" y="674"/>
                </a:lnTo>
                <a:lnTo>
                  <a:pt x="19" y="653"/>
                </a:lnTo>
                <a:lnTo>
                  <a:pt x="25" y="651"/>
                </a:lnTo>
                <a:close/>
                <a:moveTo>
                  <a:pt x="38" y="691"/>
                </a:moveTo>
                <a:lnTo>
                  <a:pt x="39" y="697"/>
                </a:lnTo>
                <a:lnTo>
                  <a:pt x="47" y="713"/>
                </a:lnTo>
                <a:lnTo>
                  <a:pt x="41" y="716"/>
                </a:lnTo>
                <a:lnTo>
                  <a:pt x="33" y="698"/>
                </a:lnTo>
                <a:lnTo>
                  <a:pt x="31" y="693"/>
                </a:lnTo>
                <a:lnTo>
                  <a:pt x="38" y="691"/>
                </a:lnTo>
                <a:close/>
                <a:moveTo>
                  <a:pt x="54" y="730"/>
                </a:moveTo>
                <a:lnTo>
                  <a:pt x="61" y="743"/>
                </a:lnTo>
                <a:lnTo>
                  <a:pt x="65" y="751"/>
                </a:lnTo>
                <a:lnTo>
                  <a:pt x="58" y="754"/>
                </a:lnTo>
                <a:lnTo>
                  <a:pt x="55" y="746"/>
                </a:lnTo>
                <a:lnTo>
                  <a:pt x="49" y="731"/>
                </a:lnTo>
                <a:lnTo>
                  <a:pt x="54" y="730"/>
                </a:lnTo>
                <a:close/>
                <a:moveTo>
                  <a:pt x="74" y="767"/>
                </a:moveTo>
                <a:lnTo>
                  <a:pt x="87" y="787"/>
                </a:lnTo>
                <a:lnTo>
                  <a:pt x="87" y="787"/>
                </a:lnTo>
                <a:lnTo>
                  <a:pt x="80" y="790"/>
                </a:lnTo>
                <a:lnTo>
                  <a:pt x="80" y="790"/>
                </a:lnTo>
                <a:lnTo>
                  <a:pt x="68" y="770"/>
                </a:lnTo>
                <a:lnTo>
                  <a:pt x="74" y="767"/>
                </a:lnTo>
                <a:close/>
                <a:moveTo>
                  <a:pt x="96" y="803"/>
                </a:moveTo>
                <a:lnTo>
                  <a:pt x="101" y="808"/>
                </a:lnTo>
                <a:lnTo>
                  <a:pt x="112" y="823"/>
                </a:lnTo>
                <a:lnTo>
                  <a:pt x="106" y="826"/>
                </a:lnTo>
                <a:lnTo>
                  <a:pt x="95" y="811"/>
                </a:lnTo>
                <a:lnTo>
                  <a:pt x="91" y="806"/>
                </a:lnTo>
                <a:lnTo>
                  <a:pt x="96" y="803"/>
                </a:lnTo>
                <a:close/>
                <a:moveTo>
                  <a:pt x="123" y="837"/>
                </a:moveTo>
                <a:lnTo>
                  <a:pt x="132" y="847"/>
                </a:lnTo>
                <a:lnTo>
                  <a:pt x="139" y="856"/>
                </a:lnTo>
                <a:lnTo>
                  <a:pt x="134" y="858"/>
                </a:lnTo>
                <a:lnTo>
                  <a:pt x="126" y="851"/>
                </a:lnTo>
                <a:lnTo>
                  <a:pt x="118" y="840"/>
                </a:lnTo>
                <a:lnTo>
                  <a:pt x="123" y="837"/>
                </a:lnTo>
                <a:close/>
                <a:moveTo>
                  <a:pt x="151" y="868"/>
                </a:moveTo>
                <a:lnTo>
                  <a:pt x="167" y="884"/>
                </a:lnTo>
                <a:lnTo>
                  <a:pt x="169" y="886"/>
                </a:lnTo>
                <a:lnTo>
                  <a:pt x="166" y="890"/>
                </a:lnTo>
                <a:lnTo>
                  <a:pt x="162" y="888"/>
                </a:lnTo>
                <a:lnTo>
                  <a:pt x="147" y="873"/>
                </a:lnTo>
                <a:lnTo>
                  <a:pt x="151" y="868"/>
                </a:lnTo>
                <a:close/>
                <a:moveTo>
                  <a:pt x="183" y="898"/>
                </a:moveTo>
                <a:lnTo>
                  <a:pt x="186" y="901"/>
                </a:lnTo>
                <a:lnTo>
                  <a:pt x="203" y="914"/>
                </a:lnTo>
                <a:lnTo>
                  <a:pt x="199" y="918"/>
                </a:lnTo>
                <a:lnTo>
                  <a:pt x="181" y="906"/>
                </a:lnTo>
                <a:lnTo>
                  <a:pt x="178" y="903"/>
                </a:lnTo>
                <a:lnTo>
                  <a:pt x="183" y="898"/>
                </a:lnTo>
                <a:close/>
                <a:moveTo>
                  <a:pt x="218" y="925"/>
                </a:moveTo>
                <a:lnTo>
                  <a:pt x="227" y="933"/>
                </a:lnTo>
                <a:lnTo>
                  <a:pt x="238" y="940"/>
                </a:lnTo>
                <a:lnTo>
                  <a:pt x="235" y="945"/>
                </a:lnTo>
                <a:lnTo>
                  <a:pt x="222" y="937"/>
                </a:lnTo>
                <a:lnTo>
                  <a:pt x="215" y="930"/>
                </a:lnTo>
                <a:lnTo>
                  <a:pt x="218" y="925"/>
                </a:lnTo>
                <a:close/>
                <a:moveTo>
                  <a:pt x="254" y="950"/>
                </a:moveTo>
                <a:lnTo>
                  <a:pt x="271" y="960"/>
                </a:lnTo>
                <a:lnTo>
                  <a:pt x="276" y="963"/>
                </a:lnTo>
                <a:lnTo>
                  <a:pt x="273" y="968"/>
                </a:lnTo>
                <a:lnTo>
                  <a:pt x="268" y="965"/>
                </a:lnTo>
                <a:lnTo>
                  <a:pt x="251" y="955"/>
                </a:lnTo>
                <a:lnTo>
                  <a:pt x="254" y="950"/>
                </a:lnTo>
                <a:close/>
                <a:moveTo>
                  <a:pt x="293" y="973"/>
                </a:moveTo>
                <a:lnTo>
                  <a:pt x="293" y="973"/>
                </a:lnTo>
                <a:lnTo>
                  <a:pt x="317" y="984"/>
                </a:lnTo>
                <a:lnTo>
                  <a:pt x="314" y="988"/>
                </a:lnTo>
                <a:lnTo>
                  <a:pt x="290" y="978"/>
                </a:lnTo>
                <a:lnTo>
                  <a:pt x="290" y="977"/>
                </a:lnTo>
                <a:lnTo>
                  <a:pt x="293" y="973"/>
                </a:lnTo>
                <a:close/>
                <a:moveTo>
                  <a:pt x="334" y="991"/>
                </a:moveTo>
                <a:lnTo>
                  <a:pt x="342" y="994"/>
                </a:lnTo>
                <a:lnTo>
                  <a:pt x="358" y="1000"/>
                </a:lnTo>
                <a:lnTo>
                  <a:pt x="355" y="1005"/>
                </a:lnTo>
                <a:lnTo>
                  <a:pt x="339" y="1000"/>
                </a:lnTo>
                <a:lnTo>
                  <a:pt x="331" y="997"/>
                </a:lnTo>
                <a:lnTo>
                  <a:pt x="334" y="991"/>
                </a:lnTo>
                <a:close/>
                <a:moveTo>
                  <a:pt x="377" y="1007"/>
                </a:moveTo>
                <a:lnTo>
                  <a:pt x="393" y="1011"/>
                </a:lnTo>
                <a:lnTo>
                  <a:pt x="401" y="1014"/>
                </a:lnTo>
                <a:lnTo>
                  <a:pt x="399" y="1020"/>
                </a:lnTo>
                <a:lnTo>
                  <a:pt x="390" y="1017"/>
                </a:lnTo>
                <a:lnTo>
                  <a:pt x="374" y="1013"/>
                </a:lnTo>
                <a:lnTo>
                  <a:pt x="377" y="1007"/>
                </a:lnTo>
                <a:close/>
                <a:moveTo>
                  <a:pt x="420" y="1018"/>
                </a:moveTo>
                <a:lnTo>
                  <a:pt x="445" y="1024"/>
                </a:lnTo>
                <a:lnTo>
                  <a:pt x="445" y="1024"/>
                </a:lnTo>
                <a:lnTo>
                  <a:pt x="445" y="1030"/>
                </a:lnTo>
                <a:lnTo>
                  <a:pt x="443" y="1030"/>
                </a:lnTo>
                <a:lnTo>
                  <a:pt x="418" y="1024"/>
                </a:lnTo>
                <a:lnTo>
                  <a:pt x="420" y="1018"/>
                </a:lnTo>
                <a:close/>
                <a:moveTo>
                  <a:pt x="465" y="1027"/>
                </a:moveTo>
                <a:lnTo>
                  <a:pt x="472" y="1028"/>
                </a:lnTo>
                <a:lnTo>
                  <a:pt x="491" y="1031"/>
                </a:lnTo>
                <a:lnTo>
                  <a:pt x="491" y="1037"/>
                </a:lnTo>
                <a:lnTo>
                  <a:pt x="470" y="1034"/>
                </a:lnTo>
                <a:lnTo>
                  <a:pt x="464" y="1034"/>
                </a:lnTo>
                <a:lnTo>
                  <a:pt x="465" y="1027"/>
                </a:lnTo>
                <a:close/>
                <a:moveTo>
                  <a:pt x="510" y="1033"/>
                </a:moveTo>
                <a:lnTo>
                  <a:pt x="527" y="1034"/>
                </a:lnTo>
                <a:lnTo>
                  <a:pt x="537" y="1034"/>
                </a:lnTo>
                <a:lnTo>
                  <a:pt x="537" y="1040"/>
                </a:lnTo>
                <a:lnTo>
                  <a:pt x="527" y="1040"/>
                </a:lnTo>
                <a:lnTo>
                  <a:pt x="510" y="1038"/>
                </a:lnTo>
                <a:lnTo>
                  <a:pt x="510" y="1033"/>
                </a:lnTo>
                <a:close/>
                <a:moveTo>
                  <a:pt x="555" y="1034"/>
                </a:moveTo>
                <a:lnTo>
                  <a:pt x="582" y="1034"/>
                </a:lnTo>
                <a:lnTo>
                  <a:pt x="582" y="1040"/>
                </a:lnTo>
                <a:lnTo>
                  <a:pt x="555" y="1041"/>
                </a:lnTo>
                <a:lnTo>
                  <a:pt x="555" y="1034"/>
                </a:lnTo>
                <a:close/>
                <a:moveTo>
                  <a:pt x="601" y="1033"/>
                </a:moveTo>
                <a:lnTo>
                  <a:pt x="612" y="1033"/>
                </a:lnTo>
                <a:lnTo>
                  <a:pt x="628" y="1030"/>
                </a:lnTo>
                <a:lnTo>
                  <a:pt x="628" y="1035"/>
                </a:lnTo>
                <a:lnTo>
                  <a:pt x="612" y="1038"/>
                </a:lnTo>
                <a:lnTo>
                  <a:pt x="603" y="1038"/>
                </a:lnTo>
                <a:lnTo>
                  <a:pt x="601" y="1033"/>
                </a:lnTo>
                <a:close/>
                <a:moveTo>
                  <a:pt x="647" y="1027"/>
                </a:moveTo>
                <a:lnTo>
                  <a:pt x="666" y="1024"/>
                </a:lnTo>
                <a:lnTo>
                  <a:pt x="672" y="1023"/>
                </a:lnTo>
                <a:lnTo>
                  <a:pt x="674" y="1028"/>
                </a:lnTo>
                <a:lnTo>
                  <a:pt x="668" y="1030"/>
                </a:lnTo>
                <a:lnTo>
                  <a:pt x="649" y="1034"/>
                </a:lnTo>
                <a:lnTo>
                  <a:pt x="647" y="1027"/>
                </a:lnTo>
                <a:close/>
                <a:moveTo>
                  <a:pt x="691" y="1018"/>
                </a:moveTo>
                <a:lnTo>
                  <a:pt x="693" y="1018"/>
                </a:lnTo>
                <a:lnTo>
                  <a:pt x="716" y="1013"/>
                </a:lnTo>
                <a:lnTo>
                  <a:pt x="718" y="1018"/>
                </a:lnTo>
                <a:lnTo>
                  <a:pt x="694" y="1024"/>
                </a:lnTo>
                <a:lnTo>
                  <a:pt x="693" y="1024"/>
                </a:lnTo>
                <a:lnTo>
                  <a:pt x="691" y="1018"/>
                </a:lnTo>
                <a:close/>
                <a:moveTo>
                  <a:pt x="735" y="1007"/>
                </a:moveTo>
                <a:lnTo>
                  <a:pt x="745" y="1004"/>
                </a:lnTo>
                <a:lnTo>
                  <a:pt x="759" y="998"/>
                </a:lnTo>
                <a:lnTo>
                  <a:pt x="762" y="1004"/>
                </a:lnTo>
                <a:lnTo>
                  <a:pt x="746" y="1010"/>
                </a:lnTo>
                <a:lnTo>
                  <a:pt x="737" y="1013"/>
                </a:lnTo>
                <a:lnTo>
                  <a:pt x="735" y="1007"/>
                </a:lnTo>
                <a:close/>
                <a:moveTo>
                  <a:pt x="778" y="991"/>
                </a:moveTo>
                <a:lnTo>
                  <a:pt x="794" y="984"/>
                </a:lnTo>
                <a:lnTo>
                  <a:pt x="802" y="980"/>
                </a:lnTo>
                <a:lnTo>
                  <a:pt x="805" y="985"/>
                </a:lnTo>
                <a:lnTo>
                  <a:pt x="797" y="990"/>
                </a:lnTo>
                <a:lnTo>
                  <a:pt x="781" y="995"/>
                </a:lnTo>
                <a:lnTo>
                  <a:pt x="778" y="991"/>
                </a:lnTo>
                <a:close/>
                <a:moveTo>
                  <a:pt x="819" y="973"/>
                </a:moveTo>
                <a:lnTo>
                  <a:pt x="841" y="960"/>
                </a:lnTo>
                <a:lnTo>
                  <a:pt x="841" y="960"/>
                </a:lnTo>
                <a:lnTo>
                  <a:pt x="844" y="965"/>
                </a:lnTo>
                <a:lnTo>
                  <a:pt x="844" y="965"/>
                </a:lnTo>
                <a:lnTo>
                  <a:pt x="822" y="977"/>
                </a:lnTo>
                <a:lnTo>
                  <a:pt x="819" y="973"/>
                </a:lnTo>
                <a:close/>
                <a:moveTo>
                  <a:pt x="857" y="950"/>
                </a:moveTo>
                <a:lnTo>
                  <a:pt x="863" y="947"/>
                </a:lnTo>
                <a:lnTo>
                  <a:pt x="879" y="937"/>
                </a:lnTo>
                <a:lnTo>
                  <a:pt x="882" y="941"/>
                </a:lnTo>
                <a:lnTo>
                  <a:pt x="866" y="951"/>
                </a:lnTo>
                <a:lnTo>
                  <a:pt x="862" y="955"/>
                </a:lnTo>
                <a:lnTo>
                  <a:pt x="857" y="950"/>
                </a:lnTo>
                <a:close/>
                <a:moveTo>
                  <a:pt x="893" y="925"/>
                </a:moveTo>
                <a:lnTo>
                  <a:pt x="904" y="917"/>
                </a:lnTo>
                <a:lnTo>
                  <a:pt x="914" y="910"/>
                </a:lnTo>
                <a:lnTo>
                  <a:pt x="918" y="914"/>
                </a:lnTo>
                <a:lnTo>
                  <a:pt x="909" y="921"/>
                </a:lnTo>
                <a:lnTo>
                  <a:pt x="898" y="930"/>
                </a:lnTo>
                <a:lnTo>
                  <a:pt x="893" y="925"/>
                </a:lnTo>
                <a:close/>
                <a:moveTo>
                  <a:pt x="928" y="898"/>
                </a:moveTo>
                <a:lnTo>
                  <a:pt x="944" y="884"/>
                </a:lnTo>
                <a:lnTo>
                  <a:pt x="947" y="881"/>
                </a:lnTo>
                <a:lnTo>
                  <a:pt x="952" y="886"/>
                </a:lnTo>
                <a:lnTo>
                  <a:pt x="948" y="888"/>
                </a:lnTo>
                <a:lnTo>
                  <a:pt x="933" y="903"/>
                </a:lnTo>
                <a:lnTo>
                  <a:pt x="928" y="898"/>
                </a:lnTo>
                <a:close/>
                <a:moveTo>
                  <a:pt x="960" y="868"/>
                </a:moveTo>
                <a:lnTo>
                  <a:pt x="963" y="866"/>
                </a:lnTo>
                <a:lnTo>
                  <a:pt x="977" y="850"/>
                </a:lnTo>
                <a:lnTo>
                  <a:pt x="982" y="854"/>
                </a:lnTo>
                <a:lnTo>
                  <a:pt x="967" y="870"/>
                </a:lnTo>
                <a:lnTo>
                  <a:pt x="964" y="873"/>
                </a:lnTo>
                <a:lnTo>
                  <a:pt x="960" y="868"/>
                </a:lnTo>
                <a:close/>
                <a:moveTo>
                  <a:pt x="990" y="836"/>
                </a:moveTo>
                <a:lnTo>
                  <a:pt x="996" y="828"/>
                </a:lnTo>
                <a:lnTo>
                  <a:pt x="1004" y="817"/>
                </a:lnTo>
                <a:lnTo>
                  <a:pt x="1010" y="820"/>
                </a:lnTo>
                <a:lnTo>
                  <a:pt x="1001" y="831"/>
                </a:lnTo>
                <a:lnTo>
                  <a:pt x="994" y="840"/>
                </a:lnTo>
                <a:lnTo>
                  <a:pt x="990" y="836"/>
                </a:lnTo>
                <a:close/>
                <a:moveTo>
                  <a:pt x="1015" y="803"/>
                </a:moveTo>
                <a:lnTo>
                  <a:pt x="1026" y="787"/>
                </a:lnTo>
                <a:lnTo>
                  <a:pt x="1029" y="781"/>
                </a:lnTo>
                <a:lnTo>
                  <a:pt x="1034" y="784"/>
                </a:lnTo>
                <a:lnTo>
                  <a:pt x="1031" y="790"/>
                </a:lnTo>
                <a:lnTo>
                  <a:pt x="1021" y="806"/>
                </a:lnTo>
                <a:lnTo>
                  <a:pt x="1015" y="803"/>
                </a:lnTo>
                <a:close/>
                <a:moveTo>
                  <a:pt x="1038" y="766"/>
                </a:moveTo>
                <a:lnTo>
                  <a:pt x="1038" y="766"/>
                </a:lnTo>
                <a:lnTo>
                  <a:pt x="1050" y="746"/>
                </a:lnTo>
                <a:lnTo>
                  <a:pt x="1056" y="747"/>
                </a:lnTo>
                <a:lnTo>
                  <a:pt x="1045" y="768"/>
                </a:lnTo>
                <a:lnTo>
                  <a:pt x="1043" y="768"/>
                </a:lnTo>
                <a:lnTo>
                  <a:pt x="1038" y="766"/>
                </a:lnTo>
                <a:close/>
                <a:moveTo>
                  <a:pt x="1057" y="728"/>
                </a:moveTo>
                <a:lnTo>
                  <a:pt x="1062" y="720"/>
                </a:lnTo>
                <a:lnTo>
                  <a:pt x="1067" y="707"/>
                </a:lnTo>
                <a:lnTo>
                  <a:pt x="1073" y="708"/>
                </a:lnTo>
                <a:lnTo>
                  <a:pt x="1068" y="723"/>
                </a:lnTo>
                <a:lnTo>
                  <a:pt x="1064" y="731"/>
                </a:lnTo>
                <a:lnTo>
                  <a:pt x="1057" y="728"/>
                </a:lnTo>
                <a:close/>
                <a:moveTo>
                  <a:pt x="1075" y="690"/>
                </a:moveTo>
                <a:lnTo>
                  <a:pt x="1079" y="673"/>
                </a:lnTo>
                <a:lnTo>
                  <a:pt x="1081" y="667"/>
                </a:lnTo>
                <a:lnTo>
                  <a:pt x="1089" y="670"/>
                </a:lnTo>
                <a:lnTo>
                  <a:pt x="1086" y="676"/>
                </a:lnTo>
                <a:lnTo>
                  <a:pt x="1079" y="693"/>
                </a:lnTo>
                <a:lnTo>
                  <a:pt x="1075" y="690"/>
                </a:lnTo>
                <a:close/>
                <a:moveTo>
                  <a:pt x="1087" y="650"/>
                </a:moveTo>
                <a:lnTo>
                  <a:pt x="1087" y="648"/>
                </a:lnTo>
                <a:lnTo>
                  <a:pt x="1092" y="627"/>
                </a:lnTo>
                <a:lnTo>
                  <a:pt x="1100" y="628"/>
                </a:lnTo>
                <a:lnTo>
                  <a:pt x="1094" y="650"/>
                </a:lnTo>
                <a:lnTo>
                  <a:pt x="1094" y="653"/>
                </a:lnTo>
                <a:lnTo>
                  <a:pt x="1087" y="650"/>
                </a:lnTo>
                <a:close/>
                <a:moveTo>
                  <a:pt x="1097" y="610"/>
                </a:moveTo>
                <a:lnTo>
                  <a:pt x="1098" y="598"/>
                </a:lnTo>
                <a:lnTo>
                  <a:pt x="1100" y="587"/>
                </a:lnTo>
                <a:lnTo>
                  <a:pt x="1106" y="587"/>
                </a:lnTo>
                <a:lnTo>
                  <a:pt x="1105" y="600"/>
                </a:lnTo>
                <a:lnTo>
                  <a:pt x="1103" y="611"/>
                </a:lnTo>
                <a:lnTo>
                  <a:pt x="1097" y="610"/>
                </a:lnTo>
                <a:close/>
                <a:moveTo>
                  <a:pt x="1102" y="568"/>
                </a:moveTo>
                <a:lnTo>
                  <a:pt x="1105" y="547"/>
                </a:lnTo>
                <a:lnTo>
                  <a:pt x="1105" y="546"/>
                </a:lnTo>
                <a:lnTo>
                  <a:pt x="1111" y="546"/>
                </a:lnTo>
                <a:lnTo>
                  <a:pt x="1111" y="547"/>
                </a:lnTo>
                <a:lnTo>
                  <a:pt x="1109" y="570"/>
                </a:lnTo>
                <a:lnTo>
                  <a:pt x="1102" y="568"/>
                </a:lnTo>
                <a:close/>
                <a:moveTo>
                  <a:pt x="1105" y="527"/>
                </a:moveTo>
                <a:lnTo>
                  <a:pt x="1105" y="520"/>
                </a:lnTo>
                <a:lnTo>
                  <a:pt x="1105" y="504"/>
                </a:lnTo>
                <a:lnTo>
                  <a:pt x="1111" y="504"/>
                </a:lnTo>
                <a:lnTo>
                  <a:pt x="1111" y="520"/>
                </a:lnTo>
                <a:lnTo>
                  <a:pt x="1111" y="527"/>
                </a:lnTo>
                <a:lnTo>
                  <a:pt x="1105" y="527"/>
                </a:lnTo>
                <a:close/>
                <a:moveTo>
                  <a:pt x="1103" y="486"/>
                </a:moveTo>
                <a:lnTo>
                  <a:pt x="1102" y="467"/>
                </a:lnTo>
                <a:lnTo>
                  <a:pt x="1102" y="463"/>
                </a:lnTo>
                <a:lnTo>
                  <a:pt x="1108" y="461"/>
                </a:lnTo>
                <a:lnTo>
                  <a:pt x="1108" y="467"/>
                </a:lnTo>
                <a:lnTo>
                  <a:pt x="1109" y="486"/>
                </a:lnTo>
                <a:lnTo>
                  <a:pt x="1103" y="486"/>
                </a:lnTo>
                <a:close/>
                <a:moveTo>
                  <a:pt x="1098" y="444"/>
                </a:moveTo>
                <a:lnTo>
                  <a:pt x="1098" y="441"/>
                </a:lnTo>
                <a:lnTo>
                  <a:pt x="1095" y="421"/>
                </a:lnTo>
                <a:lnTo>
                  <a:pt x="1102" y="420"/>
                </a:lnTo>
                <a:lnTo>
                  <a:pt x="1105" y="441"/>
                </a:lnTo>
                <a:lnTo>
                  <a:pt x="1105" y="444"/>
                </a:lnTo>
                <a:lnTo>
                  <a:pt x="1098" y="444"/>
                </a:lnTo>
                <a:close/>
                <a:moveTo>
                  <a:pt x="1091" y="404"/>
                </a:moveTo>
                <a:lnTo>
                  <a:pt x="1087" y="391"/>
                </a:lnTo>
                <a:lnTo>
                  <a:pt x="1084" y="381"/>
                </a:lnTo>
                <a:lnTo>
                  <a:pt x="1091" y="380"/>
                </a:lnTo>
                <a:lnTo>
                  <a:pt x="1094" y="390"/>
                </a:lnTo>
                <a:lnTo>
                  <a:pt x="1097" y="403"/>
                </a:lnTo>
                <a:lnTo>
                  <a:pt x="1091" y="404"/>
                </a:lnTo>
                <a:close/>
                <a:moveTo>
                  <a:pt x="1079" y="364"/>
                </a:moveTo>
                <a:lnTo>
                  <a:pt x="1072" y="343"/>
                </a:lnTo>
                <a:lnTo>
                  <a:pt x="1072" y="341"/>
                </a:lnTo>
                <a:lnTo>
                  <a:pt x="1078" y="340"/>
                </a:lnTo>
                <a:lnTo>
                  <a:pt x="1078" y="341"/>
                </a:lnTo>
                <a:lnTo>
                  <a:pt x="1086" y="363"/>
                </a:lnTo>
                <a:lnTo>
                  <a:pt x="1079" y="364"/>
                </a:lnTo>
                <a:close/>
                <a:moveTo>
                  <a:pt x="1064" y="326"/>
                </a:moveTo>
                <a:lnTo>
                  <a:pt x="1062" y="320"/>
                </a:lnTo>
                <a:lnTo>
                  <a:pt x="1054" y="303"/>
                </a:lnTo>
                <a:lnTo>
                  <a:pt x="1061" y="301"/>
                </a:lnTo>
                <a:lnTo>
                  <a:pt x="1068" y="317"/>
                </a:lnTo>
                <a:lnTo>
                  <a:pt x="1070" y="323"/>
                </a:lnTo>
                <a:lnTo>
                  <a:pt x="1064" y="326"/>
                </a:lnTo>
                <a:close/>
                <a:moveTo>
                  <a:pt x="1045" y="287"/>
                </a:moveTo>
                <a:lnTo>
                  <a:pt x="1038" y="274"/>
                </a:lnTo>
                <a:lnTo>
                  <a:pt x="1034" y="266"/>
                </a:lnTo>
                <a:lnTo>
                  <a:pt x="1038" y="263"/>
                </a:lnTo>
                <a:lnTo>
                  <a:pt x="1045" y="271"/>
                </a:lnTo>
                <a:lnTo>
                  <a:pt x="1051" y="284"/>
                </a:lnTo>
                <a:lnTo>
                  <a:pt x="1045" y="287"/>
                </a:lnTo>
                <a:close/>
                <a:moveTo>
                  <a:pt x="1024" y="251"/>
                </a:moveTo>
                <a:lnTo>
                  <a:pt x="1012" y="231"/>
                </a:lnTo>
                <a:lnTo>
                  <a:pt x="1010" y="231"/>
                </a:lnTo>
                <a:lnTo>
                  <a:pt x="1015" y="227"/>
                </a:lnTo>
                <a:lnTo>
                  <a:pt x="1016" y="228"/>
                </a:lnTo>
                <a:lnTo>
                  <a:pt x="1029" y="247"/>
                </a:lnTo>
                <a:lnTo>
                  <a:pt x="1024" y="251"/>
                </a:lnTo>
                <a:close/>
                <a:moveTo>
                  <a:pt x="999" y="216"/>
                </a:moveTo>
                <a:lnTo>
                  <a:pt x="996" y="211"/>
                </a:lnTo>
                <a:lnTo>
                  <a:pt x="983" y="197"/>
                </a:lnTo>
                <a:lnTo>
                  <a:pt x="988" y="193"/>
                </a:lnTo>
                <a:lnTo>
                  <a:pt x="1001" y="208"/>
                </a:lnTo>
                <a:lnTo>
                  <a:pt x="1004" y="213"/>
                </a:lnTo>
                <a:lnTo>
                  <a:pt x="999" y="216"/>
                </a:lnTo>
                <a:close/>
                <a:moveTo>
                  <a:pt x="971" y="183"/>
                </a:moveTo>
                <a:lnTo>
                  <a:pt x="963" y="174"/>
                </a:lnTo>
                <a:lnTo>
                  <a:pt x="953" y="166"/>
                </a:lnTo>
                <a:lnTo>
                  <a:pt x="958" y="161"/>
                </a:lnTo>
                <a:lnTo>
                  <a:pt x="967" y="170"/>
                </a:lnTo>
                <a:lnTo>
                  <a:pt x="975" y="180"/>
                </a:lnTo>
                <a:lnTo>
                  <a:pt x="971" y="183"/>
                </a:lnTo>
                <a:close/>
                <a:moveTo>
                  <a:pt x="941" y="153"/>
                </a:moveTo>
                <a:lnTo>
                  <a:pt x="925" y="138"/>
                </a:lnTo>
                <a:lnTo>
                  <a:pt x="922" y="136"/>
                </a:lnTo>
                <a:lnTo>
                  <a:pt x="926" y="131"/>
                </a:lnTo>
                <a:lnTo>
                  <a:pt x="930" y="134"/>
                </a:lnTo>
                <a:lnTo>
                  <a:pt x="945" y="148"/>
                </a:lnTo>
                <a:lnTo>
                  <a:pt x="941" y="153"/>
                </a:lnTo>
                <a:close/>
                <a:moveTo>
                  <a:pt x="907" y="124"/>
                </a:moveTo>
                <a:lnTo>
                  <a:pt x="904" y="123"/>
                </a:lnTo>
                <a:lnTo>
                  <a:pt x="887" y="108"/>
                </a:lnTo>
                <a:lnTo>
                  <a:pt x="890" y="104"/>
                </a:lnTo>
                <a:lnTo>
                  <a:pt x="909" y="118"/>
                </a:lnTo>
                <a:lnTo>
                  <a:pt x="911" y="120"/>
                </a:lnTo>
                <a:lnTo>
                  <a:pt x="907" y="124"/>
                </a:lnTo>
                <a:close/>
                <a:moveTo>
                  <a:pt x="871" y="98"/>
                </a:moveTo>
                <a:lnTo>
                  <a:pt x="863" y="93"/>
                </a:lnTo>
                <a:lnTo>
                  <a:pt x="849" y="86"/>
                </a:lnTo>
                <a:lnTo>
                  <a:pt x="854" y="80"/>
                </a:lnTo>
                <a:lnTo>
                  <a:pt x="866" y="88"/>
                </a:lnTo>
                <a:lnTo>
                  <a:pt x="874" y="94"/>
                </a:lnTo>
                <a:lnTo>
                  <a:pt x="871" y="98"/>
                </a:lnTo>
                <a:close/>
                <a:moveTo>
                  <a:pt x="833" y="76"/>
                </a:moveTo>
                <a:lnTo>
                  <a:pt x="817" y="67"/>
                </a:lnTo>
                <a:lnTo>
                  <a:pt x="810" y="64"/>
                </a:lnTo>
                <a:lnTo>
                  <a:pt x="813" y="58"/>
                </a:lnTo>
                <a:lnTo>
                  <a:pt x="821" y="63"/>
                </a:lnTo>
                <a:lnTo>
                  <a:pt x="836" y="70"/>
                </a:lnTo>
                <a:lnTo>
                  <a:pt x="833" y="76"/>
                </a:lnTo>
                <a:close/>
                <a:moveTo>
                  <a:pt x="792" y="56"/>
                </a:moveTo>
                <a:lnTo>
                  <a:pt x="770" y="46"/>
                </a:lnTo>
                <a:lnTo>
                  <a:pt x="769" y="46"/>
                </a:lnTo>
                <a:lnTo>
                  <a:pt x="772" y="40"/>
                </a:lnTo>
                <a:lnTo>
                  <a:pt x="772" y="40"/>
                </a:lnTo>
                <a:lnTo>
                  <a:pt x="795" y="50"/>
                </a:lnTo>
                <a:lnTo>
                  <a:pt x="792" y="56"/>
                </a:lnTo>
                <a:close/>
                <a:moveTo>
                  <a:pt x="751" y="38"/>
                </a:moveTo>
                <a:lnTo>
                  <a:pt x="745" y="36"/>
                </a:lnTo>
                <a:lnTo>
                  <a:pt x="726" y="31"/>
                </a:lnTo>
                <a:lnTo>
                  <a:pt x="729" y="26"/>
                </a:lnTo>
                <a:lnTo>
                  <a:pt x="746" y="31"/>
                </a:lnTo>
                <a:lnTo>
                  <a:pt x="753" y="33"/>
                </a:lnTo>
                <a:lnTo>
                  <a:pt x="751" y="38"/>
                </a:lnTo>
                <a:close/>
                <a:moveTo>
                  <a:pt x="709" y="26"/>
                </a:moveTo>
                <a:lnTo>
                  <a:pt x="693" y="21"/>
                </a:lnTo>
                <a:lnTo>
                  <a:pt x="683" y="18"/>
                </a:lnTo>
                <a:lnTo>
                  <a:pt x="685" y="13"/>
                </a:lnTo>
                <a:lnTo>
                  <a:pt x="694" y="16"/>
                </a:lnTo>
                <a:lnTo>
                  <a:pt x="710" y="20"/>
                </a:lnTo>
                <a:lnTo>
                  <a:pt x="709" y="26"/>
                </a:lnTo>
                <a:close/>
                <a:moveTo>
                  <a:pt x="663" y="16"/>
                </a:moveTo>
                <a:lnTo>
                  <a:pt x="639" y="11"/>
                </a:lnTo>
                <a:lnTo>
                  <a:pt x="638" y="11"/>
                </a:lnTo>
                <a:lnTo>
                  <a:pt x="639" y="6"/>
                </a:lnTo>
                <a:lnTo>
                  <a:pt x="641" y="6"/>
                </a:lnTo>
                <a:lnTo>
                  <a:pt x="664" y="10"/>
                </a:lnTo>
                <a:lnTo>
                  <a:pt x="663" y="16"/>
                </a:lnTo>
                <a:close/>
                <a:moveTo>
                  <a:pt x="619" y="8"/>
                </a:moveTo>
                <a:lnTo>
                  <a:pt x="612" y="8"/>
                </a:lnTo>
                <a:lnTo>
                  <a:pt x="592" y="7"/>
                </a:lnTo>
                <a:lnTo>
                  <a:pt x="593" y="0"/>
                </a:lnTo>
                <a:lnTo>
                  <a:pt x="612" y="1"/>
                </a:lnTo>
                <a:lnTo>
                  <a:pt x="619" y="3"/>
                </a:lnTo>
                <a:lnTo>
                  <a:pt x="619" y="8"/>
                </a:lnTo>
                <a:close/>
              </a:path>
            </a:pathLst>
          </a:custGeom>
          <a:solidFill>
            <a:srgbClr val="000000"/>
          </a:solidFill>
          <a:ln w="3175">
            <a:solidFill>
              <a:srgbClr val="000000"/>
            </a:solidFill>
            <a:prstDash val="solid"/>
            <a:round/>
            <a:headEnd/>
            <a:tailEnd/>
          </a:ln>
        </p:spPr>
        <p:txBody>
          <a:bodyPr/>
          <a:lstStyle/>
          <a:p>
            <a:endParaRPr lang="nb-NO"/>
          </a:p>
        </p:txBody>
      </p:sp>
      <p:sp>
        <p:nvSpPr>
          <p:cNvPr id="7449742" name="Rectangle 142"/>
          <p:cNvSpPr>
            <a:spLocks noChangeArrowheads="1"/>
          </p:cNvSpPr>
          <p:nvPr/>
        </p:nvSpPr>
        <p:spPr bwMode="auto">
          <a:xfrm>
            <a:off x="2124075" y="1773238"/>
            <a:ext cx="1062038" cy="228600"/>
          </a:xfrm>
          <a:prstGeom prst="rect">
            <a:avLst/>
          </a:prstGeom>
          <a:noFill/>
          <a:ln w="9525">
            <a:noFill/>
            <a:miter lim="800000"/>
            <a:headEnd/>
            <a:tailEnd/>
          </a:ln>
        </p:spPr>
        <p:txBody>
          <a:bodyPr wrap="none" lIns="0" tIns="0" rIns="0" bIns="0">
            <a:spAutoFit/>
          </a:bodyPr>
          <a:lstStyle/>
          <a:p>
            <a:r>
              <a:rPr lang="nb-NO" sz="1500">
                <a:solidFill>
                  <a:srgbClr val="FFFF00"/>
                </a:solidFill>
              </a:rPr>
              <a:t>Cell synthesis</a:t>
            </a:r>
            <a:endParaRPr lang="nb-NO" sz="1800">
              <a:latin typeface="Arial" charset="0"/>
            </a:endParaRPr>
          </a:p>
        </p:txBody>
      </p:sp>
      <p:sp>
        <p:nvSpPr>
          <p:cNvPr id="7449743" name="Rectangle 143"/>
          <p:cNvSpPr>
            <a:spLocks noChangeArrowheads="1"/>
          </p:cNvSpPr>
          <p:nvPr/>
        </p:nvSpPr>
        <p:spPr bwMode="auto">
          <a:xfrm>
            <a:off x="2195513" y="2205038"/>
            <a:ext cx="844550" cy="228600"/>
          </a:xfrm>
          <a:prstGeom prst="rect">
            <a:avLst/>
          </a:prstGeom>
          <a:noFill/>
          <a:ln w="9525">
            <a:noFill/>
            <a:miter lim="800000"/>
            <a:headEnd/>
            <a:tailEnd/>
          </a:ln>
        </p:spPr>
        <p:txBody>
          <a:bodyPr wrap="none" lIns="0" tIns="0" rIns="0" bIns="0">
            <a:spAutoFit/>
          </a:bodyPr>
          <a:lstStyle/>
          <a:p>
            <a:r>
              <a:rPr lang="nb-NO" sz="1500">
                <a:solidFill>
                  <a:srgbClr val="FFFF00"/>
                </a:solidFill>
              </a:rPr>
              <a:t>anabolism)</a:t>
            </a:r>
            <a:endParaRPr lang="nb-NO" sz="1800">
              <a:latin typeface="Arial" charset="0"/>
            </a:endParaRPr>
          </a:p>
        </p:txBody>
      </p:sp>
      <p:sp>
        <p:nvSpPr>
          <p:cNvPr id="7449744" name="Freeform 144"/>
          <p:cNvSpPr>
            <a:spLocks noEditPoints="1"/>
          </p:cNvSpPr>
          <p:nvPr/>
        </p:nvSpPr>
        <p:spPr bwMode="auto">
          <a:xfrm>
            <a:off x="2541588" y="2462213"/>
            <a:ext cx="104775" cy="400050"/>
          </a:xfrm>
          <a:custGeom>
            <a:avLst/>
            <a:gdLst/>
            <a:ahLst/>
            <a:cxnLst>
              <a:cxn ang="0">
                <a:pos x="31" y="250"/>
              </a:cxn>
              <a:cxn ang="0">
                <a:pos x="31" y="53"/>
              </a:cxn>
              <a:cxn ang="0">
                <a:pos x="31" y="52"/>
              </a:cxn>
              <a:cxn ang="0">
                <a:pos x="33" y="52"/>
              </a:cxn>
              <a:cxn ang="0">
                <a:pos x="33" y="50"/>
              </a:cxn>
              <a:cxn ang="0">
                <a:pos x="34" y="52"/>
              </a:cxn>
              <a:cxn ang="0">
                <a:pos x="34" y="52"/>
              </a:cxn>
              <a:cxn ang="0">
                <a:pos x="36" y="52"/>
              </a:cxn>
              <a:cxn ang="0">
                <a:pos x="36" y="53"/>
              </a:cxn>
              <a:cxn ang="0">
                <a:pos x="36" y="250"/>
              </a:cxn>
              <a:cxn ang="0">
                <a:pos x="36" y="250"/>
              </a:cxn>
              <a:cxn ang="0">
                <a:pos x="34" y="252"/>
              </a:cxn>
              <a:cxn ang="0">
                <a:pos x="34" y="252"/>
              </a:cxn>
              <a:cxn ang="0">
                <a:pos x="33" y="252"/>
              </a:cxn>
              <a:cxn ang="0">
                <a:pos x="33" y="252"/>
              </a:cxn>
              <a:cxn ang="0">
                <a:pos x="31" y="252"/>
              </a:cxn>
              <a:cxn ang="0">
                <a:pos x="31" y="250"/>
              </a:cxn>
              <a:cxn ang="0">
                <a:pos x="31" y="250"/>
              </a:cxn>
              <a:cxn ang="0">
                <a:pos x="0" y="59"/>
              </a:cxn>
              <a:cxn ang="0">
                <a:pos x="33" y="0"/>
              </a:cxn>
              <a:cxn ang="0">
                <a:pos x="66" y="59"/>
              </a:cxn>
              <a:cxn ang="0">
                <a:pos x="0" y="59"/>
              </a:cxn>
            </a:cxnLst>
            <a:rect l="0" t="0" r="r" b="b"/>
            <a:pathLst>
              <a:path w="66" h="252">
                <a:moveTo>
                  <a:pt x="31" y="250"/>
                </a:moveTo>
                <a:lnTo>
                  <a:pt x="31" y="53"/>
                </a:lnTo>
                <a:lnTo>
                  <a:pt x="31" y="52"/>
                </a:lnTo>
                <a:lnTo>
                  <a:pt x="33" y="52"/>
                </a:lnTo>
                <a:lnTo>
                  <a:pt x="33" y="50"/>
                </a:lnTo>
                <a:lnTo>
                  <a:pt x="34" y="52"/>
                </a:lnTo>
                <a:lnTo>
                  <a:pt x="34" y="52"/>
                </a:lnTo>
                <a:lnTo>
                  <a:pt x="36" y="52"/>
                </a:lnTo>
                <a:lnTo>
                  <a:pt x="36" y="53"/>
                </a:lnTo>
                <a:lnTo>
                  <a:pt x="36" y="250"/>
                </a:lnTo>
                <a:lnTo>
                  <a:pt x="36" y="250"/>
                </a:lnTo>
                <a:lnTo>
                  <a:pt x="34" y="252"/>
                </a:lnTo>
                <a:lnTo>
                  <a:pt x="34" y="252"/>
                </a:lnTo>
                <a:lnTo>
                  <a:pt x="33" y="252"/>
                </a:lnTo>
                <a:lnTo>
                  <a:pt x="33" y="252"/>
                </a:lnTo>
                <a:lnTo>
                  <a:pt x="31" y="252"/>
                </a:lnTo>
                <a:lnTo>
                  <a:pt x="31" y="250"/>
                </a:lnTo>
                <a:lnTo>
                  <a:pt x="31" y="250"/>
                </a:lnTo>
                <a:close/>
                <a:moveTo>
                  <a:pt x="0" y="59"/>
                </a:moveTo>
                <a:lnTo>
                  <a:pt x="33" y="0"/>
                </a:lnTo>
                <a:lnTo>
                  <a:pt x="66" y="59"/>
                </a:lnTo>
                <a:lnTo>
                  <a:pt x="0" y="59"/>
                </a:lnTo>
                <a:close/>
              </a:path>
            </a:pathLst>
          </a:custGeom>
          <a:solidFill>
            <a:srgbClr val="000000"/>
          </a:solidFill>
          <a:ln w="3175">
            <a:solidFill>
              <a:srgbClr val="000000"/>
            </a:solidFill>
            <a:prstDash val="solid"/>
            <a:round/>
            <a:headEnd/>
            <a:tailEnd/>
          </a:ln>
        </p:spPr>
        <p:txBody>
          <a:bodyPr/>
          <a:lstStyle/>
          <a:p>
            <a:endParaRPr lang="nb-NO"/>
          </a:p>
        </p:txBody>
      </p:sp>
      <p:grpSp>
        <p:nvGrpSpPr>
          <p:cNvPr id="7449805" name="Group 205"/>
          <p:cNvGrpSpPr>
            <a:grpSpLocks/>
          </p:cNvGrpSpPr>
          <p:nvPr/>
        </p:nvGrpSpPr>
        <p:grpSpPr bwMode="auto">
          <a:xfrm>
            <a:off x="1093788" y="6213475"/>
            <a:ext cx="6986587" cy="288925"/>
            <a:chOff x="689" y="3914"/>
            <a:chExt cx="4401" cy="182"/>
          </a:xfrm>
        </p:grpSpPr>
        <p:sp>
          <p:nvSpPr>
            <p:cNvPr id="7449745" name="Rectangle 145"/>
            <p:cNvSpPr>
              <a:spLocks noChangeArrowheads="1"/>
            </p:cNvSpPr>
            <p:nvPr/>
          </p:nvSpPr>
          <p:spPr bwMode="auto">
            <a:xfrm>
              <a:off x="689" y="3931"/>
              <a:ext cx="80" cy="144"/>
            </a:xfrm>
            <a:prstGeom prst="rect">
              <a:avLst/>
            </a:prstGeom>
            <a:noFill/>
            <a:ln w="9525">
              <a:noFill/>
              <a:miter lim="800000"/>
              <a:headEnd/>
              <a:tailEnd/>
            </a:ln>
          </p:spPr>
          <p:txBody>
            <a:bodyPr wrap="none" lIns="0" tIns="0" rIns="0" bIns="0">
              <a:spAutoFit/>
            </a:bodyPr>
            <a:lstStyle/>
            <a:p>
              <a:r>
                <a:rPr lang="nb-NO" sz="1500">
                  <a:solidFill>
                    <a:srgbClr val="000000"/>
                  </a:solidFill>
                </a:rPr>
                <a:t>C</a:t>
              </a:r>
              <a:endParaRPr lang="nb-NO" sz="1800">
                <a:latin typeface="Arial" charset="0"/>
              </a:endParaRPr>
            </a:p>
          </p:txBody>
        </p:sp>
        <p:sp>
          <p:nvSpPr>
            <p:cNvPr id="7449747" name="Rectangle 147"/>
            <p:cNvSpPr>
              <a:spLocks noChangeArrowheads="1"/>
            </p:cNvSpPr>
            <p:nvPr/>
          </p:nvSpPr>
          <p:spPr bwMode="auto">
            <a:xfrm>
              <a:off x="834"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H</a:t>
              </a:r>
              <a:endParaRPr lang="nb-NO" sz="1800">
                <a:latin typeface="Arial" charset="0"/>
              </a:endParaRPr>
            </a:p>
          </p:txBody>
        </p:sp>
        <p:sp>
          <p:nvSpPr>
            <p:cNvPr id="7449749" name="Rectangle 149"/>
            <p:cNvSpPr>
              <a:spLocks noChangeArrowheads="1"/>
            </p:cNvSpPr>
            <p:nvPr/>
          </p:nvSpPr>
          <p:spPr bwMode="auto">
            <a:xfrm>
              <a:off x="1015"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O</a:t>
              </a:r>
              <a:endParaRPr lang="nb-NO" sz="1800">
                <a:latin typeface="Arial" charset="0"/>
              </a:endParaRPr>
            </a:p>
          </p:txBody>
        </p:sp>
        <p:sp>
          <p:nvSpPr>
            <p:cNvPr id="7449759" name="Rectangle 159"/>
            <p:cNvSpPr>
              <a:spLocks noChangeArrowheads="1"/>
            </p:cNvSpPr>
            <p:nvPr/>
          </p:nvSpPr>
          <p:spPr bwMode="auto">
            <a:xfrm>
              <a:off x="2395" y="3922"/>
              <a:ext cx="118" cy="144"/>
            </a:xfrm>
            <a:prstGeom prst="rect">
              <a:avLst/>
            </a:prstGeom>
            <a:noFill/>
            <a:ln w="9525">
              <a:noFill/>
              <a:miter lim="800000"/>
              <a:headEnd/>
              <a:tailEnd/>
            </a:ln>
          </p:spPr>
          <p:txBody>
            <a:bodyPr wrap="none" lIns="0" tIns="0" rIns="0" bIns="0">
              <a:spAutoFit/>
            </a:bodyPr>
            <a:lstStyle/>
            <a:p>
              <a:r>
                <a:rPr lang="nb-NO" sz="1500">
                  <a:solidFill>
                    <a:srgbClr val="000000"/>
                  </a:solidFill>
                  <a:latin typeface="Wingdings" pitchFamily="2" charset="2"/>
                </a:rPr>
                <a:t>à</a:t>
              </a:r>
              <a:endParaRPr lang="nb-NO" sz="1800">
                <a:latin typeface="Arial" charset="0"/>
              </a:endParaRPr>
            </a:p>
          </p:txBody>
        </p:sp>
        <p:sp>
          <p:nvSpPr>
            <p:cNvPr id="7449772" name="Rectangle 172"/>
            <p:cNvSpPr>
              <a:spLocks noChangeArrowheads="1"/>
            </p:cNvSpPr>
            <p:nvPr/>
          </p:nvSpPr>
          <p:spPr bwMode="auto">
            <a:xfrm>
              <a:off x="775" y="3999"/>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6</a:t>
              </a:r>
              <a:endParaRPr lang="nb-NO" sz="1800">
                <a:latin typeface="Arial" charset="0"/>
              </a:endParaRPr>
            </a:p>
          </p:txBody>
        </p:sp>
        <p:sp>
          <p:nvSpPr>
            <p:cNvPr id="7449773" name="Rectangle 173"/>
            <p:cNvSpPr>
              <a:spLocks noChangeArrowheads="1"/>
            </p:cNvSpPr>
            <p:nvPr/>
          </p:nvSpPr>
          <p:spPr bwMode="auto">
            <a:xfrm>
              <a:off x="834"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H</a:t>
              </a:r>
              <a:endParaRPr lang="nb-NO" sz="1800">
                <a:latin typeface="Arial" charset="0"/>
              </a:endParaRPr>
            </a:p>
          </p:txBody>
        </p:sp>
        <p:sp>
          <p:nvSpPr>
            <p:cNvPr id="7449774" name="Rectangle 174"/>
            <p:cNvSpPr>
              <a:spLocks noChangeArrowheads="1"/>
            </p:cNvSpPr>
            <p:nvPr/>
          </p:nvSpPr>
          <p:spPr bwMode="auto">
            <a:xfrm>
              <a:off x="911" y="3998"/>
              <a:ext cx="80" cy="96"/>
            </a:xfrm>
            <a:prstGeom prst="rect">
              <a:avLst/>
            </a:prstGeom>
            <a:noFill/>
            <a:ln w="9525">
              <a:noFill/>
              <a:miter lim="800000"/>
              <a:headEnd/>
              <a:tailEnd/>
            </a:ln>
          </p:spPr>
          <p:txBody>
            <a:bodyPr wrap="none" lIns="0" tIns="0" rIns="0" bIns="0">
              <a:spAutoFit/>
            </a:bodyPr>
            <a:lstStyle/>
            <a:p>
              <a:r>
                <a:rPr lang="nb-NO" sz="1000">
                  <a:solidFill>
                    <a:srgbClr val="000000"/>
                  </a:solidFill>
                </a:rPr>
                <a:t>12</a:t>
              </a:r>
              <a:endParaRPr lang="nb-NO" sz="1800">
                <a:latin typeface="Arial" charset="0"/>
              </a:endParaRPr>
            </a:p>
          </p:txBody>
        </p:sp>
        <p:sp>
          <p:nvSpPr>
            <p:cNvPr id="7449775" name="Rectangle 175"/>
            <p:cNvSpPr>
              <a:spLocks noChangeArrowheads="1"/>
            </p:cNvSpPr>
            <p:nvPr/>
          </p:nvSpPr>
          <p:spPr bwMode="auto">
            <a:xfrm>
              <a:off x="1015"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O</a:t>
              </a:r>
              <a:endParaRPr lang="nb-NO" sz="1800">
                <a:latin typeface="Arial" charset="0"/>
              </a:endParaRPr>
            </a:p>
          </p:txBody>
        </p:sp>
        <p:sp>
          <p:nvSpPr>
            <p:cNvPr id="7449776" name="Rectangle 176"/>
            <p:cNvSpPr>
              <a:spLocks noChangeArrowheads="1"/>
            </p:cNvSpPr>
            <p:nvPr/>
          </p:nvSpPr>
          <p:spPr bwMode="auto">
            <a:xfrm>
              <a:off x="1111" y="4000"/>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6</a:t>
              </a:r>
              <a:endParaRPr lang="nb-NO" sz="1800">
                <a:latin typeface="Arial" charset="0"/>
              </a:endParaRPr>
            </a:p>
          </p:txBody>
        </p:sp>
        <p:sp>
          <p:nvSpPr>
            <p:cNvPr id="7449777" name="Rectangle 177"/>
            <p:cNvSpPr>
              <a:spLocks noChangeArrowheads="1"/>
            </p:cNvSpPr>
            <p:nvPr/>
          </p:nvSpPr>
          <p:spPr bwMode="auto">
            <a:xfrm>
              <a:off x="1132" y="3931"/>
              <a:ext cx="515" cy="144"/>
            </a:xfrm>
            <a:prstGeom prst="rect">
              <a:avLst/>
            </a:prstGeom>
            <a:noFill/>
            <a:ln w="9525">
              <a:noFill/>
              <a:miter lim="800000"/>
              <a:headEnd/>
              <a:tailEnd/>
            </a:ln>
          </p:spPr>
          <p:txBody>
            <a:bodyPr wrap="none" lIns="0" tIns="0" rIns="0" bIns="0">
              <a:spAutoFit/>
            </a:bodyPr>
            <a:lstStyle/>
            <a:p>
              <a:r>
                <a:rPr lang="nb-NO" sz="1500">
                  <a:solidFill>
                    <a:srgbClr val="000000"/>
                  </a:solidFill>
                </a:rPr>
                <a:t>  +  1.95 O</a:t>
              </a:r>
              <a:endParaRPr lang="nb-NO" sz="1800">
                <a:latin typeface="Arial" charset="0"/>
              </a:endParaRPr>
            </a:p>
          </p:txBody>
        </p:sp>
        <p:sp>
          <p:nvSpPr>
            <p:cNvPr id="7449778" name="Rectangle 178"/>
            <p:cNvSpPr>
              <a:spLocks noChangeArrowheads="1"/>
            </p:cNvSpPr>
            <p:nvPr/>
          </p:nvSpPr>
          <p:spPr bwMode="auto">
            <a:xfrm>
              <a:off x="1657"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2</a:t>
              </a:r>
              <a:endParaRPr lang="nb-NO" sz="1800">
                <a:latin typeface="Arial" charset="0"/>
              </a:endParaRPr>
            </a:p>
          </p:txBody>
        </p:sp>
        <p:sp>
          <p:nvSpPr>
            <p:cNvPr id="7449779" name="Rectangle 179"/>
            <p:cNvSpPr>
              <a:spLocks noChangeArrowheads="1"/>
            </p:cNvSpPr>
            <p:nvPr/>
          </p:nvSpPr>
          <p:spPr bwMode="auto">
            <a:xfrm>
              <a:off x="1754" y="3926"/>
              <a:ext cx="482" cy="144"/>
            </a:xfrm>
            <a:prstGeom prst="rect">
              <a:avLst/>
            </a:prstGeom>
            <a:noFill/>
            <a:ln w="9525">
              <a:noFill/>
              <a:miter lim="800000"/>
              <a:headEnd/>
              <a:tailEnd/>
            </a:ln>
          </p:spPr>
          <p:txBody>
            <a:bodyPr wrap="none" lIns="0" tIns="0" rIns="0" bIns="0">
              <a:spAutoFit/>
            </a:bodyPr>
            <a:lstStyle/>
            <a:p>
              <a:r>
                <a:rPr lang="nb-NO" sz="1500">
                  <a:solidFill>
                    <a:srgbClr val="000000"/>
                  </a:solidFill>
                </a:rPr>
                <a:t>+  0.9 NH</a:t>
              </a:r>
              <a:endParaRPr lang="nb-NO" sz="1800">
                <a:latin typeface="Arial" charset="0"/>
              </a:endParaRPr>
            </a:p>
          </p:txBody>
        </p:sp>
        <p:sp>
          <p:nvSpPr>
            <p:cNvPr id="7449780" name="Rectangle 180"/>
            <p:cNvSpPr>
              <a:spLocks noChangeArrowheads="1"/>
            </p:cNvSpPr>
            <p:nvPr/>
          </p:nvSpPr>
          <p:spPr bwMode="auto">
            <a:xfrm>
              <a:off x="2256"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4</a:t>
              </a:r>
              <a:endParaRPr lang="nb-NO" sz="1800">
                <a:latin typeface="Arial" charset="0"/>
              </a:endParaRPr>
            </a:p>
          </p:txBody>
        </p:sp>
        <p:sp>
          <p:nvSpPr>
            <p:cNvPr id="7449781" name="Rectangle 181"/>
            <p:cNvSpPr>
              <a:spLocks noChangeArrowheads="1"/>
            </p:cNvSpPr>
            <p:nvPr/>
          </p:nvSpPr>
          <p:spPr bwMode="auto">
            <a:xfrm>
              <a:off x="2273" y="3914"/>
              <a:ext cx="45" cy="96"/>
            </a:xfrm>
            <a:prstGeom prst="rect">
              <a:avLst/>
            </a:prstGeom>
            <a:noFill/>
            <a:ln w="9525">
              <a:noFill/>
              <a:miter lim="800000"/>
              <a:headEnd/>
              <a:tailEnd/>
            </a:ln>
          </p:spPr>
          <p:txBody>
            <a:bodyPr wrap="none" lIns="0" tIns="0" rIns="0" bIns="0">
              <a:spAutoFit/>
            </a:bodyPr>
            <a:lstStyle/>
            <a:p>
              <a:r>
                <a:rPr lang="nb-NO" sz="1000">
                  <a:solidFill>
                    <a:srgbClr val="000000"/>
                  </a:solidFill>
                </a:rPr>
                <a:t>+</a:t>
              </a:r>
              <a:endParaRPr lang="nb-NO" sz="1800">
                <a:latin typeface="Arial" charset="0"/>
              </a:endParaRPr>
            </a:p>
          </p:txBody>
        </p:sp>
        <p:sp>
          <p:nvSpPr>
            <p:cNvPr id="7449782" name="Rectangle 182"/>
            <p:cNvSpPr>
              <a:spLocks noChangeArrowheads="1"/>
            </p:cNvSpPr>
            <p:nvPr/>
          </p:nvSpPr>
          <p:spPr bwMode="auto">
            <a:xfrm>
              <a:off x="4028" y="3926"/>
              <a:ext cx="522" cy="144"/>
            </a:xfrm>
            <a:prstGeom prst="rect">
              <a:avLst/>
            </a:prstGeom>
            <a:noFill/>
            <a:ln w="9525">
              <a:noFill/>
              <a:miter lim="800000"/>
              <a:headEnd/>
              <a:tailEnd/>
            </a:ln>
          </p:spPr>
          <p:txBody>
            <a:bodyPr wrap="none" lIns="0" tIns="0" rIns="0" bIns="0">
              <a:spAutoFit/>
            </a:bodyPr>
            <a:lstStyle/>
            <a:p>
              <a:r>
                <a:rPr lang="nb-NO" sz="1500">
                  <a:solidFill>
                    <a:srgbClr val="000000"/>
                  </a:solidFill>
                </a:rPr>
                <a:t>+  3.6 H</a:t>
              </a:r>
              <a:r>
                <a:rPr lang="nb-NO" sz="1500" baseline="-25000">
                  <a:solidFill>
                    <a:srgbClr val="000000"/>
                  </a:solidFill>
                </a:rPr>
                <a:t>2</a:t>
              </a:r>
              <a:r>
                <a:rPr lang="nb-NO" sz="1500">
                  <a:solidFill>
                    <a:srgbClr val="000000"/>
                  </a:solidFill>
                </a:rPr>
                <a:t>O</a:t>
              </a:r>
              <a:endParaRPr lang="nb-NO" sz="1800">
                <a:latin typeface="Arial" charset="0"/>
              </a:endParaRPr>
            </a:p>
          </p:txBody>
        </p:sp>
        <p:grpSp>
          <p:nvGrpSpPr>
            <p:cNvPr id="7449803" name="Group 203"/>
            <p:cNvGrpSpPr>
              <a:grpSpLocks/>
            </p:cNvGrpSpPr>
            <p:nvPr/>
          </p:nvGrpSpPr>
          <p:grpSpPr bwMode="auto">
            <a:xfrm>
              <a:off x="2598" y="3931"/>
              <a:ext cx="695" cy="163"/>
              <a:chOff x="3372" y="3931"/>
              <a:chExt cx="695" cy="163"/>
            </a:xfrm>
          </p:grpSpPr>
          <p:sp>
            <p:nvSpPr>
              <p:cNvPr id="7449760" name="Rectangle 160"/>
              <p:cNvSpPr>
                <a:spLocks noChangeArrowheads="1"/>
              </p:cNvSpPr>
              <p:nvPr/>
            </p:nvSpPr>
            <p:spPr bwMode="auto">
              <a:xfrm>
                <a:off x="3372" y="3931"/>
                <a:ext cx="260" cy="144"/>
              </a:xfrm>
              <a:prstGeom prst="rect">
                <a:avLst/>
              </a:prstGeom>
              <a:noFill/>
              <a:ln w="9525">
                <a:noFill/>
                <a:miter lim="800000"/>
                <a:headEnd/>
                <a:tailEnd/>
              </a:ln>
            </p:spPr>
            <p:txBody>
              <a:bodyPr wrap="none" lIns="0" tIns="0" rIns="0" bIns="0">
                <a:spAutoFit/>
              </a:bodyPr>
              <a:lstStyle/>
              <a:p>
                <a:r>
                  <a:rPr lang="nb-NO" sz="1500">
                    <a:solidFill>
                      <a:srgbClr val="000000"/>
                    </a:solidFill>
                  </a:rPr>
                  <a:t>0.9 C</a:t>
                </a:r>
                <a:endParaRPr lang="nb-NO" sz="1800">
                  <a:latin typeface="Arial" charset="0"/>
                </a:endParaRPr>
              </a:p>
            </p:txBody>
          </p:sp>
          <p:sp>
            <p:nvSpPr>
              <p:cNvPr id="7449761" name="Rectangle 161"/>
              <p:cNvSpPr>
                <a:spLocks noChangeArrowheads="1"/>
              </p:cNvSpPr>
              <p:nvPr/>
            </p:nvSpPr>
            <p:spPr bwMode="auto">
              <a:xfrm>
                <a:off x="3657"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5</a:t>
                </a:r>
                <a:endParaRPr lang="nb-NO" sz="1800">
                  <a:latin typeface="Arial" charset="0"/>
                </a:endParaRPr>
              </a:p>
            </p:txBody>
          </p:sp>
          <p:sp>
            <p:nvSpPr>
              <p:cNvPr id="7449762" name="Rectangle 162"/>
              <p:cNvSpPr>
                <a:spLocks noChangeArrowheads="1"/>
              </p:cNvSpPr>
              <p:nvPr/>
            </p:nvSpPr>
            <p:spPr bwMode="auto">
              <a:xfrm>
                <a:off x="3700"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H</a:t>
                </a:r>
                <a:endParaRPr lang="nb-NO" sz="1800">
                  <a:latin typeface="Arial" charset="0"/>
                </a:endParaRPr>
              </a:p>
            </p:txBody>
          </p:sp>
          <p:sp>
            <p:nvSpPr>
              <p:cNvPr id="7449763" name="Rectangle 163"/>
              <p:cNvSpPr>
                <a:spLocks noChangeArrowheads="1"/>
              </p:cNvSpPr>
              <p:nvPr/>
            </p:nvSpPr>
            <p:spPr bwMode="auto">
              <a:xfrm>
                <a:off x="3795"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7</a:t>
                </a:r>
                <a:endParaRPr lang="nb-NO" sz="1800">
                  <a:latin typeface="Arial" charset="0"/>
                </a:endParaRPr>
              </a:p>
            </p:txBody>
          </p:sp>
          <p:sp>
            <p:nvSpPr>
              <p:cNvPr id="7449764" name="Rectangle 164"/>
              <p:cNvSpPr>
                <a:spLocks noChangeArrowheads="1"/>
              </p:cNvSpPr>
              <p:nvPr/>
            </p:nvSpPr>
            <p:spPr bwMode="auto">
              <a:xfrm>
                <a:off x="3837" y="3931"/>
                <a:ext cx="174" cy="144"/>
              </a:xfrm>
              <a:prstGeom prst="rect">
                <a:avLst/>
              </a:prstGeom>
              <a:noFill/>
              <a:ln w="9525">
                <a:noFill/>
                <a:miter lim="800000"/>
                <a:headEnd/>
                <a:tailEnd/>
              </a:ln>
            </p:spPr>
            <p:txBody>
              <a:bodyPr wrap="none" lIns="0" tIns="0" rIns="0" bIns="0">
                <a:spAutoFit/>
              </a:bodyPr>
              <a:lstStyle/>
              <a:p>
                <a:r>
                  <a:rPr lang="nb-NO" sz="1500">
                    <a:solidFill>
                      <a:srgbClr val="000000"/>
                    </a:solidFill>
                  </a:rPr>
                  <a:t>NO</a:t>
                </a:r>
                <a:endParaRPr lang="nb-NO" sz="1800">
                  <a:latin typeface="Arial" charset="0"/>
                </a:endParaRPr>
              </a:p>
            </p:txBody>
          </p:sp>
          <p:sp>
            <p:nvSpPr>
              <p:cNvPr id="7449765" name="Rectangle 165"/>
              <p:cNvSpPr>
                <a:spLocks noChangeArrowheads="1"/>
              </p:cNvSpPr>
              <p:nvPr/>
            </p:nvSpPr>
            <p:spPr bwMode="auto">
              <a:xfrm>
                <a:off x="4027"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2</a:t>
                </a:r>
                <a:endParaRPr lang="nb-NO" sz="1800">
                  <a:latin typeface="Arial" charset="0"/>
                </a:endParaRPr>
              </a:p>
            </p:txBody>
          </p:sp>
          <p:sp>
            <p:nvSpPr>
              <p:cNvPr id="7449787" name="Rectangle 187"/>
              <p:cNvSpPr>
                <a:spLocks noChangeArrowheads="1"/>
              </p:cNvSpPr>
              <p:nvPr/>
            </p:nvSpPr>
            <p:spPr bwMode="auto">
              <a:xfrm>
                <a:off x="3657"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5</a:t>
                </a:r>
                <a:endParaRPr lang="nb-NO" sz="1800">
                  <a:latin typeface="Arial" charset="0"/>
                </a:endParaRPr>
              </a:p>
            </p:txBody>
          </p:sp>
          <p:sp>
            <p:nvSpPr>
              <p:cNvPr id="7449788" name="Rectangle 188"/>
              <p:cNvSpPr>
                <a:spLocks noChangeArrowheads="1"/>
              </p:cNvSpPr>
              <p:nvPr/>
            </p:nvSpPr>
            <p:spPr bwMode="auto">
              <a:xfrm>
                <a:off x="3700" y="3931"/>
                <a:ext cx="87" cy="144"/>
              </a:xfrm>
              <a:prstGeom prst="rect">
                <a:avLst/>
              </a:prstGeom>
              <a:noFill/>
              <a:ln w="9525">
                <a:noFill/>
                <a:miter lim="800000"/>
                <a:headEnd/>
                <a:tailEnd/>
              </a:ln>
            </p:spPr>
            <p:txBody>
              <a:bodyPr wrap="none" lIns="0" tIns="0" rIns="0" bIns="0">
                <a:spAutoFit/>
              </a:bodyPr>
              <a:lstStyle/>
              <a:p>
                <a:r>
                  <a:rPr lang="nb-NO" sz="1500">
                    <a:solidFill>
                      <a:srgbClr val="000000"/>
                    </a:solidFill>
                  </a:rPr>
                  <a:t>H</a:t>
                </a:r>
                <a:endParaRPr lang="nb-NO" sz="1800">
                  <a:latin typeface="Arial" charset="0"/>
                </a:endParaRPr>
              </a:p>
            </p:txBody>
          </p:sp>
          <p:sp>
            <p:nvSpPr>
              <p:cNvPr id="7449789" name="Rectangle 189"/>
              <p:cNvSpPr>
                <a:spLocks noChangeArrowheads="1"/>
              </p:cNvSpPr>
              <p:nvPr/>
            </p:nvSpPr>
            <p:spPr bwMode="auto">
              <a:xfrm>
                <a:off x="3795"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7</a:t>
                </a:r>
                <a:endParaRPr lang="nb-NO" sz="1800">
                  <a:latin typeface="Arial" charset="0"/>
                </a:endParaRPr>
              </a:p>
            </p:txBody>
          </p:sp>
          <p:sp>
            <p:nvSpPr>
              <p:cNvPr id="7449790" name="Rectangle 190"/>
              <p:cNvSpPr>
                <a:spLocks noChangeArrowheads="1"/>
              </p:cNvSpPr>
              <p:nvPr/>
            </p:nvSpPr>
            <p:spPr bwMode="auto">
              <a:xfrm>
                <a:off x="3837" y="3931"/>
                <a:ext cx="174" cy="144"/>
              </a:xfrm>
              <a:prstGeom prst="rect">
                <a:avLst/>
              </a:prstGeom>
              <a:noFill/>
              <a:ln w="9525">
                <a:noFill/>
                <a:miter lim="800000"/>
                <a:headEnd/>
                <a:tailEnd/>
              </a:ln>
            </p:spPr>
            <p:txBody>
              <a:bodyPr wrap="none" lIns="0" tIns="0" rIns="0" bIns="0">
                <a:spAutoFit/>
              </a:bodyPr>
              <a:lstStyle/>
              <a:p>
                <a:r>
                  <a:rPr lang="nb-NO" sz="1500">
                    <a:solidFill>
                      <a:srgbClr val="000000"/>
                    </a:solidFill>
                  </a:rPr>
                  <a:t>NO</a:t>
                </a:r>
                <a:endParaRPr lang="nb-NO" sz="1800">
                  <a:latin typeface="Arial" charset="0"/>
                </a:endParaRPr>
              </a:p>
            </p:txBody>
          </p:sp>
          <p:sp>
            <p:nvSpPr>
              <p:cNvPr id="7449791" name="Rectangle 191"/>
              <p:cNvSpPr>
                <a:spLocks noChangeArrowheads="1"/>
              </p:cNvSpPr>
              <p:nvPr/>
            </p:nvSpPr>
            <p:spPr bwMode="auto">
              <a:xfrm>
                <a:off x="4027"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2</a:t>
                </a:r>
                <a:endParaRPr lang="nb-NO" sz="1800">
                  <a:latin typeface="Arial" charset="0"/>
                </a:endParaRPr>
              </a:p>
            </p:txBody>
          </p:sp>
        </p:grpSp>
        <p:sp>
          <p:nvSpPr>
            <p:cNvPr id="7449792" name="Rectangle 192"/>
            <p:cNvSpPr>
              <a:spLocks noChangeArrowheads="1"/>
            </p:cNvSpPr>
            <p:nvPr/>
          </p:nvSpPr>
          <p:spPr bwMode="auto">
            <a:xfrm>
              <a:off x="3362" y="3931"/>
              <a:ext cx="562" cy="144"/>
            </a:xfrm>
            <a:prstGeom prst="rect">
              <a:avLst/>
            </a:prstGeom>
            <a:noFill/>
            <a:ln w="9525">
              <a:noFill/>
              <a:miter lim="800000"/>
              <a:headEnd/>
              <a:tailEnd/>
            </a:ln>
          </p:spPr>
          <p:txBody>
            <a:bodyPr wrap="none" lIns="0" tIns="0" rIns="0" bIns="0">
              <a:spAutoFit/>
            </a:bodyPr>
            <a:lstStyle/>
            <a:p>
              <a:r>
                <a:rPr lang="nb-NO" sz="1500">
                  <a:solidFill>
                    <a:srgbClr val="000000"/>
                  </a:solidFill>
                </a:rPr>
                <a:t>+  1.5 HCO</a:t>
              </a:r>
              <a:endParaRPr lang="nb-NO" sz="1800">
                <a:latin typeface="Arial" charset="0"/>
              </a:endParaRPr>
            </a:p>
          </p:txBody>
        </p:sp>
        <p:grpSp>
          <p:nvGrpSpPr>
            <p:cNvPr id="7449804" name="Group 204"/>
            <p:cNvGrpSpPr>
              <a:grpSpLocks/>
            </p:cNvGrpSpPr>
            <p:nvPr/>
          </p:nvGrpSpPr>
          <p:grpSpPr bwMode="auto">
            <a:xfrm>
              <a:off x="3932" y="3932"/>
              <a:ext cx="71" cy="162"/>
              <a:chOff x="4652" y="3932"/>
              <a:chExt cx="71" cy="162"/>
            </a:xfrm>
          </p:grpSpPr>
          <p:sp>
            <p:nvSpPr>
              <p:cNvPr id="7449767" name="Rectangle 167"/>
              <p:cNvSpPr>
                <a:spLocks noChangeArrowheads="1"/>
              </p:cNvSpPr>
              <p:nvPr/>
            </p:nvSpPr>
            <p:spPr bwMode="auto">
              <a:xfrm>
                <a:off x="4652"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3</a:t>
                </a:r>
                <a:endParaRPr lang="nb-NO" sz="1800">
                  <a:latin typeface="Arial" charset="0"/>
                </a:endParaRPr>
              </a:p>
            </p:txBody>
          </p:sp>
          <p:sp>
            <p:nvSpPr>
              <p:cNvPr id="7449768" name="Rectangle 168"/>
              <p:cNvSpPr>
                <a:spLocks noChangeArrowheads="1"/>
              </p:cNvSpPr>
              <p:nvPr/>
            </p:nvSpPr>
            <p:spPr bwMode="auto">
              <a:xfrm>
                <a:off x="4696" y="3932"/>
                <a:ext cx="27" cy="96"/>
              </a:xfrm>
              <a:prstGeom prst="rect">
                <a:avLst/>
              </a:prstGeom>
              <a:noFill/>
              <a:ln w="9525">
                <a:noFill/>
                <a:miter lim="800000"/>
                <a:headEnd/>
                <a:tailEnd/>
              </a:ln>
            </p:spPr>
            <p:txBody>
              <a:bodyPr wrap="none" lIns="0" tIns="0" rIns="0" bIns="0">
                <a:spAutoFit/>
              </a:bodyPr>
              <a:lstStyle/>
              <a:p>
                <a:r>
                  <a:rPr lang="nb-NO" sz="1000">
                    <a:solidFill>
                      <a:srgbClr val="000000"/>
                    </a:solidFill>
                  </a:rPr>
                  <a:t>-</a:t>
                </a:r>
                <a:endParaRPr lang="nb-NO" sz="1800">
                  <a:latin typeface="Arial" charset="0"/>
                </a:endParaRPr>
              </a:p>
            </p:txBody>
          </p:sp>
          <p:sp>
            <p:nvSpPr>
              <p:cNvPr id="7449793" name="Rectangle 193"/>
              <p:cNvSpPr>
                <a:spLocks noChangeArrowheads="1"/>
              </p:cNvSpPr>
              <p:nvPr/>
            </p:nvSpPr>
            <p:spPr bwMode="auto">
              <a:xfrm>
                <a:off x="4652" y="3998"/>
                <a:ext cx="40" cy="96"/>
              </a:xfrm>
              <a:prstGeom prst="rect">
                <a:avLst/>
              </a:prstGeom>
              <a:noFill/>
              <a:ln w="9525">
                <a:noFill/>
                <a:miter lim="800000"/>
                <a:headEnd/>
                <a:tailEnd/>
              </a:ln>
            </p:spPr>
            <p:txBody>
              <a:bodyPr wrap="none" lIns="0" tIns="0" rIns="0" bIns="0">
                <a:spAutoFit/>
              </a:bodyPr>
              <a:lstStyle/>
              <a:p>
                <a:r>
                  <a:rPr lang="nb-NO" sz="1000">
                    <a:solidFill>
                      <a:srgbClr val="000000"/>
                    </a:solidFill>
                  </a:rPr>
                  <a:t>3</a:t>
                </a:r>
                <a:endParaRPr lang="nb-NO" sz="1800">
                  <a:latin typeface="Arial" charset="0"/>
                </a:endParaRPr>
              </a:p>
            </p:txBody>
          </p:sp>
        </p:grpSp>
        <p:sp>
          <p:nvSpPr>
            <p:cNvPr id="7449795" name="Rectangle 195"/>
            <p:cNvSpPr>
              <a:spLocks noChangeArrowheads="1"/>
            </p:cNvSpPr>
            <p:nvPr/>
          </p:nvSpPr>
          <p:spPr bwMode="auto">
            <a:xfrm>
              <a:off x="4629" y="3926"/>
              <a:ext cx="395" cy="144"/>
            </a:xfrm>
            <a:prstGeom prst="rect">
              <a:avLst/>
            </a:prstGeom>
            <a:noFill/>
            <a:ln w="9525">
              <a:noFill/>
              <a:miter lim="800000"/>
              <a:headEnd/>
              <a:tailEnd/>
            </a:ln>
          </p:spPr>
          <p:txBody>
            <a:bodyPr wrap="none" lIns="0" tIns="0" rIns="0" bIns="0">
              <a:spAutoFit/>
            </a:bodyPr>
            <a:lstStyle/>
            <a:p>
              <a:r>
                <a:rPr lang="nb-NO" sz="1500">
                  <a:solidFill>
                    <a:srgbClr val="000000"/>
                  </a:solidFill>
                </a:rPr>
                <a:t>+  0.6 H</a:t>
              </a:r>
              <a:endParaRPr lang="nb-NO" sz="1800">
                <a:latin typeface="Arial" charset="0"/>
              </a:endParaRPr>
            </a:p>
          </p:txBody>
        </p:sp>
        <p:sp>
          <p:nvSpPr>
            <p:cNvPr id="7449796" name="Rectangle 196"/>
            <p:cNvSpPr>
              <a:spLocks noChangeArrowheads="1"/>
            </p:cNvSpPr>
            <p:nvPr/>
          </p:nvSpPr>
          <p:spPr bwMode="auto">
            <a:xfrm>
              <a:off x="5045" y="3923"/>
              <a:ext cx="45" cy="96"/>
            </a:xfrm>
            <a:prstGeom prst="rect">
              <a:avLst/>
            </a:prstGeom>
            <a:noFill/>
            <a:ln w="9525">
              <a:noFill/>
              <a:miter lim="800000"/>
              <a:headEnd/>
              <a:tailEnd/>
            </a:ln>
          </p:spPr>
          <p:txBody>
            <a:bodyPr wrap="none" lIns="0" tIns="0" rIns="0" bIns="0">
              <a:spAutoFit/>
            </a:bodyPr>
            <a:lstStyle/>
            <a:p>
              <a:r>
                <a:rPr lang="nb-NO" sz="1000">
                  <a:solidFill>
                    <a:srgbClr val="000000"/>
                  </a:solidFill>
                </a:rPr>
                <a:t>+</a:t>
              </a:r>
              <a:endParaRPr lang="nb-NO" sz="1800">
                <a:latin typeface="Arial" charset="0"/>
              </a:endParaRPr>
            </a:p>
          </p:txBody>
        </p:sp>
      </p:grpSp>
      <p:sp>
        <p:nvSpPr>
          <p:cNvPr id="7449797" name="Text Box 197"/>
          <p:cNvSpPr txBox="1">
            <a:spLocks noChangeArrowheads="1"/>
          </p:cNvSpPr>
          <p:nvPr/>
        </p:nvSpPr>
        <p:spPr bwMode="auto">
          <a:xfrm>
            <a:off x="1093788" y="2414588"/>
            <a:ext cx="957262" cy="942975"/>
          </a:xfrm>
          <a:prstGeom prst="rect">
            <a:avLst/>
          </a:prstGeom>
          <a:noFill/>
          <a:ln w="9525">
            <a:noFill/>
            <a:miter lim="800000"/>
            <a:headEnd/>
            <a:tailEnd/>
          </a:ln>
          <a:effectLst/>
        </p:spPr>
        <p:txBody>
          <a:bodyPr>
            <a:spAutoFit/>
          </a:bodyPr>
          <a:lstStyle/>
          <a:p>
            <a:r>
              <a:rPr lang="nb-NO" sz="1400">
                <a:solidFill>
                  <a:srgbClr val="FFFF00"/>
                </a:solidFill>
                <a:latin typeface="Arial" charset="0"/>
              </a:rPr>
              <a:t>Macro and micro-nutrients</a:t>
            </a:r>
          </a:p>
        </p:txBody>
      </p:sp>
      <p:sp>
        <p:nvSpPr>
          <p:cNvPr id="7449798" name="Text Box 198"/>
          <p:cNvSpPr txBox="1">
            <a:spLocks noChangeArrowheads="1"/>
          </p:cNvSpPr>
          <p:nvPr/>
        </p:nvSpPr>
        <p:spPr bwMode="auto">
          <a:xfrm>
            <a:off x="3905250" y="4354513"/>
            <a:ext cx="811213" cy="730250"/>
          </a:xfrm>
          <a:prstGeom prst="rect">
            <a:avLst/>
          </a:prstGeom>
          <a:noFill/>
          <a:ln w="9525">
            <a:noFill/>
            <a:miter lim="800000"/>
            <a:headEnd/>
            <a:tailEnd/>
          </a:ln>
          <a:effectLst/>
        </p:spPr>
        <p:txBody>
          <a:bodyPr>
            <a:spAutoFit/>
          </a:bodyPr>
          <a:lstStyle/>
          <a:p>
            <a:r>
              <a:rPr lang="nb-NO" sz="1400">
                <a:latin typeface="Arial" charset="0"/>
              </a:rPr>
              <a:t>Citric Acid Cycle</a:t>
            </a:r>
          </a:p>
        </p:txBody>
      </p:sp>
      <p:sp>
        <p:nvSpPr>
          <p:cNvPr id="7449799" name="Text Box 199"/>
          <p:cNvSpPr txBox="1">
            <a:spLocks noChangeArrowheads="1"/>
          </p:cNvSpPr>
          <p:nvPr/>
        </p:nvSpPr>
        <p:spPr bwMode="auto">
          <a:xfrm rot="5400000" flipH="1">
            <a:off x="3944938" y="2832100"/>
            <a:ext cx="984250" cy="304800"/>
          </a:xfrm>
          <a:prstGeom prst="rect">
            <a:avLst/>
          </a:prstGeom>
          <a:noFill/>
          <a:ln w="9525">
            <a:noFill/>
            <a:miter lim="800000"/>
            <a:headEnd/>
            <a:tailEnd/>
          </a:ln>
          <a:effectLst/>
        </p:spPr>
        <p:txBody>
          <a:bodyPr wrap="none">
            <a:spAutoFit/>
          </a:bodyPr>
          <a:lstStyle/>
          <a:p>
            <a:r>
              <a:rPr lang="nb-NO" sz="1400">
                <a:latin typeface="Arial" charset="0"/>
              </a:rPr>
              <a:t>Glycolysis</a:t>
            </a:r>
          </a:p>
        </p:txBody>
      </p:sp>
      <p:sp>
        <p:nvSpPr>
          <p:cNvPr id="7449800" name="Text Box 200"/>
          <p:cNvSpPr txBox="1">
            <a:spLocks noChangeArrowheads="1"/>
          </p:cNvSpPr>
          <p:nvPr/>
        </p:nvSpPr>
        <p:spPr bwMode="auto">
          <a:xfrm>
            <a:off x="2268538" y="4508500"/>
            <a:ext cx="935037" cy="365125"/>
          </a:xfrm>
          <a:prstGeom prst="rect">
            <a:avLst/>
          </a:prstGeom>
          <a:solidFill>
            <a:srgbClr val="C0C0C0"/>
          </a:solidFill>
          <a:ln w="9525">
            <a:noFill/>
            <a:miter lim="800000"/>
            <a:headEnd/>
            <a:tailEnd/>
          </a:ln>
          <a:effectLst/>
        </p:spPr>
        <p:txBody>
          <a:bodyPr lIns="0" tIns="0" rIns="0" bIns="0">
            <a:spAutoFit/>
          </a:bodyPr>
          <a:lstStyle/>
          <a:p>
            <a:r>
              <a:rPr lang="nb-NO" sz="1200">
                <a:latin typeface="Arial" charset="0"/>
              </a:rPr>
              <a:t>CAC intermediates</a:t>
            </a:r>
          </a:p>
        </p:txBody>
      </p:sp>
      <p:sp>
        <p:nvSpPr>
          <p:cNvPr id="7449801" name="Arc 201"/>
          <p:cNvSpPr>
            <a:spLocks/>
          </p:cNvSpPr>
          <p:nvPr/>
        </p:nvSpPr>
        <p:spPr bwMode="auto">
          <a:xfrm rot="-16200000">
            <a:off x="4009232" y="4799806"/>
            <a:ext cx="1035050" cy="912813"/>
          </a:xfrm>
          <a:custGeom>
            <a:avLst/>
            <a:gdLst>
              <a:gd name="G0" fmla="+- 0 0 0"/>
              <a:gd name="G1" fmla="+- 21564 0 0"/>
              <a:gd name="G2" fmla="+- 21600 0 0"/>
              <a:gd name="T0" fmla="*/ 1240 w 21443"/>
              <a:gd name="T1" fmla="*/ 0 h 21564"/>
              <a:gd name="T2" fmla="*/ 21443 w 21443"/>
              <a:gd name="T3" fmla="*/ 18965 h 21564"/>
              <a:gd name="T4" fmla="*/ 0 w 21443"/>
              <a:gd name="T5" fmla="*/ 21564 h 21564"/>
            </a:gdLst>
            <a:ahLst/>
            <a:cxnLst>
              <a:cxn ang="0">
                <a:pos x="T0" y="T1"/>
              </a:cxn>
              <a:cxn ang="0">
                <a:pos x="T2" y="T3"/>
              </a:cxn>
              <a:cxn ang="0">
                <a:pos x="T4" y="T5"/>
              </a:cxn>
            </a:cxnLst>
            <a:rect l="0" t="0" r="r" b="b"/>
            <a:pathLst>
              <a:path w="21443" h="21564" fill="none" extrusionOk="0">
                <a:moveTo>
                  <a:pt x="1240" y="-1"/>
                </a:moveTo>
                <a:cubicBezTo>
                  <a:pt x="11676" y="599"/>
                  <a:pt x="20185" y="8587"/>
                  <a:pt x="21443" y="18964"/>
                </a:cubicBezTo>
              </a:path>
              <a:path w="21443" h="21564" stroke="0" extrusionOk="0">
                <a:moveTo>
                  <a:pt x="1240" y="-1"/>
                </a:moveTo>
                <a:cubicBezTo>
                  <a:pt x="11676" y="599"/>
                  <a:pt x="20185" y="8587"/>
                  <a:pt x="21443" y="18964"/>
                </a:cubicBezTo>
                <a:lnTo>
                  <a:pt x="0" y="21564"/>
                </a:lnTo>
                <a:close/>
              </a:path>
            </a:pathLst>
          </a:custGeom>
          <a:noFill/>
          <a:ln w="9525">
            <a:solidFill>
              <a:schemeClr val="tx1"/>
            </a:solidFill>
            <a:round/>
            <a:headEnd/>
            <a:tailEnd type="triangle" w="med" len="med"/>
          </a:ln>
          <a:effectLst/>
        </p:spPr>
        <p:txBody>
          <a:bodyPr wrap="none" anchor="ctr"/>
          <a:lstStyle/>
          <a:p>
            <a:endParaRPr lang="nb-NO"/>
          </a:p>
        </p:txBody>
      </p:sp>
      <p:sp>
        <p:nvSpPr>
          <p:cNvPr id="7449802" name="Text Box 202"/>
          <p:cNvSpPr txBox="1">
            <a:spLocks noChangeArrowheads="1"/>
          </p:cNvSpPr>
          <p:nvPr/>
        </p:nvSpPr>
        <p:spPr bwMode="auto">
          <a:xfrm>
            <a:off x="3708400" y="5589588"/>
            <a:ext cx="514350" cy="304800"/>
          </a:xfrm>
          <a:prstGeom prst="rect">
            <a:avLst/>
          </a:prstGeom>
          <a:noFill/>
          <a:ln w="9525">
            <a:noFill/>
            <a:miter lim="800000"/>
            <a:headEnd/>
            <a:tailEnd/>
          </a:ln>
          <a:effectLst/>
        </p:spPr>
        <p:txBody>
          <a:bodyPr wrap="none">
            <a:spAutoFit/>
          </a:bodyPr>
          <a:lstStyle/>
          <a:p>
            <a:r>
              <a:rPr lang="nb-NO" sz="1400">
                <a:latin typeface="Arial" charset="0"/>
              </a:rPr>
              <a:t>CO</a:t>
            </a:r>
            <a:r>
              <a:rPr lang="nb-NO" sz="1400" baseline="-25000">
                <a:latin typeface="Arial" charset="0"/>
              </a:rPr>
              <a:t>2</a:t>
            </a:r>
          </a:p>
        </p:txBody>
      </p:sp>
      <p:sp>
        <p:nvSpPr>
          <p:cNvPr id="7449806" name="Text Box 206"/>
          <p:cNvSpPr txBox="1">
            <a:spLocks noChangeArrowheads="1"/>
          </p:cNvSpPr>
          <p:nvPr/>
        </p:nvSpPr>
        <p:spPr bwMode="auto">
          <a:xfrm>
            <a:off x="987425" y="6491288"/>
            <a:ext cx="4451350" cy="366712"/>
          </a:xfrm>
          <a:prstGeom prst="rect">
            <a:avLst/>
          </a:prstGeom>
          <a:noFill/>
          <a:ln w="9525">
            <a:noFill/>
            <a:miter lim="800000"/>
            <a:headEnd/>
            <a:tailEnd/>
          </a:ln>
          <a:effectLst/>
        </p:spPr>
        <p:txBody>
          <a:bodyPr wrap="none">
            <a:spAutoFit/>
          </a:bodyPr>
          <a:lstStyle/>
          <a:p>
            <a:r>
              <a:rPr lang="nb-NO" sz="1800"/>
              <a:t>The Macro-stoichiometric equation for growth</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2676" name="Rectangle 4"/>
          <p:cNvSpPr>
            <a:spLocks noGrp="1" noChangeArrowheads="1"/>
          </p:cNvSpPr>
          <p:nvPr>
            <p:ph type="title"/>
          </p:nvPr>
        </p:nvSpPr>
        <p:spPr/>
        <p:txBody>
          <a:bodyPr/>
          <a:lstStyle/>
          <a:p>
            <a:r>
              <a:rPr lang="nb-NO"/>
              <a:t>Elements of life.</a:t>
            </a:r>
          </a:p>
        </p:txBody>
      </p:sp>
      <p:pic>
        <p:nvPicPr>
          <p:cNvPr id="7452677" name="Picture 5" descr="figure3011"/>
          <p:cNvPicPr>
            <a:picLocks noChangeAspect="1" noChangeArrowheads="1"/>
          </p:cNvPicPr>
          <p:nvPr/>
        </p:nvPicPr>
        <p:blipFill>
          <a:blip r:embed="rId2" cstate="print"/>
          <a:srcRect/>
          <a:stretch>
            <a:fillRect/>
          </a:stretch>
        </p:blipFill>
        <p:spPr bwMode="auto">
          <a:xfrm>
            <a:off x="0" y="2509838"/>
            <a:ext cx="9144000" cy="36576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0626" name="Rectangle 2"/>
          <p:cNvSpPr>
            <a:spLocks noGrp="1" noChangeArrowheads="1"/>
          </p:cNvSpPr>
          <p:nvPr>
            <p:ph type="title"/>
          </p:nvPr>
        </p:nvSpPr>
        <p:spPr/>
        <p:txBody>
          <a:bodyPr/>
          <a:lstStyle/>
          <a:p>
            <a:r>
              <a:rPr lang="nb-NO" sz="4000"/>
              <a:t>Carbon, hydrogen and oxygen.</a:t>
            </a:r>
          </a:p>
        </p:txBody>
      </p:sp>
      <p:sp>
        <p:nvSpPr>
          <p:cNvPr id="7450627" name="Rectangle 3"/>
          <p:cNvSpPr>
            <a:spLocks noGrp="1" noChangeArrowheads="1"/>
          </p:cNvSpPr>
          <p:nvPr>
            <p:ph type="body" idx="1"/>
          </p:nvPr>
        </p:nvSpPr>
        <p:spPr/>
        <p:txBody>
          <a:bodyPr/>
          <a:lstStyle/>
          <a:p>
            <a:r>
              <a:rPr lang="nb-NO"/>
              <a:t>Hydrogen and oxygen is plentiful in aquatic environments (where?); whereas drier regions may be limited by H availability (eg. Desserts, soils, etc.).</a:t>
            </a:r>
          </a:p>
          <a:p>
            <a:r>
              <a:rPr lang="nb-NO"/>
              <a:t>Carbon sources are either organic (heterotrophs) or inorganic (CO</a:t>
            </a:r>
            <a:r>
              <a:rPr lang="nb-NO" baseline="-25000"/>
              <a:t>2</a:t>
            </a:r>
            <a:r>
              <a:rPr lang="nb-NO"/>
              <a:t> and HCO</a:t>
            </a:r>
            <a:r>
              <a:rPr lang="nb-NO" baseline="-25000"/>
              <a:t>3</a:t>
            </a:r>
            <a:r>
              <a:rPr lang="nb-NO" baseline="30000"/>
              <a:t>-</a:t>
            </a:r>
            <a:r>
              <a:rPr lang="nb-NO"/>
              <a:t>; autotrophs).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1650" name="Rectangle 2"/>
          <p:cNvSpPr>
            <a:spLocks noGrp="1" noChangeArrowheads="1"/>
          </p:cNvSpPr>
          <p:nvPr>
            <p:ph type="title"/>
          </p:nvPr>
        </p:nvSpPr>
        <p:spPr/>
        <p:txBody>
          <a:bodyPr/>
          <a:lstStyle/>
          <a:p>
            <a:r>
              <a:rPr lang="nb-NO"/>
              <a:t>Macronutrients</a:t>
            </a:r>
          </a:p>
        </p:txBody>
      </p:sp>
      <p:sp>
        <p:nvSpPr>
          <p:cNvPr id="7451651" name="Rectangle 3"/>
          <p:cNvSpPr>
            <a:spLocks noGrp="1" noChangeArrowheads="1"/>
          </p:cNvSpPr>
          <p:nvPr>
            <p:ph type="body" idx="1"/>
          </p:nvPr>
        </p:nvSpPr>
        <p:spPr/>
        <p:txBody>
          <a:bodyPr/>
          <a:lstStyle/>
          <a:p>
            <a:pPr>
              <a:lnSpc>
                <a:spcPct val="80000"/>
              </a:lnSpc>
            </a:pPr>
            <a:r>
              <a:rPr lang="nb-NO" sz="2400"/>
              <a:t>Some nutrients are required in fairly large amounts, and they are called macornutrients.</a:t>
            </a:r>
          </a:p>
          <a:p>
            <a:pPr>
              <a:lnSpc>
                <a:spcPct val="80000"/>
              </a:lnSpc>
            </a:pPr>
            <a:r>
              <a:rPr lang="nb-NO" sz="2400"/>
              <a:t>These are:</a:t>
            </a:r>
          </a:p>
          <a:p>
            <a:pPr lvl="1">
              <a:lnSpc>
                <a:spcPct val="80000"/>
              </a:lnSpc>
            </a:pPr>
            <a:r>
              <a:rPr lang="nb-NO" sz="2000"/>
              <a:t>Nitrogen (NH</a:t>
            </a:r>
            <a:r>
              <a:rPr lang="nb-NO" sz="2000" baseline="-25000"/>
              <a:t>4</a:t>
            </a:r>
            <a:r>
              <a:rPr lang="nb-NO" sz="2000" baseline="30000"/>
              <a:t>+</a:t>
            </a:r>
            <a:r>
              <a:rPr lang="nb-NO" sz="2000"/>
              <a:t>, NO</a:t>
            </a:r>
            <a:r>
              <a:rPr lang="nb-NO" sz="2000" baseline="-25000"/>
              <a:t>3</a:t>
            </a:r>
            <a:r>
              <a:rPr lang="nb-NO" sz="2000" baseline="30000"/>
              <a:t>-</a:t>
            </a:r>
            <a:r>
              <a:rPr lang="nb-NO" sz="2000"/>
              <a:t>, organic N, N</a:t>
            </a:r>
            <a:r>
              <a:rPr lang="nb-NO" sz="2000" baseline="-25000"/>
              <a:t>2</a:t>
            </a:r>
            <a:r>
              <a:rPr lang="nb-NO" sz="2000"/>
              <a:t>)</a:t>
            </a:r>
          </a:p>
          <a:p>
            <a:pPr lvl="1">
              <a:lnSpc>
                <a:spcPct val="80000"/>
              </a:lnSpc>
            </a:pPr>
            <a:r>
              <a:rPr lang="nb-NO" sz="2000"/>
              <a:t>Posphorous (H</a:t>
            </a:r>
            <a:r>
              <a:rPr lang="nb-NO" sz="2000" baseline="-25000"/>
              <a:t>n</a:t>
            </a:r>
            <a:r>
              <a:rPr lang="nb-NO" sz="2000"/>
              <a:t>PO</a:t>
            </a:r>
            <a:r>
              <a:rPr lang="nb-NO" sz="2000" baseline="-25000"/>
              <a:t>4</a:t>
            </a:r>
            <a:r>
              <a:rPr lang="nb-NO" sz="2000" baseline="30000"/>
              <a:t>(3-n)-</a:t>
            </a:r>
            <a:r>
              <a:rPr lang="nb-NO" sz="2000" baseline="-25000"/>
              <a:t>, </a:t>
            </a:r>
            <a:r>
              <a:rPr lang="nb-NO" sz="2000"/>
              <a:t>organic P, litos-P)</a:t>
            </a:r>
          </a:p>
          <a:p>
            <a:pPr lvl="1">
              <a:lnSpc>
                <a:spcPct val="80000"/>
              </a:lnSpc>
            </a:pPr>
            <a:r>
              <a:rPr lang="nb-NO" sz="2000"/>
              <a:t>Sulfur (SO</a:t>
            </a:r>
            <a:r>
              <a:rPr lang="nb-NO" sz="2000" baseline="-25000"/>
              <a:t>4</a:t>
            </a:r>
            <a:r>
              <a:rPr lang="nb-NO" sz="2000" baseline="30000"/>
              <a:t>2-</a:t>
            </a:r>
            <a:r>
              <a:rPr lang="nb-NO" sz="2000"/>
              <a:t>, H</a:t>
            </a:r>
            <a:r>
              <a:rPr lang="nb-NO" sz="2000" baseline="-25000"/>
              <a:t>2</a:t>
            </a:r>
            <a:r>
              <a:rPr lang="nb-NO" sz="2000"/>
              <a:t>S, S</a:t>
            </a:r>
            <a:r>
              <a:rPr lang="nb-NO" sz="2000" baseline="30000"/>
              <a:t>0</a:t>
            </a:r>
            <a:r>
              <a:rPr lang="nb-NO" sz="2000"/>
              <a:t>,  metal sulfides)</a:t>
            </a:r>
          </a:p>
          <a:p>
            <a:pPr lvl="1">
              <a:lnSpc>
                <a:spcPct val="80000"/>
              </a:lnSpc>
            </a:pPr>
            <a:r>
              <a:rPr lang="nb-NO" sz="2000"/>
              <a:t>Sodium (Na</a:t>
            </a:r>
            <a:r>
              <a:rPr lang="nb-NO" sz="2000" baseline="30000"/>
              <a:t>+</a:t>
            </a:r>
            <a:r>
              <a:rPr lang="nb-NO" sz="2000"/>
              <a:t>)</a:t>
            </a:r>
          </a:p>
          <a:p>
            <a:pPr lvl="1">
              <a:lnSpc>
                <a:spcPct val="80000"/>
              </a:lnSpc>
            </a:pPr>
            <a:r>
              <a:rPr lang="nb-NO" sz="2000"/>
              <a:t>Clorine (Cl</a:t>
            </a:r>
            <a:r>
              <a:rPr lang="nb-NO" sz="2000" baseline="30000"/>
              <a:t>-</a:t>
            </a:r>
            <a:r>
              <a:rPr lang="nb-NO" sz="2000"/>
              <a:t>)</a:t>
            </a:r>
          </a:p>
          <a:p>
            <a:pPr lvl="1">
              <a:lnSpc>
                <a:spcPct val="80000"/>
              </a:lnSpc>
            </a:pPr>
            <a:r>
              <a:rPr lang="nb-NO" sz="2000"/>
              <a:t>Potassium (K</a:t>
            </a:r>
            <a:r>
              <a:rPr lang="nb-NO" sz="2000" baseline="30000"/>
              <a:t>+</a:t>
            </a:r>
            <a:r>
              <a:rPr lang="nb-NO" sz="2000"/>
              <a:t>)</a:t>
            </a:r>
          </a:p>
          <a:p>
            <a:pPr lvl="1">
              <a:lnSpc>
                <a:spcPct val="80000"/>
              </a:lnSpc>
            </a:pPr>
            <a:r>
              <a:rPr lang="nb-NO" sz="2000"/>
              <a:t>Calsium (Ca</a:t>
            </a:r>
            <a:r>
              <a:rPr lang="nb-NO" sz="2000" baseline="30000"/>
              <a:t>2+</a:t>
            </a:r>
            <a:r>
              <a:rPr lang="nb-NO" sz="2000"/>
              <a:t>)</a:t>
            </a:r>
          </a:p>
          <a:p>
            <a:pPr lvl="1">
              <a:lnSpc>
                <a:spcPct val="80000"/>
              </a:lnSpc>
            </a:pPr>
            <a:r>
              <a:rPr lang="nb-NO" sz="2000"/>
              <a:t>Magnesium (Mg</a:t>
            </a:r>
            <a:r>
              <a:rPr lang="nb-NO" sz="2000" baseline="30000"/>
              <a:t>2+</a:t>
            </a:r>
            <a:r>
              <a:rPr lang="nb-NO" sz="2000"/>
              <a:t>)</a:t>
            </a:r>
          </a:p>
          <a:p>
            <a:pPr lvl="1">
              <a:lnSpc>
                <a:spcPct val="80000"/>
              </a:lnSpc>
            </a:pPr>
            <a:r>
              <a:rPr lang="nb-NO" sz="2000"/>
              <a:t>Silicon (Si</a:t>
            </a:r>
            <a:r>
              <a:rPr lang="nb-NO" sz="2000" baseline="30000"/>
              <a:t>2+</a:t>
            </a:r>
            <a:r>
              <a:rPr lang="nb-NO" sz="2000"/>
              <a:t>; some species)</a:t>
            </a:r>
            <a:endParaRPr lang="nb-NO" sz="2000" baseline="30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26724" name="Group 4"/>
          <p:cNvGrpSpPr>
            <a:grpSpLocks/>
          </p:cNvGrpSpPr>
          <p:nvPr/>
        </p:nvGrpSpPr>
        <p:grpSpPr bwMode="auto">
          <a:xfrm>
            <a:off x="5148263" y="0"/>
            <a:ext cx="3995737" cy="6815138"/>
            <a:chOff x="3243" y="0"/>
            <a:chExt cx="2517" cy="4293"/>
          </a:xfrm>
        </p:grpSpPr>
        <p:pic>
          <p:nvPicPr>
            <p:cNvPr id="7326723" name="Picture 3" descr="table 5-2 part 2"/>
            <p:cNvPicPr>
              <a:picLocks noChangeAspect="1" noChangeArrowheads="1"/>
            </p:cNvPicPr>
            <p:nvPr/>
          </p:nvPicPr>
          <p:blipFill>
            <a:blip r:embed="rId3" cstate="print"/>
            <a:srcRect b="18272"/>
            <a:stretch>
              <a:fillRect/>
            </a:stretch>
          </p:blipFill>
          <p:spPr bwMode="auto">
            <a:xfrm>
              <a:off x="3243" y="0"/>
              <a:ext cx="2472" cy="1842"/>
            </a:xfrm>
            <a:prstGeom prst="rect">
              <a:avLst/>
            </a:prstGeom>
            <a:noFill/>
          </p:spPr>
        </p:pic>
        <p:pic>
          <p:nvPicPr>
            <p:cNvPr id="7326722" name="Picture 2" descr="table 5-2 part 1"/>
            <p:cNvPicPr>
              <a:picLocks noChangeAspect="1" noChangeArrowheads="1"/>
            </p:cNvPicPr>
            <p:nvPr/>
          </p:nvPicPr>
          <p:blipFill>
            <a:blip r:embed="rId4" cstate="print"/>
            <a:srcRect t="15611" b="5663"/>
            <a:stretch>
              <a:fillRect/>
            </a:stretch>
          </p:blipFill>
          <p:spPr bwMode="auto">
            <a:xfrm>
              <a:off x="3248" y="1832"/>
              <a:ext cx="2512" cy="2461"/>
            </a:xfrm>
            <a:prstGeom prst="rect">
              <a:avLst/>
            </a:prstGeom>
            <a:noFill/>
          </p:spPr>
        </p:pic>
      </p:grpSp>
      <p:sp>
        <p:nvSpPr>
          <p:cNvPr id="7326725" name="Rectangle 5"/>
          <p:cNvSpPr>
            <a:spLocks noGrp="1" noChangeArrowheads="1"/>
          </p:cNvSpPr>
          <p:nvPr>
            <p:ph type="title"/>
          </p:nvPr>
        </p:nvSpPr>
        <p:spPr>
          <a:xfrm>
            <a:off x="736600" y="228600"/>
            <a:ext cx="3873500" cy="1143000"/>
          </a:xfrm>
        </p:spPr>
        <p:txBody>
          <a:bodyPr/>
          <a:lstStyle/>
          <a:p>
            <a:r>
              <a:rPr lang="en-GB"/>
              <a:t>Micronutrients</a:t>
            </a:r>
          </a:p>
        </p:txBody>
      </p:sp>
      <p:sp>
        <p:nvSpPr>
          <p:cNvPr id="7326726" name="Rectangle 6"/>
          <p:cNvSpPr>
            <a:spLocks noGrp="1" noChangeArrowheads="1"/>
          </p:cNvSpPr>
          <p:nvPr>
            <p:ph type="body" idx="1"/>
          </p:nvPr>
        </p:nvSpPr>
        <p:spPr>
          <a:xfrm>
            <a:off x="431800" y="1981200"/>
            <a:ext cx="4254500" cy="4114800"/>
          </a:xfrm>
        </p:spPr>
        <p:txBody>
          <a:bodyPr/>
          <a:lstStyle/>
          <a:p>
            <a:pPr>
              <a:lnSpc>
                <a:spcPct val="90000"/>
              </a:lnSpc>
              <a:spcAft>
                <a:spcPct val="30000"/>
              </a:spcAft>
            </a:pPr>
            <a:r>
              <a:rPr lang="en-GB" sz="2400"/>
              <a:t>Metals in the µg/l range, also called the trace elements.</a:t>
            </a:r>
          </a:p>
          <a:p>
            <a:pPr>
              <a:lnSpc>
                <a:spcPct val="90000"/>
              </a:lnSpc>
              <a:spcAft>
                <a:spcPct val="30000"/>
              </a:spcAft>
            </a:pPr>
            <a:r>
              <a:rPr lang="en-GB" sz="2400"/>
              <a:t>Just as critical to cell function and growth as macronutrients</a:t>
            </a:r>
          </a:p>
          <a:p>
            <a:pPr>
              <a:lnSpc>
                <a:spcPct val="90000"/>
              </a:lnSpc>
              <a:spcAft>
                <a:spcPct val="30000"/>
              </a:spcAft>
            </a:pPr>
            <a:r>
              <a:rPr lang="en-GB" sz="2400"/>
              <a:t>Standard tap water contains enough for lab culturing.</a:t>
            </a:r>
          </a:p>
          <a:p>
            <a:pPr>
              <a:lnSpc>
                <a:spcPct val="90000"/>
              </a:lnSpc>
              <a:spcAft>
                <a:spcPct val="30000"/>
              </a:spcAft>
            </a:pPr>
            <a:r>
              <a:rPr lang="en-GB" sz="2400"/>
              <a:t>NOTE: Some may be insoluble, or easily precipitate (especially with HPO</a:t>
            </a:r>
            <a:r>
              <a:rPr lang="en-GB" sz="2400" baseline="-25000"/>
              <a:t>4</a:t>
            </a:r>
            <a:r>
              <a:rPr lang="en-GB" sz="2400" baseline="30000"/>
              <a:t>2-</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2866" name="Picture 2" descr="05_T03"/>
          <p:cNvPicPr>
            <a:picLocks noChangeAspect="1" noChangeArrowheads="1"/>
          </p:cNvPicPr>
          <p:nvPr/>
        </p:nvPicPr>
        <p:blipFill>
          <a:blip r:embed="rId3" cstate="print"/>
          <a:srcRect r="2232"/>
          <a:stretch>
            <a:fillRect/>
          </a:stretch>
        </p:blipFill>
        <p:spPr bwMode="auto">
          <a:xfrm>
            <a:off x="0" y="3602038"/>
            <a:ext cx="9144000" cy="3255962"/>
          </a:xfrm>
          <a:prstGeom prst="rect">
            <a:avLst/>
          </a:prstGeom>
          <a:noFill/>
          <a:ln w="9525">
            <a:noFill/>
            <a:miter lim="800000"/>
            <a:headEnd/>
            <a:tailEnd/>
          </a:ln>
          <a:effectLst/>
        </p:spPr>
      </p:pic>
      <p:sp>
        <p:nvSpPr>
          <p:cNvPr id="7332867" name="Rectangle 3"/>
          <p:cNvSpPr>
            <a:spLocks noGrp="1" noChangeArrowheads="1"/>
          </p:cNvSpPr>
          <p:nvPr>
            <p:ph type="title"/>
          </p:nvPr>
        </p:nvSpPr>
        <p:spPr>
          <a:xfrm>
            <a:off x="685800" y="241300"/>
            <a:ext cx="7772400" cy="546100"/>
          </a:xfrm>
        </p:spPr>
        <p:txBody>
          <a:bodyPr/>
          <a:lstStyle/>
          <a:p>
            <a:r>
              <a:rPr lang="en-GB" sz="4000"/>
              <a:t>Growth factors</a:t>
            </a:r>
          </a:p>
        </p:txBody>
      </p:sp>
      <p:sp>
        <p:nvSpPr>
          <p:cNvPr id="7332868" name="Rectangle 4"/>
          <p:cNvSpPr>
            <a:spLocks noGrp="1" noChangeArrowheads="1"/>
          </p:cNvSpPr>
          <p:nvPr>
            <p:ph type="body" idx="1"/>
          </p:nvPr>
        </p:nvSpPr>
        <p:spPr>
          <a:xfrm>
            <a:off x="368300" y="1320800"/>
            <a:ext cx="8572500" cy="2197100"/>
          </a:xfrm>
        </p:spPr>
        <p:txBody>
          <a:bodyPr/>
          <a:lstStyle/>
          <a:p>
            <a:pPr>
              <a:lnSpc>
                <a:spcPct val="80000"/>
              </a:lnSpc>
            </a:pPr>
            <a:r>
              <a:rPr lang="en-GB" sz="2400">
                <a:latin typeface="Arial" charset="0"/>
              </a:rPr>
              <a:t>Organic compounds required in µg/l levels.</a:t>
            </a:r>
          </a:p>
          <a:p>
            <a:pPr>
              <a:lnSpc>
                <a:spcPct val="80000"/>
              </a:lnSpc>
            </a:pPr>
            <a:r>
              <a:rPr lang="en-GB" sz="2400">
                <a:latin typeface="Arial" charset="0"/>
              </a:rPr>
              <a:t>Includes vitamins, essential amino acids, purines and pyrimidines.</a:t>
            </a:r>
          </a:p>
          <a:p>
            <a:pPr>
              <a:lnSpc>
                <a:spcPct val="80000"/>
              </a:lnSpc>
            </a:pPr>
            <a:r>
              <a:rPr lang="en-GB" sz="2400">
                <a:latin typeface="Arial" charset="0"/>
              </a:rPr>
              <a:t>Often only a single growth factor is needed by a specie, but that particular one is often different from specie to specie.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62" name="Rectangle 2"/>
          <p:cNvSpPr>
            <a:spLocks noGrp="1" noChangeArrowheads="1"/>
          </p:cNvSpPr>
          <p:nvPr>
            <p:ph type="ctrTitle"/>
          </p:nvPr>
        </p:nvSpPr>
        <p:spPr>
          <a:xfrm>
            <a:off x="609600" y="279400"/>
            <a:ext cx="7772400" cy="241300"/>
          </a:xfrm>
        </p:spPr>
        <p:txBody>
          <a:bodyPr/>
          <a:lstStyle/>
          <a:p>
            <a:r>
              <a:rPr lang="en-US" sz="4000" b="1">
                <a:cs typeface="Times New Roman" pitchFamily="18" charset="0"/>
              </a:rPr>
              <a:t>Culture Media</a:t>
            </a:r>
          </a:p>
        </p:txBody>
      </p:sp>
      <p:sp>
        <p:nvSpPr>
          <p:cNvPr id="7311363" name="Rectangle 3"/>
          <p:cNvSpPr>
            <a:spLocks noGrp="1" noChangeArrowheads="1"/>
          </p:cNvSpPr>
          <p:nvPr>
            <p:ph type="subTitle" idx="1"/>
          </p:nvPr>
        </p:nvSpPr>
        <p:spPr>
          <a:xfrm>
            <a:off x="127000" y="838200"/>
            <a:ext cx="5397500" cy="5689600"/>
          </a:xfrm>
        </p:spPr>
        <p:txBody>
          <a:bodyPr/>
          <a:lstStyle/>
          <a:p>
            <a:pPr marL="177800" indent="-177800" algn="l">
              <a:buFontTx/>
              <a:buChar char="•"/>
            </a:pPr>
            <a:r>
              <a:rPr lang="en-US" sz="2000" b="1">
                <a:cs typeface="Times New Roman" pitchFamily="18" charset="0"/>
              </a:rPr>
              <a:t>Culture media</a:t>
            </a:r>
            <a:r>
              <a:rPr lang="en-US" sz="2000">
                <a:cs typeface="Times New Roman" pitchFamily="18" charset="0"/>
              </a:rPr>
              <a:t> supply the nutritional needs of microorganisms and can be either chemically defined (</a:t>
            </a:r>
            <a:r>
              <a:rPr lang="en-US" sz="2000" b="1">
                <a:cs typeface="Times New Roman" pitchFamily="18" charset="0"/>
              </a:rPr>
              <a:t>defined medium</a:t>
            </a:r>
            <a:r>
              <a:rPr lang="en-US" sz="2000">
                <a:cs typeface="Times New Roman" pitchFamily="18" charset="0"/>
              </a:rPr>
              <a:t>) or undefined (</a:t>
            </a:r>
            <a:r>
              <a:rPr lang="en-US" sz="2000" b="1">
                <a:cs typeface="Times New Roman" pitchFamily="18" charset="0"/>
              </a:rPr>
              <a:t>complex medium</a:t>
            </a:r>
            <a:r>
              <a:rPr lang="en-US" sz="2000">
                <a:cs typeface="Times New Roman" pitchFamily="18" charset="0"/>
              </a:rPr>
              <a:t>).</a:t>
            </a:r>
          </a:p>
          <a:p>
            <a:pPr marL="177800" indent="-177800" algn="l">
              <a:buFontTx/>
              <a:buChar char="•"/>
            </a:pPr>
            <a:r>
              <a:rPr lang="en-US" sz="2000">
                <a:cs typeface="Times New Roman" pitchFamily="18" charset="0"/>
              </a:rPr>
              <a:t>Selective, differential, and enriched are terms that describe media used for the isolation of particular species or for comparative studies of microorganisms.</a:t>
            </a:r>
          </a:p>
          <a:p>
            <a:pPr marL="177800" indent="-177800" algn="l">
              <a:buFontTx/>
              <a:buChar char="•"/>
            </a:pPr>
            <a:r>
              <a:rPr lang="en-US" sz="2000">
                <a:cs typeface="Times New Roman" pitchFamily="18" charset="0"/>
              </a:rPr>
              <a:t>Successful cultivation and maintenance of </a:t>
            </a:r>
            <a:r>
              <a:rPr lang="en-US" sz="2000" b="1">
                <a:cs typeface="Times New Roman" pitchFamily="18" charset="0"/>
              </a:rPr>
              <a:t>pure cultures</a:t>
            </a:r>
            <a:r>
              <a:rPr lang="en-US" sz="2000">
                <a:cs typeface="Times New Roman" pitchFamily="18" charset="0"/>
              </a:rPr>
              <a:t> of microorganisms can be done only if </a:t>
            </a:r>
            <a:r>
              <a:rPr lang="en-US" sz="2000" b="1">
                <a:cs typeface="Times New Roman" pitchFamily="18" charset="0"/>
                <a:hlinkClick r:id="rId2" action="ppaction://hlinkpres?slideindex=1&amp;slidetitle="/>
              </a:rPr>
              <a:t>aseptic technique</a:t>
            </a:r>
            <a:r>
              <a:rPr lang="en-US" sz="2000">
                <a:cs typeface="Times New Roman" pitchFamily="18" charset="0"/>
                <a:hlinkClick r:id="rId2" action="ppaction://hlinkpres?slideindex=1&amp;slidetitle="/>
              </a:rPr>
              <a:t> </a:t>
            </a:r>
            <a:r>
              <a:rPr lang="en-US" sz="2000">
                <a:cs typeface="Times New Roman" pitchFamily="18" charset="0"/>
              </a:rPr>
              <a:t>is practiced to prevent contamination by other microorganisms.</a:t>
            </a:r>
          </a:p>
          <a:p>
            <a:pPr marL="177800" indent="-177800" algn="l">
              <a:buFontTx/>
              <a:buChar char="•"/>
            </a:pPr>
            <a:r>
              <a:rPr lang="en-US" sz="2000">
                <a:cs typeface="Times New Roman" pitchFamily="18" charset="0"/>
              </a:rPr>
              <a:t>Culture media are sometimes prepared in a semisolid form by the addition of a gelling agent to liquid media. </a:t>
            </a:r>
          </a:p>
          <a:p>
            <a:pPr marL="177800" indent="-177800" algn="l">
              <a:buFontTx/>
              <a:buChar char="•"/>
            </a:pPr>
            <a:r>
              <a:rPr lang="en-US" sz="2000">
                <a:cs typeface="Times New Roman" pitchFamily="18" charset="0"/>
              </a:rPr>
              <a:t>Such solid culture media immobilize cells, allowing them to grow and form visible, isolated masses called colonies </a:t>
            </a:r>
          </a:p>
        </p:txBody>
      </p:sp>
      <p:pic>
        <p:nvPicPr>
          <p:cNvPr id="7311364" name="Picture 4" descr="05_F02a"/>
          <p:cNvPicPr>
            <a:picLocks noChangeAspect="1" noChangeArrowheads="1"/>
          </p:cNvPicPr>
          <p:nvPr/>
        </p:nvPicPr>
        <p:blipFill>
          <a:blip r:embed="rId3" cstate="print"/>
          <a:srcRect/>
          <a:stretch>
            <a:fillRect/>
          </a:stretch>
        </p:blipFill>
        <p:spPr bwMode="auto">
          <a:xfrm>
            <a:off x="5565775" y="774700"/>
            <a:ext cx="3463925" cy="3478213"/>
          </a:xfrm>
          <a:prstGeom prst="rect">
            <a:avLst/>
          </a:prstGeom>
          <a:noFill/>
          <a:ln w="9525">
            <a:noFill/>
            <a:miter lim="800000"/>
            <a:headEnd/>
            <a:tailEnd/>
          </a:ln>
          <a:effectLst/>
        </p:spPr>
      </p:pic>
      <p:pic>
        <p:nvPicPr>
          <p:cNvPr id="7311365" name="Picture 5" descr="05_F02b"/>
          <p:cNvPicPr>
            <a:picLocks noChangeAspect="1" noChangeArrowheads="1"/>
          </p:cNvPicPr>
          <p:nvPr/>
        </p:nvPicPr>
        <p:blipFill>
          <a:blip r:embed="rId4" cstate="print"/>
          <a:srcRect r="8614"/>
          <a:stretch>
            <a:fillRect/>
          </a:stretch>
        </p:blipFill>
        <p:spPr bwMode="auto">
          <a:xfrm>
            <a:off x="5538788" y="4241800"/>
            <a:ext cx="3503612" cy="25193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20491</TotalTime>
  <Words>2094</Words>
  <Application>Microsoft Office PowerPoint</Application>
  <PresentationFormat>Skjermfremvisning (4:3)</PresentationFormat>
  <Paragraphs>249</Paragraphs>
  <Slides>33</Slides>
  <Notes>9</Notes>
  <HiddenSlides>0</HiddenSlides>
  <MMClips>0</MMClips>
  <ScaleCrop>false</ScaleCrop>
  <HeadingPairs>
    <vt:vector size="8" baseType="variant">
      <vt:variant>
        <vt:lpstr>Brukte skrifter</vt:lpstr>
      </vt:variant>
      <vt:variant>
        <vt:i4>5</vt:i4>
      </vt:variant>
      <vt:variant>
        <vt:lpstr>Tema</vt:lpstr>
      </vt:variant>
      <vt:variant>
        <vt:i4>1</vt:i4>
      </vt:variant>
      <vt:variant>
        <vt:lpstr>Innebygde OLE-servere</vt:lpstr>
      </vt:variant>
      <vt:variant>
        <vt:i4>1</vt:i4>
      </vt:variant>
      <vt:variant>
        <vt:lpstr>Lysbildetitler</vt:lpstr>
      </vt:variant>
      <vt:variant>
        <vt:i4>33</vt:i4>
      </vt:variant>
    </vt:vector>
  </HeadingPairs>
  <TitlesOfParts>
    <vt:vector size="40" baseType="lpstr">
      <vt:lpstr>Times New Roman</vt:lpstr>
      <vt:lpstr>Verdana</vt:lpstr>
      <vt:lpstr>Arial</vt:lpstr>
      <vt:lpstr>Symbol</vt:lpstr>
      <vt:lpstr>Wingdings</vt:lpstr>
      <vt:lpstr>Default Design</vt:lpstr>
      <vt:lpstr>Microsoft Equation 3.0</vt:lpstr>
      <vt:lpstr>Lysbilde 1</vt:lpstr>
      <vt:lpstr>Lysbilde 2</vt:lpstr>
      <vt:lpstr>Microbial Nutrition; Anabolism</vt:lpstr>
      <vt:lpstr>Elements of life.</vt:lpstr>
      <vt:lpstr>Carbon, hydrogen and oxygen.</vt:lpstr>
      <vt:lpstr>Macronutrients</vt:lpstr>
      <vt:lpstr>Micronutrients</vt:lpstr>
      <vt:lpstr>Growth factors</vt:lpstr>
      <vt:lpstr>Culture Media</vt:lpstr>
      <vt:lpstr>Lysbilde 10</vt:lpstr>
      <vt:lpstr>Getting the energy: Catabolism</vt:lpstr>
      <vt:lpstr>Bioenergetics - Thermodynamics</vt:lpstr>
      <vt:lpstr>Bioenergetics – Kinetics: Catalysis and Enzymes</vt:lpstr>
      <vt:lpstr>Oxidation-Reduction reactions in biochemistry</vt:lpstr>
      <vt:lpstr>Lysbilde 15</vt:lpstr>
      <vt:lpstr>Free energy, G, the driving force</vt:lpstr>
      <vt:lpstr>Electron carriers NAD, NAD(P)H, FAD, Cytochromes…</vt:lpstr>
      <vt:lpstr>Lysbilde 18</vt:lpstr>
      <vt:lpstr>Energy-Rich Compounds and Energy Storage</vt:lpstr>
      <vt:lpstr>Major Catabolic Pathways, Electron Transport, and the Proton Motive Force  Glycolysis and Fermentation</vt:lpstr>
      <vt:lpstr>Lysbilde 21</vt:lpstr>
      <vt:lpstr>Lysbilde 22</vt:lpstr>
      <vt:lpstr>Carbon Flow in Respiration:  The Citric Acid Cycle</vt:lpstr>
      <vt:lpstr>Lysbilde 24</vt:lpstr>
      <vt:lpstr>Respiration</vt:lpstr>
      <vt:lpstr>Energy generation from the Proton Motive Force</vt:lpstr>
      <vt:lpstr>Catabolic Alternatives</vt:lpstr>
      <vt:lpstr>Biosynthesis: Anabolism</vt:lpstr>
      <vt:lpstr>Biosynthesis of Sugars and Polysaccharides</vt:lpstr>
      <vt:lpstr>Biosynthesis of Amino Acids and Nucleotides</vt:lpstr>
      <vt:lpstr>Lysbilde 31</vt:lpstr>
      <vt:lpstr>Biosynthesis of Fatty Acids and Lipids</vt:lpstr>
      <vt:lpstr>The cellular chemical reactor</vt:lpstr>
    </vt:vector>
  </TitlesOfParts>
  <Company>Pearson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Freeman 1e: How we got there</dc:title>
  <dc:creator>Pearson Education</dc:creator>
  <cp:lastModifiedBy>Roald Kommedal</cp:lastModifiedBy>
  <cp:revision>1325</cp:revision>
  <dcterms:created xsi:type="dcterms:W3CDTF">2004-07-21T19:08:57Z</dcterms:created>
  <dcterms:modified xsi:type="dcterms:W3CDTF">2010-09-07T14:13:28Z</dcterms:modified>
</cp:coreProperties>
</file>