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10" r:id="rId3"/>
    <p:sldId id="319" r:id="rId4"/>
    <p:sldId id="317" r:id="rId5"/>
    <p:sldId id="318" r:id="rId6"/>
    <p:sldId id="320" r:id="rId7"/>
    <p:sldId id="257" r:id="rId8"/>
    <p:sldId id="299" r:id="rId9"/>
    <p:sldId id="300" r:id="rId10"/>
    <p:sldId id="301" r:id="rId11"/>
    <p:sldId id="302" r:id="rId12"/>
    <p:sldId id="303" r:id="rId13"/>
    <p:sldId id="304" r:id="rId14"/>
    <p:sldId id="305" r:id="rId15"/>
    <p:sldId id="306" r:id="rId16"/>
    <p:sldId id="309" r:id="rId17"/>
  </p:sldIdLst>
  <p:sldSz cx="9144000" cy="6858000" type="screen4x3"/>
  <p:notesSz cx="6858000" cy="9144000"/>
  <p:defaultTextStyle>
    <a:defPPr>
      <a:defRPr lang="nb-NO"/>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95" autoAdjust="0"/>
    <p:restoredTop sz="94660"/>
  </p:normalViewPr>
  <p:slideViewPr>
    <p:cSldViewPr>
      <p:cViewPr varScale="1">
        <p:scale>
          <a:sx n="107" d="100"/>
          <a:sy n="107" d="100"/>
        </p:scale>
        <p:origin x="-1146" y="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nb-NO"/>
          </a:p>
        </p:txBody>
      </p:sp>
      <p:sp>
        <p:nvSpPr>
          <p:cNvPr id="849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nb-NO"/>
          </a:p>
        </p:txBody>
      </p:sp>
      <p:sp>
        <p:nvSpPr>
          <p:cNvPr id="8499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49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p>
        </p:txBody>
      </p:sp>
      <p:sp>
        <p:nvSpPr>
          <p:cNvPr id="849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nb-NO"/>
          </a:p>
        </p:txBody>
      </p:sp>
      <p:sp>
        <p:nvSpPr>
          <p:cNvPr id="849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D5A230E-5327-4D3C-A9A4-4B3BCB3471D1}" type="slidenum">
              <a:rPr lang="nb-NO"/>
              <a:pPr/>
              <a:t>‹#›</a:t>
            </a:fld>
            <a:endParaRPr lang="nb-NO"/>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F469E7-F88D-4B8F-880F-3EAC70247FD9}" type="slidenum">
              <a:rPr lang="nb-NO"/>
              <a:pPr/>
              <a:t>2</a:t>
            </a:fld>
            <a:endParaRPr lang="nb-NO"/>
          </a:p>
        </p:txBody>
      </p:sp>
      <p:sp>
        <p:nvSpPr>
          <p:cNvPr id="86018" name="Rectangle 2"/>
          <p:cNvSpPr>
            <a:spLocks noRo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3161C8-662E-47C6-B851-10BAFF4961B7}" type="slidenum">
              <a:rPr lang="nb-NO"/>
              <a:pPr/>
              <a:t>3</a:t>
            </a:fld>
            <a:endParaRPr lang="nb-NO"/>
          </a:p>
        </p:txBody>
      </p:sp>
      <p:sp>
        <p:nvSpPr>
          <p:cNvPr id="88066" name="Rectangle 2"/>
          <p:cNvSpPr>
            <a:spLocks noRo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590709-9A43-4F82-9D9E-5CCB73A5F148}" type="slidenum">
              <a:rPr lang="nb-NO"/>
              <a:pPr/>
              <a:t>4</a:t>
            </a:fld>
            <a:endParaRPr lang="nb-NO"/>
          </a:p>
        </p:txBody>
      </p:sp>
      <p:sp>
        <p:nvSpPr>
          <p:cNvPr id="97282" name="Rectangle 2"/>
          <p:cNvSpPr>
            <a:spLocks noRo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Plassholder for dato 3"/>
          <p:cNvSpPr>
            <a:spLocks noGrp="1"/>
          </p:cNvSpPr>
          <p:nvPr>
            <p:ph type="dt" sz="half" idx="10"/>
          </p:nvPr>
        </p:nvSpPr>
        <p:spPr/>
        <p:txBody>
          <a:bodyPr/>
          <a:lstStyle>
            <a:lvl1pPr>
              <a:defRPr/>
            </a:lvl1pPr>
          </a:lstStyle>
          <a:p>
            <a:endParaRPr lang="nb-NO"/>
          </a:p>
        </p:txBody>
      </p:sp>
      <p:sp>
        <p:nvSpPr>
          <p:cNvPr id="5" name="Plassholder for bunntekst 4"/>
          <p:cNvSpPr>
            <a:spLocks noGrp="1"/>
          </p:cNvSpPr>
          <p:nvPr>
            <p:ph type="ftr" sz="quarter" idx="11"/>
          </p:nvPr>
        </p:nvSpPr>
        <p:spPr/>
        <p:txBody>
          <a:bodyPr/>
          <a:lstStyle>
            <a:lvl1pPr>
              <a:defRPr/>
            </a:lvl1pPr>
          </a:lstStyle>
          <a:p>
            <a:endParaRPr lang="nb-NO"/>
          </a:p>
        </p:txBody>
      </p:sp>
      <p:sp>
        <p:nvSpPr>
          <p:cNvPr id="6" name="Plassholder for lysbildenummer 5"/>
          <p:cNvSpPr>
            <a:spLocks noGrp="1"/>
          </p:cNvSpPr>
          <p:nvPr>
            <p:ph type="sldNum" sz="quarter" idx="12"/>
          </p:nvPr>
        </p:nvSpPr>
        <p:spPr/>
        <p:txBody>
          <a:bodyPr/>
          <a:lstStyle>
            <a:lvl1pPr>
              <a:defRPr/>
            </a:lvl1pPr>
          </a:lstStyle>
          <a:p>
            <a:fld id="{3D968108-86F9-4984-AA6C-2EBAB0CC0461}" type="slidenum">
              <a:rPr lang="nb-NO"/>
              <a:pPr/>
              <a:t>‹#›</a:t>
            </a:fld>
            <a:endParaRPr lang="nb-N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nb-NO"/>
          </a:p>
        </p:txBody>
      </p:sp>
      <p:sp>
        <p:nvSpPr>
          <p:cNvPr id="5" name="Plassholder for bunntekst 4"/>
          <p:cNvSpPr>
            <a:spLocks noGrp="1"/>
          </p:cNvSpPr>
          <p:nvPr>
            <p:ph type="ftr" sz="quarter" idx="11"/>
          </p:nvPr>
        </p:nvSpPr>
        <p:spPr/>
        <p:txBody>
          <a:bodyPr/>
          <a:lstStyle>
            <a:lvl1pPr>
              <a:defRPr/>
            </a:lvl1pPr>
          </a:lstStyle>
          <a:p>
            <a:endParaRPr lang="nb-NO"/>
          </a:p>
        </p:txBody>
      </p:sp>
      <p:sp>
        <p:nvSpPr>
          <p:cNvPr id="6" name="Plassholder for lysbildenummer 5"/>
          <p:cNvSpPr>
            <a:spLocks noGrp="1"/>
          </p:cNvSpPr>
          <p:nvPr>
            <p:ph type="sldNum" sz="quarter" idx="12"/>
          </p:nvPr>
        </p:nvSpPr>
        <p:spPr/>
        <p:txBody>
          <a:bodyPr/>
          <a:lstStyle>
            <a:lvl1pPr>
              <a:defRPr/>
            </a:lvl1pPr>
          </a:lstStyle>
          <a:p>
            <a:fld id="{93D9209B-3DA1-467A-B39B-7A065A2FC9DE}" type="slidenum">
              <a:rPr lang="nb-NO"/>
              <a:pPr/>
              <a:t>‹#›</a:t>
            </a:fld>
            <a:endParaRPr lang="nb-N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nb-NO"/>
          </a:p>
        </p:txBody>
      </p:sp>
      <p:sp>
        <p:nvSpPr>
          <p:cNvPr id="5" name="Plassholder for bunntekst 4"/>
          <p:cNvSpPr>
            <a:spLocks noGrp="1"/>
          </p:cNvSpPr>
          <p:nvPr>
            <p:ph type="ftr" sz="quarter" idx="11"/>
          </p:nvPr>
        </p:nvSpPr>
        <p:spPr/>
        <p:txBody>
          <a:bodyPr/>
          <a:lstStyle>
            <a:lvl1pPr>
              <a:defRPr/>
            </a:lvl1pPr>
          </a:lstStyle>
          <a:p>
            <a:endParaRPr lang="nb-NO"/>
          </a:p>
        </p:txBody>
      </p:sp>
      <p:sp>
        <p:nvSpPr>
          <p:cNvPr id="6" name="Plassholder for lysbildenummer 5"/>
          <p:cNvSpPr>
            <a:spLocks noGrp="1"/>
          </p:cNvSpPr>
          <p:nvPr>
            <p:ph type="sldNum" sz="quarter" idx="12"/>
          </p:nvPr>
        </p:nvSpPr>
        <p:spPr/>
        <p:txBody>
          <a:bodyPr/>
          <a:lstStyle>
            <a:lvl1pPr>
              <a:defRPr/>
            </a:lvl1pPr>
          </a:lstStyle>
          <a:p>
            <a:fld id="{8D42FFF2-7BD8-44E9-9065-801748C7ED8A}" type="slidenum">
              <a:rPr lang="nb-NO"/>
              <a:pPr/>
              <a:t>‹#›</a:t>
            </a:fld>
            <a:endParaRPr lang="nb-N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dato 5"/>
          <p:cNvSpPr>
            <a:spLocks noGrp="1"/>
          </p:cNvSpPr>
          <p:nvPr>
            <p:ph type="dt" sz="half" idx="10"/>
          </p:nvPr>
        </p:nvSpPr>
        <p:spPr>
          <a:xfrm>
            <a:off x="457200" y="6245225"/>
            <a:ext cx="2133600" cy="476250"/>
          </a:xfrm>
        </p:spPr>
        <p:txBody>
          <a:bodyPr/>
          <a:lstStyle>
            <a:lvl1pPr>
              <a:defRPr/>
            </a:lvl1pPr>
          </a:lstStyle>
          <a:p>
            <a:endParaRPr lang="nb-NO"/>
          </a:p>
        </p:txBody>
      </p:sp>
      <p:sp>
        <p:nvSpPr>
          <p:cNvPr id="7" name="Plassholder for bunntekst 6"/>
          <p:cNvSpPr>
            <a:spLocks noGrp="1"/>
          </p:cNvSpPr>
          <p:nvPr>
            <p:ph type="ftr" sz="quarter" idx="11"/>
          </p:nvPr>
        </p:nvSpPr>
        <p:spPr>
          <a:xfrm>
            <a:off x="3124200" y="6245225"/>
            <a:ext cx="2895600" cy="476250"/>
          </a:xfrm>
        </p:spPr>
        <p:txBody>
          <a:bodyPr/>
          <a:lstStyle>
            <a:lvl1pPr>
              <a:defRPr/>
            </a:lvl1pPr>
          </a:lstStyle>
          <a:p>
            <a:endParaRPr lang="nb-NO"/>
          </a:p>
        </p:txBody>
      </p:sp>
      <p:sp>
        <p:nvSpPr>
          <p:cNvPr id="8" name="Plassholder for lysbildenummer 7"/>
          <p:cNvSpPr>
            <a:spLocks noGrp="1"/>
          </p:cNvSpPr>
          <p:nvPr>
            <p:ph type="sldNum" sz="quarter" idx="12"/>
          </p:nvPr>
        </p:nvSpPr>
        <p:spPr>
          <a:xfrm>
            <a:off x="6553200" y="6245225"/>
            <a:ext cx="2133600" cy="476250"/>
          </a:xfrm>
        </p:spPr>
        <p:txBody>
          <a:bodyPr/>
          <a:lstStyle>
            <a:lvl1pPr>
              <a:defRPr/>
            </a:lvl1pPr>
          </a:lstStyle>
          <a:p>
            <a:fld id="{DC59329F-EB07-42FB-8F84-5CF21F4E5B91}" type="slidenum">
              <a:rPr lang="nb-NO"/>
              <a:pPr/>
              <a:t>‹#›</a:t>
            </a:fld>
            <a:endParaRPr lang="nb-NO"/>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tel, tekst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a:xfrm>
            <a:off x="457200" y="6245225"/>
            <a:ext cx="2133600" cy="476250"/>
          </a:xfrm>
        </p:spPr>
        <p:txBody>
          <a:bodyPr/>
          <a:lstStyle>
            <a:lvl1pPr>
              <a:defRPr/>
            </a:lvl1pPr>
          </a:lstStyle>
          <a:p>
            <a:endParaRPr lang="nb-NO"/>
          </a:p>
        </p:txBody>
      </p:sp>
      <p:sp>
        <p:nvSpPr>
          <p:cNvPr id="6" name="Plassholder for bunntekst 5"/>
          <p:cNvSpPr>
            <a:spLocks noGrp="1"/>
          </p:cNvSpPr>
          <p:nvPr>
            <p:ph type="ftr" sz="quarter" idx="11"/>
          </p:nvPr>
        </p:nvSpPr>
        <p:spPr>
          <a:xfrm>
            <a:off x="3124200" y="6245225"/>
            <a:ext cx="2895600" cy="476250"/>
          </a:xfrm>
        </p:spPr>
        <p:txBody>
          <a:bodyPr/>
          <a:lstStyle>
            <a:lvl1pPr>
              <a:defRPr/>
            </a:lvl1pPr>
          </a:lstStyle>
          <a:p>
            <a:endParaRPr lang="nb-NO"/>
          </a:p>
        </p:txBody>
      </p:sp>
      <p:sp>
        <p:nvSpPr>
          <p:cNvPr id="7" name="Plassholder for lysbildenummer 6"/>
          <p:cNvSpPr>
            <a:spLocks noGrp="1"/>
          </p:cNvSpPr>
          <p:nvPr>
            <p:ph type="sldNum" sz="quarter" idx="12"/>
          </p:nvPr>
        </p:nvSpPr>
        <p:spPr>
          <a:xfrm>
            <a:off x="6553200" y="6245225"/>
            <a:ext cx="2133600" cy="476250"/>
          </a:xfrm>
        </p:spPr>
        <p:txBody>
          <a:bodyPr/>
          <a:lstStyle>
            <a:lvl1pPr>
              <a:defRPr/>
            </a:lvl1pPr>
          </a:lstStyle>
          <a:p>
            <a:fld id="{FCBC547B-B592-485C-8785-74DBD56ABF3C}" type="slidenum">
              <a:rPr lang="nb-NO"/>
              <a:pPr/>
              <a:t>‹#›</a:t>
            </a:fld>
            <a:endParaRPr lang="nb-N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nb-NO"/>
          </a:p>
        </p:txBody>
      </p:sp>
      <p:sp>
        <p:nvSpPr>
          <p:cNvPr id="5" name="Plassholder for bunntekst 4"/>
          <p:cNvSpPr>
            <a:spLocks noGrp="1"/>
          </p:cNvSpPr>
          <p:nvPr>
            <p:ph type="ftr" sz="quarter" idx="11"/>
          </p:nvPr>
        </p:nvSpPr>
        <p:spPr/>
        <p:txBody>
          <a:bodyPr/>
          <a:lstStyle>
            <a:lvl1pPr>
              <a:defRPr/>
            </a:lvl1pPr>
          </a:lstStyle>
          <a:p>
            <a:endParaRPr lang="nb-NO"/>
          </a:p>
        </p:txBody>
      </p:sp>
      <p:sp>
        <p:nvSpPr>
          <p:cNvPr id="6" name="Plassholder for lysbildenummer 5"/>
          <p:cNvSpPr>
            <a:spLocks noGrp="1"/>
          </p:cNvSpPr>
          <p:nvPr>
            <p:ph type="sldNum" sz="quarter" idx="12"/>
          </p:nvPr>
        </p:nvSpPr>
        <p:spPr/>
        <p:txBody>
          <a:bodyPr/>
          <a:lstStyle>
            <a:lvl1pPr>
              <a:defRPr/>
            </a:lvl1pPr>
          </a:lstStyle>
          <a:p>
            <a:fld id="{B352DD3C-F331-44A3-895E-CF6D4FB63B4F}" type="slidenum">
              <a:rPr lang="nb-NO"/>
              <a:pPr/>
              <a:t>‹#›</a:t>
            </a:fld>
            <a:endParaRPr lang="nb-N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Plassholder for dato 3"/>
          <p:cNvSpPr>
            <a:spLocks noGrp="1"/>
          </p:cNvSpPr>
          <p:nvPr>
            <p:ph type="dt" sz="half" idx="10"/>
          </p:nvPr>
        </p:nvSpPr>
        <p:spPr/>
        <p:txBody>
          <a:bodyPr/>
          <a:lstStyle>
            <a:lvl1pPr>
              <a:defRPr/>
            </a:lvl1pPr>
          </a:lstStyle>
          <a:p>
            <a:endParaRPr lang="nb-NO"/>
          </a:p>
        </p:txBody>
      </p:sp>
      <p:sp>
        <p:nvSpPr>
          <p:cNvPr id="5" name="Plassholder for bunntekst 4"/>
          <p:cNvSpPr>
            <a:spLocks noGrp="1"/>
          </p:cNvSpPr>
          <p:nvPr>
            <p:ph type="ftr" sz="quarter" idx="11"/>
          </p:nvPr>
        </p:nvSpPr>
        <p:spPr/>
        <p:txBody>
          <a:bodyPr/>
          <a:lstStyle>
            <a:lvl1pPr>
              <a:defRPr/>
            </a:lvl1pPr>
          </a:lstStyle>
          <a:p>
            <a:endParaRPr lang="nb-NO"/>
          </a:p>
        </p:txBody>
      </p:sp>
      <p:sp>
        <p:nvSpPr>
          <p:cNvPr id="6" name="Plassholder for lysbildenummer 5"/>
          <p:cNvSpPr>
            <a:spLocks noGrp="1"/>
          </p:cNvSpPr>
          <p:nvPr>
            <p:ph type="sldNum" sz="quarter" idx="12"/>
          </p:nvPr>
        </p:nvSpPr>
        <p:spPr/>
        <p:txBody>
          <a:bodyPr/>
          <a:lstStyle>
            <a:lvl1pPr>
              <a:defRPr/>
            </a:lvl1pPr>
          </a:lstStyle>
          <a:p>
            <a:fld id="{A3CC47F5-A95F-47BE-8004-D55CFC2EAD6A}" type="slidenum">
              <a:rPr lang="nb-NO"/>
              <a:pPr/>
              <a:t>‹#›</a:t>
            </a:fld>
            <a:endParaRPr lang="nb-N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p:txBody>
          <a:bodyPr/>
          <a:lstStyle>
            <a:lvl1pPr>
              <a:defRPr/>
            </a:lvl1pPr>
          </a:lstStyle>
          <a:p>
            <a:endParaRPr lang="nb-NO"/>
          </a:p>
        </p:txBody>
      </p:sp>
      <p:sp>
        <p:nvSpPr>
          <p:cNvPr id="6" name="Plassholder for bunntekst 5"/>
          <p:cNvSpPr>
            <a:spLocks noGrp="1"/>
          </p:cNvSpPr>
          <p:nvPr>
            <p:ph type="ftr" sz="quarter" idx="11"/>
          </p:nvPr>
        </p:nvSpPr>
        <p:spPr/>
        <p:txBody>
          <a:bodyPr/>
          <a:lstStyle>
            <a:lvl1pPr>
              <a:defRPr/>
            </a:lvl1pPr>
          </a:lstStyle>
          <a:p>
            <a:endParaRPr lang="nb-NO"/>
          </a:p>
        </p:txBody>
      </p:sp>
      <p:sp>
        <p:nvSpPr>
          <p:cNvPr id="7" name="Plassholder for lysbildenummer 6"/>
          <p:cNvSpPr>
            <a:spLocks noGrp="1"/>
          </p:cNvSpPr>
          <p:nvPr>
            <p:ph type="sldNum" sz="quarter" idx="12"/>
          </p:nvPr>
        </p:nvSpPr>
        <p:spPr/>
        <p:txBody>
          <a:bodyPr/>
          <a:lstStyle>
            <a:lvl1pPr>
              <a:defRPr/>
            </a:lvl1pPr>
          </a:lstStyle>
          <a:p>
            <a:fld id="{A1F1B8D6-E1C7-4CAD-9BDB-5334E9B3D8AC}" type="slidenum">
              <a:rPr lang="nb-NO"/>
              <a:pPr/>
              <a:t>‹#›</a:t>
            </a:fld>
            <a:endParaRPr lang="nb-N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Plassholder for dato 6"/>
          <p:cNvSpPr>
            <a:spLocks noGrp="1"/>
          </p:cNvSpPr>
          <p:nvPr>
            <p:ph type="dt" sz="half" idx="10"/>
          </p:nvPr>
        </p:nvSpPr>
        <p:spPr/>
        <p:txBody>
          <a:bodyPr/>
          <a:lstStyle>
            <a:lvl1pPr>
              <a:defRPr/>
            </a:lvl1pPr>
          </a:lstStyle>
          <a:p>
            <a:endParaRPr lang="nb-NO"/>
          </a:p>
        </p:txBody>
      </p:sp>
      <p:sp>
        <p:nvSpPr>
          <p:cNvPr id="8" name="Plassholder for bunntekst 7"/>
          <p:cNvSpPr>
            <a:spLocks noGrp="1"/>
          </p:cNvSpPr>
          <p:nvPr>
            <p:ph type="ftr" sz="quarter" idx="11"/>
          </p:nvPr>
        </p:nvSpPr>
        <p:spPr/>
        <p:txBody>
          <a:bodyPr/>
          <a:lstStyle>
            <a:lvl1pPr>
              <a:defRPr/>
            </a:lvl1pPr>
          </a:lstStyle>
          <a:p>
            <a:endParaRPr lang="nb-NO"/>
          </a:p>
        </p:txBody>
      </p:sp>
      <p:sp>
        <p:nvSpPr>
          <p:cNvPr id="9" name="Plassholder for lysbildenummer 8"/>
          <p:cNvSpPr>
            <a:spLocks noGrp="1"/>
          </p:cNvSpPr>
          <p:nvPr>
            <p:ph type="sldNum" sz="quarter" idx="12"/>
          </p:nvPr>
        </p:nvSpPr>
        <p:spPr/>
        <p:txBody>
          <a:bodyPr/>
          <a:lstStyle>
            <a:lvl1pPr>
              <a:defRPr/>
            </a:lvl1pPr>
          </a:lstStyle>
          <a:p>
            <a:fld id="{28D7220A-F202-44D1-A44A-DC037F7220DB}" type="slidenum">
              <a:rPr lang="nb-NO"/>
              <a:pPr/>
              <a:t>‹#›</a:t>
            </a:fld>
            <a:endParaRPr lang="nb-N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dato 2"/>
          <p:cNvSpPr>
            <a:spLocks noGrp="1"/>
          </p:cNvSpPr>
          <p:nvPr>
            <p:ph type="dt" sz="half" idx="10"/>
          </p:nvPr>
        </p:nvSpPr>
        <p:spPr/>
        <p:txBody>
          <a:bodyPr/>
          <a:lstStyle>
            <a:lvl1pPr>
              <a:defRPr/>
            </a:lvl1pPr>
          </a:lstStyle>
          <a:p>
            <a:endParaRPr lang="nb-NO"/>
          </a:p>
        </p:txBody>
      </p:sp>
      <p:sp>
        <p:nvSpPr>
          <p:cNvPr id="4" name="Plassholder for bunntekst 3"/>
          <p:cNvSpPr>
            <a:spLocks noGrp="1"/>
          </p:cNvSpPr>
          <p:nvPr>
            <p:ph type="ftr" sz="quarter" idx="11"/>
          </p:nvPr>
        </p:nvSpPr>
        <p:spPr/>
        <p:txBody>
          <a:bodyPr/>
          <a:lstStyle>
            <a:lvl1pPr>
              <a:defRPr/>
            </a:lvl1pPr>
          </a:lstStyle>
          <a:p>
            <a:endParaRPr lang="nb-NO"/>
          </a:p>
        </p:txBody>
      </p:sp>
      <p:sp>
        <p:nvSpPr>
          <p:cNvPr id="5" name="Plassholder for lysbildenummer 4"/>
          <p:cNvSpPr>
            <a:spLocks noGrp="1"/>
          </p:cNvSpPr>
          <p:nvPr>
            <p:ph type="sldNum" sz="quarter" idx="12"/>
          </p:nvPr>
        </p:nvSpPr>
        <p:spPr/>
        <p:txBody>
          <a:bodyPr/>
          <a:lstStyle>
            <a:lvl1pPr>
              <a:defRPr/>
            </a:lvl1pPr>
          </a:lstStyle>
          <a:p>
            <a:fld id="{3328BEC4-949A-4CCF-9E53-394D889D60E7}" type="slidenum">
              <a:rPr lang="nb-NO"/>
              <a:pPr/>
              <a:t>‹#›</a:t>
            </a:fld>
            <a:endParaRPr lang="nb-N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lvl1pPr>
              <a:defRPr/>
            </a:lvl1pPr>
          </a:lstStyle>
          <a:p>
            <a:endParaRPr lang="nb-NO"/>
          </a:p>
        </p:txBody>
      </p:sp>
      <p:sp>
        <p:nvSpPr>
          <p:cNvPr id="3" name="Plassholder for bunntekst 2"/>
          <p:cNvSpPr>
            <a:spLocks noGrp="1"/>
          </p:cNvSpPr>
          <p:nvPr>
            <p:ph type="ftr" sz="quarter" idx="11"/>
          </p:nvPr>
        </p:nvSpPr>
        <p:spPr/>
        <p:txBody>
          <a:bodyPr/>
          <a:lstStyle>
            <a:lvl1pPr>
              <a:defRPr/>
            </a:lvl1pPr>
          </a:lstStyle>
          <a:p>
            <a:endParaRPr lang="nb-NO"/>
          </a:p>
        </p:txBody>
      </p:sp>
      <p:sp>
        <p:nvSpPr>
          <p:cNvPr id="4" name="Plassholder for lysbildenummer 3"/>
          <p:cNvSpPr>
            <a:spLocks noGrp="1"/>
          </p:cNvSpPr>
          <p:nvPr>
            <p:ph type="sldNum" sz="quarter" idx="12"/>
          </p:nvPr>
        </p:nvSpPr>
        <p:spPr/>
        <p:txBody>
          <a:bodyPr/>
          <a:lstStyle>
            <a:lvl1pPr>
              <a:defRPr/>
            </a:lvl1pPr>
          </a:lstStyle>
          <a:p>
            <a:fld id="{57438096-C4E7-470B-ABB7-1310CB9E50AF}" type="slidenum">
              <a:rPr lang="nb-NO"/>
              <a:pPr/>
              <a:t>‹#›</a:t>
            </a:fld>
            <a:endParaRPr lang="nb-N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nb-NO"/>
          </a:p>
        </p:txBody>
      </p:sp>
      <p:sp>
        <p:nvSpPr>
          <p:cNvPr id="6" name="Plassholder for bunntekst 5"/>
          <p:cNvSpPr>
            <a:spLocks noGrp="1"/>
          </p:cNvSpPr>
          <p:nvPr>
            <p:ph type="ftr" sz="quarter" idx="11"/>
          </p:nvPr>
        </p:nvSpPr>
        <p:spPr/>
        <p:txBody>
          <a:bodyPr/>
          <a:lstStyle>
            <a:lvl1pPr>
              <a:defRPr/>
            </a:lvl1pPr>
          </a:lstStyle>
          <a:p>
            <a:endParaRPr lang="nb-NO"/>
          </a:p>
        </p:txBody>
      </p:sp>
      <p:sp>
        <p:nvSpPr>
          <p:cNvPr id="7" name="Plassholder for lysbildenummer 6"/>
          <p:cNvSpPr>
            <a:spLocks noGrp="1"/>
          </p:cNvSpPr>
          <p:nvPr>
            <p:ph type="sldNum" sz="quarter" idx="12"/>
          </p:nvPr>
        </p:nvSpPr>
        <p:spPr/>
        <p:txBody>
          <a:bodyPr/>
          <a:lstStyle>
            <a:lvl1pPr>
              <a:defRPr/>
            </a:lvl1pPr>
          </a:lstStyle>
          <a:p>
            <a:fld id="{C92C2C84-7C80-4FEC-BBE4-63F8B811877D}" type="slidenum">
              <a:rPr lang="nb-NO"/>
              <a:pPr/>
              <a:t>‹#›</a:t>
            </a:fld>
            <a:endParaRPr lang="nb-N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nb-NO"/>
          </a:p>
        </p:txBody>
      </p:sp>
      <p:sp>
        <p:nvSpPr>
          <p:cNvPr id="6" name="Plassholder for bunntekst 5"/>
          <p:cNvSpPr>
            <a:spLocks noGrp="1"/>
          </p:cNvSpPr>
          <p:nvPr>
            <p:ph type="ftr" sz="quarter" idx="11"/>
          </p:nvPr>
        </p:nvSpPr>
        <p:spPr/>
        <p:txBody>
          <a:bodyPr/>
          <a:lstStyle>
            <a:lvl1pPr>
              <a:defRPr/>
            </a:lvl1pPr>
          </a:lstStyle>
          <a:p>
            <a:endParaRPr lang="nb-NO"/>
          </a:p>
        </p:txBody>
      </p:sp>
      <p:sp>
        <p:nvSpPr>
          <p:cNvPr id="7" name="Plassholder for lysbildenummer 6"/>
          <p:cNvSpPr>
            <a:spLocks noGrp="1"/>
          </p:cNvSpPr>
          <p:nvPr>
            <p:ph type="sldNum" sz="quarter" idx="12"/>
          </p:nvPr>
        </p:nvSpPr>
        <p:spPr/>
        <p:txBody>
          <a:bodyPr/>
          <a:lstStyle>
            <a:lvl1pPr>
              <a:defRPr/>
            </a:lvl1pPr>
          </a:lstStyle>
          <a:p>
            <a:fld id="{E06AAEBC-7647-4C02-9606-BAEAAE82E904}" type="slidenum">
              <a:rPr lang="nb-NO"/>
              <a:pPr/>
              <a:t>‹#›</a:t>
            </a:fld>
            <a:endParaRPr lang="nb-N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nb-NO"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nb-NO"/>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nb-NO"/>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351980E-91D1-43EF-ACCC-93D3007AE3A5}" type="slidenum">
              <a:rPr lang="nb-NO"/>
              <a:pPr/>
              <a:t>‹#›</a:t>
            </a:fld>
            <a:endParaRPr 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Excel-diagram1.xls"/><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Excel-diagram2.xls"/><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GB"/>
              <a:t>Microbial Ecosystems</a:t>
            </a:r>
          </a:p>
        </p:txBody>
      </p:sp>
      <p:sp>
        <p:nvSpPr>
          <p:cNvPr id="2051" name="Rectangle 3"/>
          <p:cNvSpPr>
            <a:spLocks noGrp="1" noChangeArrowheads="1"/>
          </p:cNvSpPr>
          <p:nvPr>
            <p:ph type="subTitle" idx="1"/>
          </p:nvPr>
        </p:nvSpPr>
        <p:spPr/>
        <p:txBody>
          <a:bodyPr/>
          <a:lstStyle/>
          <a:p>
            <a:pPr>
              <a:lnSpc>
                <a:spcPct val="80000"/>
              </a:lnSpc>
            </a:pPr>
            <a:r>
              <a:rPr lang="en-GB" sz="1800"/>
              <a:t>Where do we find the microbes, and what do they do…</a:t>
            </a:r>
          </a:p>
          <a:p>
            <a:pPr>
              <a:lnSpc>
                <a:spcPct val="80000"/>
              </a:lnSpc>
            </a:pPr>
            <a:endParaRPr lang="en-GB" sz="1800"/>
          </a:p>
          <a:p>
            <a:pPr>
              <a:lnSpc>
                <a:spcPct val="80000"/>
              </a:lnSpc>
            </a:pPr>
            <a:r>
              <a:rPr lang="en-GB" sz="1800"/>
              <a:t>Microbial Ecology</a:t>
            </a:r>
          </a:p>
          <a:p>
            <a:pPr>
              <a:lnSpc>
                <a:spcPct val="80000"/>
              </a:lnSpc>
            </a:pPr>
            <a:endParaRPr lang="en-GB" sz="1800"/>
          </a:p>
          <a:p>
            <a:pPr>
              <a:lnSpc>
                <a:spcPct val="80000"/>
              </a:lnSpc>
            </a:pPr>
            <a:r>
              <a:rPr lang="en-GB" sz="1800"/>
              <a:t>Brock chapter 14.1-5, 23.1-10</a:t>
            </a:r>
          </a:p>
          <a:p>
            <a:pPr>
              <a:lnSpc>
                <a:spcPct val="80000"/>
              </a:lnSpc>
            </a:pPr>
            <a:r>
              <a:rPr lang="en-GB" sz="1800"/>
              <a:t>Maier et al: chapter 14, 15, 17</a:t>
            </a:r>
          </a:p>
          <a:p>
            <a:pPr>
              <a:lnSpc>
                <a:spcPct val="80000"/>
              </a:lnSpc>
            </a:pPr>
            <a:endParaRPr lang="en-GB"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274638"/>
            <a:ext cx="8229600" cy="561975"/>
          </a:xfrm>
        </p:spPr>
        <p:txBody>
          <a:bodyPr/>
          <a:lstStyle/>
          <a:p>
            <a:r>
              <a:rPr lang="en-GB" sz="4000">
                <a:sym typeface="Symbol" pitchFamily="18" charset="2"/>
              </a:rPr>
              <a:t>Mutualism: +  +</a:t>
            </a:r>
            <a:endParaRPr lang="en-US" sz="4000">
              <a:sym typeface="Symbol" pitchFamily="18" charset="2"/>
            </a:endParaRPr>
          </a:p>
        </p:txBody>
      </p:sp>
      <p:sp>
        <p:nvSpPr>
          <p:cNvPr id="62467" name="Rectangle 3"/>
          <p:cNvSpPr>
            <a:spLocks noGrp="1" noChangeArrowheads="1"/>
          </p:cNvSpPr>
          <p:nvPr>
            <p:ph type="body" sz="half" idx="1"/>
          </p:nvPr>
        </p:nvSpPr>
        <p:spPr>
          <a:xfrm>
            <a:off x="179388" y="1052513"/>
            <a:ext cx="5400675" cy="5805487"/>
          </a:xfrm>
        </p:spPr>
        <p:txBody>
          <a:bodyPr/>
          <a:lstStyle/>
          <a:p>
            <a:pPr>
              <a:lnSpc>
                <a:spcPct val="90000"/>
              </a:lnSpc>
            </a:pPr>
            <a:r>
              <a:rPr lang="en-US" sz="2000"/>
              <a:t>Both populations, or cells, benefit.</a:t>
            </a:r>
          </a:p>
          <a:p>
            <a:pPr>
              <a:lnSpc>
                <a:spcPct val="90000"/>
              </a:lnSpc>
            </a:pPr>
            <a:r>
              <a:rPr lang="en-US" sz="2000"/>
              <a:t>Facultative interactions: Synergism</a:t>
            </a:r>
          </a:p>
          <a:p>
            <a:pPr lvl="1">
              <a:lnSpc>
                <a:spcPct val="90000"/>
              </a:lnSpc>
            </a:pPr>
            <a:r>
              <a:rPr lang="en-US" sz="1800"/>
              <a:t>Synthrophism: Interaction that supply nutritional needs </a:t>
            </a:r>
          </a:p>
          <a:p>
            <a:pPr lvl="2">
              <a:lnSpc>
                <a:spcPct val="90000"/>
              </a:lnSpc>
            </a:pPr>
            <a:r>
              <a:rPr lang="en-US" sz="1600"/>
              <a:t>e.g. cyclohexan degradation by the combination of Nocardia and Pseudomonas sp., but none alone.)</a:t>
            </a:r>
          </a:p>
          <a:p>
            <a:pPr lvl="2">
              <a:lnSpc>
                <a:spcPct val="90000"/>
              </a:lnSpc>
            </a:pPr>
            <a:r>
              <a:rPr lang="en-US" sz="1600"/>
              <a:t>E.g. acetogenes (</a:t>
            </a:r>
            <a:r>
              <a:rPr lang="en-US" sz="1600" i="1"/>
              <a:t>Syntrophobacter sp</a:t>
            </a:r>
            <a:r>
              <a:rPr lang="en-US" sz="1600"/>
              <a:t>.) with Metanogens.</a:t>
            </a:r>
          </a:p>
          <a:p>
            <a:pPr>
              <a:lnSpc>
                <a:spcPct val="90000"/>
              </a:lnSpc>
            </a:pPr>
            <a:r>
              <a:rPr lang="en-US" sz="2000"/>
              <a:t>Obligate mutualism: Interaction dependant.</a:t>
            </a:r>
          </a:p>
          <a:p>
            <a:pPr lvl="1">
              <a:lnSpc>
                <a:spcPct val="90000"/>
              </a:lnSpc>
            </a:pPr>
            <a:r>
              <a:rPr lang="en-US" sz="1800"/>
              <a:t>Symbiosis</a:t>
            </a:r>
          </a:p>
          <a:p>
            <a:pPr lvl="2">
              <a:lnSpc>
                <a:spcPct val="90000"/>
              </a:lnSpc>
            </a:pPr>
            <a:r>
              <a:rPr lang="en-US" sz="1600"/>
              <a:t>Lichens: Fungus and algae. Algae supply organic products, fungi supply minerals/nutrients, growth factors and provide protection.</a:t>
            </a:r>
          </a:p>
          <a:p>
            <a:pPr lvl="1">
              <a:lnSpc>
                <a:spcPct val="90000"/>
              </a:lnSpc>
            </a:pPr>
            <a:r>
              <a:rPr lang="en-US" sz="1800"/>
              <a:t>Endosymbiosis</a:t>
            </a:r>
          </a:p>
          <a:p>
            <a:pPr lvl="2">
              <a:lnSpc>
                <a:spcPct val="90000"/>
              </a:lnSpc>
            </a:pPr>
            <a:r>
              <a:rPr lang="en-US" sz="1600"/>
              <a:t>Protozoan intracellular hosting of algae. Algae provides C and O</a:t>
            </a:r>
            <a:r>
              <a:rPr lang="en-US" sz="1600" baseline="-25000"/>
              <a:t>2</a:t>
            </a:r>
            <a:r>
              <a:rPr lang="en-US" sz="1600"/>
              <a:t>, while protozoan provide CO</a:t>
            </a:r>
            <a:r>
              <a:rPr lang="en-US" sz="1600" baseline="-25000"/>
              <a:t>2</a:t>
            </a:r>
            <a:r>
              <a:rPr lang="en-US" sz="1600"/>
              <a:t>, protection, motility and growth factors. E.g. </a:t>
            </a:r>
            <a:r>
              <a:rPr lang="en-US" sz="1600" i="1"/>
              <a:t>Chlorella</a:t>
            </a:r>
            <a:r>
              <a:rPr lang="en-US" sz="1600"/>
              <a:t> and Cilliates.</a:t>
            </a:r>
          </a:p>
          <a:p>
            <a:pPr lvl="1">
              <a:lnSpc>
                <a:spcPct val="90000"/>
              </a:lnSpc>
            </a:pPr>
            <a:endParaRPr lang="en-US" sz="1800"/>
          </a:p>
        </p:txBody>
      </p:sp>
      <p:pic>
        <p:nvPicPr>
          <p:cNvPr id="62468" name="Picture 4" descr="mutualism005"/>
          <p:cNvPicPr>
            <a:picLocks noChangeAspect="1" noChangeArrowheads="1"/>
          </p:cNvPicPr>
          <p:nvPr>
            <p:ph sz="quarter" idx="2"/>
          </p:nvPr>
        </p:nvPicPr>
        <p:blipFill>
          <a:blip r:embed="rId2" cstate="print"/>
          <a:srcRect/>
          <a:stretch>
            <a:fillRect/>
          </a:stretch>
        </p:blipFill>
        <p:spPr>
          <a:xfrm>
            <a:off x="5795963" y="4833938"/>
            <a:ext cx="3348037" cy="2024062"/>
          </a:xfrm>
          <a:noFill/>
          <a:ln/>
        </p:spPr>
      </p:pic>
      <p:pic>
        <p:nvPicPr>
          <p:cNvPr id="62470" name="Picture 6" descr="synergism003"/>
          <p:cNvPicPr>
            <a:picLocks noChangeAspect="1" noChangeArrowheads="1"/>
          </p:cNvPicPr>
          <p:nvPr>
            <p:ph sz="quarter" idx="3"/>
          </p:nvPr>
        </p:nvPicPr>
        <p:blipFill>
          <a:blip r:embed="rId3" cstate="print"/>
          <a:srcRect/>
          <a:stretch>
            <a:fillRect/>
          </a:stretch>
        </p:blipFill>
        <p:spPr>
          <a:xfrm>
            <a:off x="6227763" y="981075"/>
            <a:ext cx="1951037" cy="1706563"/>
          </a:xfrm>
          <a:noFill/>
          <a:ln/>
        </p:spPr>
      </p:pic>
      <p:pic>
        <p:nvPicPr>
          <p:cNvPr id="62472" name="Picture 8" descr="synergism004"/>
          <p:cNvPicPr>
            <a:picLocks noChangeAspect="1" noChangeArrowheads="1"/>
          </p:cNvPicPr>
          <p:nvPr/>
        </p:nvPicPr>
        <p:blipFill>
          <a:blip r:embed="rId4" cstate="print"/>
          <a:srcRect/>
          <a:stretch>
            <a:fillRect/>
          </a:stretch>
        </p:blipFill>
        <p:spPr bwMode="auto">
          <a:xfrm>
            <a:off x="5724525" y="2852738"/>
            <a:ext cx="2935288" cy="170656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GB">
                <a:sym typeface="Symbol" pitchFamily="18" charset="2"/>
              </a:rPr>
              <a:t>Parasitism: +  -</a:t>
            </a:r>
            <a:endParaRPr lang="en-US">
              <a:sym typeface="Symbol" pitchFamily="18" charset="2"/>
            </a:endParaRPr>
          </a:p>
        </p:txBody>
      </p:sp>
      <p:sp>
        <p:nvSpPr>
          <p:cNvPr id="65539" name="Rectangle 3"/>
          <p:cNvSpPr>
            <a:spLocks noGrp="1" noChangeArrowheads="1"/>
          </p:cNvSpPr>
          <p:nvPr>
            <p:ph type="body" sz="half" idx="1"/>
          </p:nvPr>
        </p:nvSpPr>
        <p:spPr>
          <a:xfrm>
            <a:off x="250825" y="1600200"/>
            <a:ext cx="4321175" cy="4525963"/>
          </a:xfrm>
        </p:spPr>
        <p:txBody>
          <a:bodyPr/>
          <a:lstStyle/>
          <a:p>
            <a:pPr>
              <a:lnSpc>
                <a:spcPct val="80000"/>
              </a:lnSpc>
            </a:pPr>
            <a:r>
              <a:rPr lang="en-US" sz="2400"/>
              <a:t>Parasite derives it’s nutritional requirements from the host that will suffer.</a:t>
            </a:r>
          </a:p>
          <a:p>
            <a:pPr>
              <a:lnSpc>
                <a:spcPct val="80000"/>
              </a:lnSpc>
            </a:pPr>
            <a:r>
              <a:rPr lang="en-US" sz="2400"/>
              <a:t>Virus and bacteria: the bacteriophages</a:t>
            </a:r>
          </a:p>
          <a:p>
            <a:pPr lvl="1">
              <a:lnSpc>
                <a:spcPct val="80000"/>
              </a:lnSpc>
            </a:pPr>
            <a:r>
              <a:rPr lang="en-US" sz="2000"/>
              <a:t>E.g. </a:t>
            </a:r>
            <a:r>
              <a:rPr lang="en-US" sz="2000" i="1"/>
              <a:t>E.coli </a:t>
            </a:r>
            <a:r>
              <a:rPr lang="en-US" sz="2000"/>
              <a:t>and Coliphage</a:t>
            </a:r>
          </a:p>
          <a:p>
            <a:pPr>
              <a:lnSpc>
                <a:spcPct val="80000"/>
              </a:lnSpc>
            </a:pPr>
            <a:r>
              <a:rPr lang="en-US" sz="2400"/>
              <a:t>Bacterial – Bacterial</a:t>
            </a:r>
          </a:p>
          <a:p>
            <a:pPr lvl="1">
              <a:lnSpc>
                <a:spcPct val="80000"/>
              </a:lnSpc>
            </a:pPr>
            <a:r>
              <a:rPr lang="en-US" sz="2000"/>
              <a:t>Eg. </a:t>
            </a:r>
            <a:r>
              <a:rPr lang="en-US" sz="2000" i="1"/>
              <a:t>Bdellovibrio</a:t>
            </a:r>
          </a:p>
          <a:p>
            <a:pPr>
              <a:lnSpc>
                <a:spcPct val="80000"/>
              </a:lnSpc>
            </a:pPr>
            <a:r>
              <a:rPr lang="en-US" sz="2400"/>
              <a:t>Protozoan – Fungi or Bacteria</a:t>
            </a:r>
          </a:p>
          <a:p>
            <a:pPr lvl="1">
              <a:lnSpc>
                <a:spcPct val="80000"/>
              </a:lnSpc>
            </a:pPr>
            <a:r>
              <a:rPr lang="en-US" sz="2000" i="1"/>
              <a:t>Legionella pneomophilia</a:t>
            </a:r>
            <a:r>
              <a:rPr lang="en-US" sz="2000"/>
              <a:t> parasitize several protozoan.</a:t>
            </a:r>
          </a:p>
        </p:txBody>
      </p:sp>
      <p:pic>
        <p:nvPicPr>
          <p:cNvPr id="65540" name="Picture 4" descr="parasitism007"/>
          <p:cNvPicPr>
            <a:picLocks noChangeAspect="1" noChangeArrowheads="1"/>
          </p:cNvPicPr>
          <p:nvPr>
            <p:ph sz="half" idx="2"/>
          </p:nvPr>
        </p:nvPicPr>
        <p:blipFill>
          <a:blip r:embed="rId2" cstate="print"/>
          <a:srcRect/>
          <a:stretch>
            <a:fillRect/>
          </a:stretch>
        </p:blipFill>
        <p:spPr>
          <a:xfrm>
            <a:off x="4787900" y="1844675"/>
            <a:ext cx="4356100" cy="3503613"/>
          </a:xfrm>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68313" y="260350"/>
            <a:ext cx="8229600" cy="720725"/>
          </a:xfrm>
        </p:spPr>
        <p:txBody>
          <a:bodyPr/>
          <a:lstStyle/>
          <a:p>
            <a:r>
              <a:rPr lang="en-GB" sz="4000">
                <a:sym typeface="Symbol" pitchFamily="18" charset="2"/>
              </a:rPr>
              <a:t>Predation: +  -</a:t>
            </a:r>
            <a:endParaRPr lang="en-US" sz="4000">
              <a:sym typeface="Symbol" pitchFamily="18" charset="2"/>
            </a:endParaRPr>
          </a:p>
        </p:txBody>
      </p:sp>
      <p:sp>
        <p:nvSpPr>
          <p:cNvPr id="67587" name="Rectangle 3"/>
          <p:cNvSpPr>
            <a:spLocks noGrp="1" noChangeArrowheads="1"/>
          </p:cNvSpPr>
          <p:nvPr>
            <p:ph type="body" sz="half" idx="1"/>
          </p:nvPr>
        </p:nvSpPr>
        <p:spPr>
          <a:xfrm>
            <a:off x="179388" y="1196975"/>
            <a:ext cx="5041900" cy="4319588"/>
          </a:xfrm>
        </p:spPr>
        <p:txBody>
          <a:bodyPr/>
          <a:lstStyle/>
          <a:p>
            <a:pPr>
              <a:lnSpc>
                <a:spcPct val="90000"/>
              </a:lnSpc>
              <a:spcAft>
                <a:spcPct val="20000"/>
              </a:spcAft>
            </a:pPr>
            <a:r>
              <a:rPr lang="en-US" sz="2000"/>
              <a:t>One organism, the predator, engulfs and digest another, the prey.</a:t>
            </a:r>
          </a:p>
          <a:p>
            <a:pPr>
              <a:lnSpc>
                <a:spcPct val="90000"/>
              </a:lnSpc>
              <a:spcAft>
                <a:spcPct val="20000"/>
              </a:spcAft>
            </a:pPr>
            <a:r>
              <a:rPr lang="en-US" sz="2000"/>
              <a:t>Often involves size different organisms.</a:t>
            </a:r>
          </a:p>
          <a:p>
            <a:pPr>
              <a:lnSpc>
                <a:spcPct val="90000"/>
              </a:lnSpc>
              <a:spcAft>
                <a:spcPct val="20000"/>
              </a:spcAft>
            </a:pPr>
            <a:r>
              <a:rPr lang="en-US" sz="2000"/>
              <a:t>Often involves nutrient cycling through feaces release.</a:t>
            </a:r>
          </a:p>
          <a:p>
            <a:pPr>
              <a:lnSpc>
                <a:spcPct val="90000"/>
              </a:lnSpc>
              <a:spcAft>
                <a:spcPct val="20000"/>
              </a:spcAft>
            </a:pPr>
            <a:r>
              <a:rPr lang="en-US" sz="2000"/>
              <a:t>Classical model by Lotka and Volterra (1925 and 1926):</a:t>
            </a:r>
          </a:p>
          <a:p>
            <a:pPr lvl="1">
              <a:lnSpc>
                <a:spcPct val="90000"/>
              </a:lnSpc>
              <a:spcAft>
                <a:spcPct val="20000"/>
              </a:spcAft>
            </a:pPr>
            <a:r>
              <a:rPr lang="en-US" sz="1800"/>
              <a:t>N</a:t>
            </a:r>
            <a:r>
              <a:rPr lang="en-US" sz="1800" baseline="-25000"/>
              <a:t>1</a:t>
            </a:r>
            <a:r>
              <a:rPr lang="en-US" sz="1800"/>
              <a:t> is prey</a:t>
            </a:r>
          </a:p>
          <a:p>
            <a:pPr lvl="1">
              <a:lnSpc>
                <a:spcPct val="90000"/>
              </a:lnSpc>
              <a:spcAft>
                <a:spcPct val="20000"/>
              </a:spcAft>
            </a:pPr>
            <a:r>
              <a:rPr lang="en-US" sz="1800"/>
              <a:t>N</a:t>
            </a:r>
            <a:r>
              <a:rPr lang="en-US" sz="1800" baseline="-25000"/>
              <a:t>2</a:t>
            </a:r>
            <a:r>
              <a:rPr lang="en-US" sz="1800"/>
              <a:t> predator</a:t>
            </a:r>
          </a:p>
          <a:p>
            <a:pPr lvl="1">
              <a:lnSpc>
                <a:spcPct val="90000"/>
              </a:lnSpc>
              <a:spcAft>
                <a:spcPct val="20000"/>
              </a:spcAft>
            </a:pPr>
            <a:r>
              <a:rPr lang="en-US" sz="1800"/>
              <a:t>µ is the substrate dependant growth rate</a:t>
            </a:r>
          </a:p>
          <a:p>
            <a:pPr lvl="1">
              <a:lnSpc>
                <a:spcPct val="90000"/>
              </a:lnSpc>
              <a:spcAft>
                <a:spcPct val="20000"/>
              </a:spcAft>
            </a:pPr>
            <a:r>
              <a:rPr lang="en-US" sz="1800"/>
              <a:t>P is the predation frequency</a:t>
            </a:r>
          </a:p>
          <a:p>
            <a:pPr lvl="1">
              <a:lnSpc>
                <a:spcPct val="90000"/>
              </a:lnSpc>
              <a:spcAft>
                <a:spcPct val="20000"/>
              </a:spcAft>
            </a:pPr>
            <a:r>
              <a:rPr lang="en-US" sz="1800"/>
              <a:t>M</a:t>
            </a:r>
            <a:r>
              <a:rPr lang="en-US" sz="1800" baseline="-25000"/>
              <a:t>2</a:t>
            </a:r>
            <a:r>
              <a:rPr lang="en-US" sz="1800"/>
              <a:t> is the predator mortality rate</a:t>
            </a:r>
          </a:p>
          <a:p>
            <a:pPr>
              <a:lnSpc>
                <a:spcPct val="90000"/>
              </a:lnSpc>
              <a:spcAft>
                <a:spcPct val="20000"/>
              </a:spcAft>
            </a:pPr>
            <a:endParaRPr lang="en-US" sz="2000"/>
          </a:p>
        </p:txBody>
      </p:sp>
      <p:pic>
        <p:nvPicPr>
          <p:cNvPr id="67588" name="Picture 4" descr="predation008"/>
          <p:cNvPicPr>
            <a:picLocks noChangeAspect="1" noChangeArrowheads="1"/>
          </p:cNvPicPr>
          <p:nvPr>
            <p:ph sz="quarter" idx="2"/>
          </p:nvPr>
        </p:nvPicPr>
        <p:blipFill>
          <a:blip r:embed="rId3" cstate="print"/>
          <a:srcRect/>
          <a:stretch>
            <a:fillRect/>
          </a:stretch>
        </p:blipFill>
        <p:spPr>
          <a:xfrm>
            <a:off x="5103813" y="1341438"/>
            <a:ext cx="3644900" cy="2808287"/>
          </a:xfrm>
          <a:noFill/>
          <a:ln/>
        </p:spPr>
      </p:pic>
      <p:pic>
        <p:nvPicPr>
          <p:cNvPr id="67590" name="Picture 6" descr="predation lotrka voltera009"/>
          <p:cNvPicPr>
            <a:picLocks noChangeAspect="1" noChangeArrowheads="1"/>
          </p:cNvPicPr>
          <p:nvPr>
            <p:ph sz="quarter" idx="3"/>
          </p:nvPr>
        </p:nvPicPr>
        <p:blipFill>
          <a:blip r:embed="rId4" cstate="print"/>
          <a:srcRect/>
          <a:stretch>
            <a:fillRect/>
          </a:stretch>
        </p:blipFill>
        <p:spPr>
          <a:xfrm>
            <a:off x="5038725" y="4187825"/>
            <a:ext cx="3997325" cy="2219325"/>
          </a:xfrm>
          <a:noFill/>
          <a:ln/>
        </p:spPr>
      </p:pic>
      <p:graphicFrame>
        <p:nvGraphicFramePr>
          <p:cNvPr id="67592" name="Object 8"/>
          <p:cNvGraphicFramePr>
            <a:graphicFrameLocks noChangeAspect="1"/>
          </p:cNvGraphicFramePr>
          <p:nvPr/>
        </p:nvGraphicFramePr>
        <p:xfrm>
          <a:off x="611188" y="5478463"/>
          <a:ext cx="2736850" cy="1379537"/>
        </p:xfrm>
        <a:graphic>
          <a:graphicData uri="http://schemas.openxmlformats.org/presentationml/2006/ole">
            <p:oleObj spid="_x0000_s67592" name="Equation" r:id="rId5" imgW="1612800" imgH="812520" progId="Equation.3">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274638"/>
            <a:ext cx="8229600" cy="706437"/>
          </a:xfrm>
        </p:spPr>
        <p:txBody>
          <a:bodyPr/>
          <a:lstStyle/>
          <a:p>
            <a:r>
              <a:rPr lang="en-GB" sz="4000">
                <a:sym typeface="Symbol" pitchFamily="18" charset="2"/>
              </a:rPr>
              <a:t>Amensalism: 0  -</a:t>
            </a:r>
            <a:endParaRPr lang="en-US" sz="4000">
              <a:sym typeface="Symbol" pitchFamily="18" charset="2"/>
            </a:endParaRPr>
          </a:p>
        </p:txBody>
      </p:sp>
      <p:sp>
        <p:nvSpPr>
          <p:cNvPr id="70659" name="Rectangle 3"/>
          <p:cNvSpPr>
            <a:spLocks noGrp="1" noChangeArrowheads="1"/>
          </p:cNvSpPr>
          <p:nvPr>
            <p:ph type="body" idx="1"/>
          </p:nvPr>
        </p:nvSpPr>
        <p:spPr>
          <a:xfrm>
            <a:off x="457200" y="1600200"/>
            <a:ext cx="8229600" cy="4997450"/>
          </a:xfrm>
        </p:spPr>
        <p:txBody>
          <a:bodyPr/>
          <a:lstStyle/>
          <a:p>
            <a:pPr>
              <a:lnSpc>
                <a:spcPct val="80000"/>
              </a:lnSpc>
            </a:pPr>
            <a:r>
              <a:rPr lang="en-US" sz="2400"/>
              <a:t>Interaction mediated by released inhibitory compounds for negative effect on another population.</a:t>
            </a:r>
          </a:p>
          <a:p>
            <a:pPr>
              <a:lnSpc>
                <a:spcPct val="80000"/>
              </a:lnSpc>
            </a:pPr>
            <a:r>
              <a:rPr lang="en-US" sz="2400"/>
              <a:t>Habite amensalism: Preemptive colonization</a:t>
            </a:r>
          </a:p>
          <a:p>
            <a:pPr lvl="1">
              <a:lnSpc>
                <a:spcPct val="80000"/>
              </a:lnSpc>
            </a:pPr>
            <a:r>
              <a:rPr lang="en-US" sz="2000"/>
              <a:t>eg. Lactic acid producing bacteria prevents fungal infection of skin.</a:t>
            </a:r>
          </a:p>
          <a:p>
            <a:pPr>
              <a:lnSpc>
                <a:spcPct val="80000"/>
              </a:lnSpc>
            </a:pPr>
            <a:r>
              <a:rPr lang="en-US" sz="2400"/>
              <a:t>Intoxication</a:t>
            </a:r>
          </a:p>
          <a:p>
            <a:pPr lvl="1">
              <a:lnSpc>
                <a:spcPct val="80000"/>
              </a:lnSpc>
            </a:pPr>
            <a:r>
              <a:rPr lang="en-US" sz="2000"/>
              <a:t>Antibiotics synthesis and release</a:t>
            </a:r>
          </a:p>
          <a:p>
            <a:pPr lvl="1">
              <a:lnSpc>
                <a:spcPct val="80000"/>
              </a:lnSpc>
            </a:pPr>
            <a:r>
              <a:rPr lang="en-US" sz="2000"/>
              <a:t>Alcohol release.</a:t>
            </a:r>
          </a:p>
          <a:p>
            <a:pPr lvl="1">
              <a:lnSpc>
                <a:spcPct val="80000"/>
              </a:lnSpc>
            </a:pPr>
            <a:r>
              <a:rPr lang="en-US" sz="2000"/>
              <a:t>Bacteriocins; Antibiotic peptides against closely related populations.</a:t>
            </a:r>
          </a:p>
          <a:p>
            <a:pPr>
              <a:lnSpc>
                <a:spcPct val="80000"/>
              </a:lnSpc>
            </a:pPr>
            <a:r>
              <a:rPr lang="en-US" sz="2400"/>
              <a:t>Environmental modifiers</a:t>
            </a:r>
          </a:p>
          <a:p>
            <a:pPr lvl="1">
              <a:lnSpc>
                <a:spcPct val="80000"/>
              </a:lnSpc>
            </a:pPr>
            <a:r>
              <a:rPr lang="en-US" sz="2000"/>
              <a:t>pH shifts. E.g. Thiobacillus activity lowers pH that stops other heterotrophs from using org. C.</a:t>
            </a:r>
          </a:p>
          <a:p>
            <a:pPr lvl="1">
              <a:lnSpc>
                <a:spcPct val="80000"/>
              </a:lnSpc>
            </a:pPr>
            <a:r>
              <a:rPr lang="en-US" sz="2000"/>
              <a:t>Oxygen synthesis (Algae and Phototrophic bacteria) exclude obligate anaerobes.</a:t>
            </a:r>
          </a:p>
          <a:p>
            <a:pPr lvl="1">
              <a:lnSpc>
                <a:spcPct val="80000"/>
              </a:lnSpc>
            </a:pPr>
            <a:endParaRPr lang="en-US" sz="2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274638"/>
            <a:ext cx="8229600" cy="777875"/>
          </a:xfrm>
        </p:spPr>
        <p:txBody>
          <a:bodyPr/>
          <a:lstStyle/>
          <a:p>
            <a:r>
              <a:rPr lang="en-GB">
                <a:sym typeface="Symbol" pitchFamily="18" charset="2"/>
              </a:rPr>
              <a:t>Competition: -  -</a:t>
            </a:r>
            <a:endParaRPr lang="en-US">
              <a:sym typeface="Symbol" pitchFamily="18" charset="2"/>
            </a:endParaRPr>
          </a:p>
        </p:txBody>
      </p:sp>
      <p:sp>
        <p:nvSpPr>
          <p:cNvPr id="71683" name="Rectangle 3"/>
          <p:cNvSpPr>
            <a:spLocks noGrp="1" noChangeArrowheads="1"/>
          </p:cNvSpPr>
          <p:nvPr>
            <p:ph type="body" sz="half" idx="1"/>
          </p:nvPr>
        </p:nvSpPr>
        <p:spPr>
          <a:xfrm>
            <a:off x="250825" y="1484313"/>
            <a:ext cx="4465638" cy="5184775"/>
          </a:xfrm>
        </p:spPr>
        <p:txBody>
          <a:bodyPr/>
          <a:lstStyle/>
          <a:p>
            <a:pPr>
              <a:lnSpc>
                <a:spcPct val="80000"/>
              </a:lnSpc>
              <a:spcAft>
                <a:spcPct val="15000"/>
              </a:spcAft>
            </a:pPr>
            <a:r>
              <a:rPr lang="en-US" sz="1800"/>
              <a:t>Competition occurs when two populations use the same resources.</a:t>
            </a:r>
          </a:p>
          <a:p>
            <a:pPr>
              <a:lnSpc>
                <a:spcPct val="80000"/>
              </a:lnSpc>
              <a:spcAft>
                <a:spcPct val="15000"/>
              </a:spcAft>
            </a:pPr>
            <a:r>
              <a:rPr lang="en-US" sz="1800"/>
              <a:t>Spatial competition</a:t>
            </a:r>
          </a:p>
          <a:p>
            <a:pPr lvl="1">
              <a:lnSpc>
                <a:spcPct val="80000"/>
              </a:lnSpc>
              <a:spcAft>
                <a:spcPct val="15000"/>
              </a:spcAft>
            </a:pPr>
            <a:r>
              <a:rPr lang="en-US" sz="1600"/>
              <a:t>Biofilms</a:t>
            </a:r>
          </a:p>
          <a:p>
            <a:pPr>
              <a:lnSpc>
                <a:spcPct val="80000"/>
              </a:lnSpc>
              <a:spcAft>
                <a:spcPct val="15000"/>
              </a:spcAft>
            </a:pPr>
            <a:r>
              <a:rPr lang="en-US" sz="1800"/>
              <a:t>Nutritional competition</a:t>
            </a:r>
          </a:p>
          <a:p>
            <a:pPr lvl="1">
              <a:lnSpc>
                <a:spcPct val="80000"/>
              </a:lnSpc>
              <a:spcAft>
                <a:spcPct val="15000"/>
              </a:spcAft>
            </a:pPr>
            <a:r>
              <a:rPr lang="en-US" sz="1600"/>
              <a:t>Depends on the intrinsic growth kinetic and stoichiometric parameters; </a:t>
            </a:r>
            <a:r>
              <a:rPr lang="en-US" sz="1600" i="1"/>
              <a:t>Y</a:t>
            </a:r>
            <a:r>
              <a:rPr lang="en-US" sz="1600" i="1" baseline="-25000"/>
              <a:t>X/S</a:t>
            </a:r>
            <a:r>
              <a:rPr lang="en-US" sz="1600" i="1"/>
              <a:t>, µ</a:t>
            </a:r>
            <a:r>
              <a:rPr lang="en-US" sz="1600" i="1" baseline="-25000"/>
              <a:t>max</a:t>
            </a:r>
            <a:r>
              <a:rPr lang="en-US" sz="1600" i="1"/>
              <a:t>, k</a:t>
            </a:r>
            <a:r>
              <a:rPr lang="en-US" sz="1600" i="1" baseline="-25000"/>
              <a:t>d,</a:t>
            </a:r>
            <a:r>
              <a:rPr lang="en-US" sz="1600" i="1"/>
              <a:t> K</a:t>
            </a:r>
            <a:r>
              <a:rPr lang="en-US" sz="1600" i="1" baseline="-25000"/>
              <a:t>O</a:t>
            </a:r>
            <a:r>
              <a:rPr lang="en-US" sz="1600" i="1"/>
              <a:t> and K</a:t>
            </a:r>
            <a:r>
              <a:rPr lang="en-US" sz="1600" i="1" baseline="-25000"/>
              <a:t>S</a:t>
            </a:r>
            <a:r>
              <a:rPr lang="en-US" sz="1600" i="1"/>
              <a:t>.</a:t>
            </a:r>
          </a:p>
          <a:p>
            <a:pPr lvl="1">
              <a:lnSpc>
                <a:spcPct val="80000"/>
              </a:lnSpc>
              <a:spcAft>
                <a:spcPct val="15000"/>
              </a:spcAft>
            </a:pPr>
            <a:r>
              <a:rPr lang="en-US" sz="1600"/>
              <a:t>Example: Aerobs competing for O</a:t>
            </a:r>
            <a:r>
              <a:rPr lang="en-US" sz="1600" baseline="-25000"/>
              <a:t>2</a:t>
            </a:r>
            <a:endParaRPr lang="en-US" sz="1600"/>
          </a:p>
          <a:p>
            <a:pPr>
              <a:lnSpc>
                <a:spcPct val="80000"/>
              </a:lnSpc>
              <a:spcAft>
                <a:spcPct val="15000"/>
              </a:spcAft>
            </a:pPr>
            <a:r>
              <a:rPr lang="en-US" sz="1800"/>
              <a:t>Environmental factors; pH, T, I, … often modelled through the effects on the kinetic of growth (</a:t>
            </a:r>
            <a:r>
              <a:rPr lang="en-US" sz="1800" i="1"/>
              <a:t>µ</a:t>
            </a:r>
            <a:r>
              <a:rPr lang="en-US" sz="1800" i="1" baseline="-25000"/>
              <a:t>max</a:t>
            </a:r>
            <a:r>
              <a:rPr lang="en-US" sz="1800"/>
              <a:t>).</a:t>
            </a:r>
          </a:p>
          <a:p>
            <a:pPr>
              <a:lnSpc>
                <a:spcPct val="80000"/>
              </a:lnSpc>
              <a:spcAft>
                <a:spcPct val="15000"/>
              </a:spcAft>
            </a:pPr>
            <a:r>
              <a:rPr lang="en-US" sz="1800"/>
              <a:t>Competition leads to ecological separation of closely related populations; the competitive exclusion principle:</a:t>
            </a:r>
          </a:p>
          <a:p>
            <a:pPr lvl="1">
              <a:lnSpc>
                <a:spcPct val="80000"/>
              </a:lnSpc>
              <a:spcAft>
                <a:spcPct val="15000"/>
              </a:spcAft>
            </a:pPr>
            <a:r>
              <a:rPr lang="en-US" sz="1600"/>
              <a:t> Two populations may not occupy the exact same niche.</a:t>
            </a:r>
          </a:p>
          <a:p>
            <a:pPr lvl="1">
              <a:lnSpc>
                <a:spcPct val="80000"/>
              </a:lnSpc>
              <a:spcAft>
                <a:spcPct val="15000"/>
              </a:spcAft>
            </a:pPr>
            <a:r>
              <a:rPr lang="en-US" sz="1600"/>
              <a:t>Example: Two closely related Protozoans.</a:t>
            </a:r>
          </a:p>
          <a:p>
            <a:pPr>
              <a:lnSpc>
                <a:spcPct val="80000"/>
              </a:lnSpc>
              <a:spcAft>
                <a:spcPct val="15000"/>
              </a:spcAft>
            </a:pPr>
            <a:endParaRPr lang="en-US" sz="1800"/>
          </a:p>
        </p:txBody>
      </p:sp>
      <p:pic>
        <p:nvPicPr>
          <p:cNvPr id="71684" name="Picture 4" descr="competition006"/>
          <p:cNvPicPr>
            <a:picLocks noChangeAspect="1" noChangeArrowheads="1"/>
          </p:cNvPicPr>
          <p:nvPr>
            <p:ph sz="half" idx="2"/>
          </p:nvPr>
        </p:nvPicPr>
        <p:blipFill>
          <a:blip r:embed="rId2" cstate="print"/>
          <a:srcRect/>
          <a:stretch>
            <a:fillRect/>
          </a:stretch>
        </p:blipFill>
        <p:spPr>
          <a:xfrm>
            <a:off x="4859338" y="1628775"/>
            <a:ext cx="4248150" cy="3417888"/>
          </a:xfrm>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7" name="Rectangle 9"/>
          <p:cNvSpPr>
            <a:spLocks noGrp="1" noChangeArrowheads="1"/>
          </p:cNvSpPr>
          <p:nvPr>
            <p:ph type="title"/>
          </p:nvPr>
        </p:nvSpPr>
        <p:spPr/>
        <p:txBody>
          <a:bodyPr/>
          <a:lstStyle/>
          <a:p>
            <a:r>
              <a:rPr lang="en-US" sz="3200"/>
              <a:t>Example: Nutritional competition in CFSTR</a:t>
            </a:r>
          </a:p>
        </p:txBody>
      </p:sp>
      <p:sp>
        <p:nvSpPr>
          <p:cNvPr id="73738" name="Rectangle 10"/>
          <p:cNvSpPr>
            <a:spLocks noGrp="1" noChangeArrowheads="1"/>
          </p:cNvSpPr>
          <p:nvPr>
            <p:ph type="body" sz="half" idx="1"/>
          </p:nvPr>
        </p:nvSpPr>
        <p:spPr>
          <a:xfrm>
            <a:off x="179388" y="1557338"/>
            <a:ext cx="4038600" cy="4525962"/>
          </a:xfrm>
        </p:spPr>
        <p:txBody>
          <a:bodyPr/>
          <a:lstStyle/>
          <a:p>
            <a:pPr>
              <a:lnSpc>
                <a:spcPct val="80000"/>
              </a:lnSpc>
            </a:pPr>
            <a:r>
              <a:rPr lang="en-US" sz="2000"/>
              <a:t>Two populations of aerobic heterotrophs and nitrifyers.</a:t>
            </a:r>
          </a:p>
          <a:p>
            <a:pPr>
              <a:lnSpc>
                <a:spcPct val="80000"/>
              </a:lnSpc>
            </a:pPr>
            <a:r>
              <a:rPr lang="en-US" sz="2000"/>
              <a:t>Heterotrophs:</a:t>
            </a:r>
          </a:p>
          <a:p>
            <a:pPr lvl="1">
              <a:lnSpc>
                <a:spcPct val="80000"/>
              </a:lnSpc>
            </a:pPr>
            <a:r>
              <a:rPr lang="en-US" sz="1800"/>
              <a:t>µ</a:t>
            </a:r>
            <a:r>
              <a:rPr lang="en-US" sz="1800" baseline="-25000"/>
              <a:t>max</a:t>
            </a:r>
            <a:r>
              <a:rPr lang="en-US" sz="1800"/>
              <a:t> = 6 1/d</a:t>
            </a:r>
          </a:p>
          <a:p>
            <a:pPr lvl="1">
              <a:lnSpc>
                <a:spcPct val="80000"/>
              </a:lnSpc>
            </a:pPr>
            <a:r>
              <a:rPr lang="en-US" sz="1800"/>
              <a:t>K</a:t>
            </a:r>
            <a:r>
              <a:rPr lang="en-US" sz="1800" baseline="-25000"/>
              <a:t>S</a:t>
            </a:r>
            <a:r>
              <a:rPr lang="en-US" sz="1800"/>
              <a:t> = 10 mg/l</a:t>
            </a:r>
          </a:p>
          <a:p>
            <a:pPr lvl="1">
              <a:lnSpc>
                <a:spcPct val="80000"/>
              </a:lnSpc>
            </a:pPr>
            <a:r>
              <a:rPr lang="en-US" sz="1800"/>
              <a:t>K</a:t>
            </a:r>
            <a:r>
              <a:rPr lang="en-US" sz="1800" baseline="-25000"/>
              <a:t>O2</a:t>
            </a:r>
            <a:r>
              <a:rPr lang="en-US" sz="1800"/>
              <a:t> = 1 mg/l</a:t>
            </a:r>
          </a:p>
          <a:p>
            <a:pPr lvl="1">
              <a:lnSpc>
                <a:spcPct val="80000"/>
              </a:lnSpc>
            </a:pPr>
            <a:r>
              <a:rPr lang="en-US" sz="1800"/>
              <a:t>k</a:t>
            </a:r>
            <a:r>
              <a:rPr lang="en-US" sz="1800" baseline="-25000"/>
              <a:t>d</a:t>
            </a:r>
            <a:r>
              <a:rPr lang="en-US" sz="1800"/>
              <a:t> = 0.2 1/d</a:t>
            </a:r>
          </a:p>
          <a:p>
            <a:pPr lvl="1">
              <a:lnSpc>
                <a:spcPct val="80000"/>
              </a:lnSpc>
            </a:pPr>
            <a:r>
              <a:rPr lang="en-US" sz="1800"/>
              <a:t>S</a:t>
            </a:r>
            <a:r>
              <a:rPr lang="en-US" sz="1800" baseline="-25000"/>
              <a:t>1</a:t>
            </a:r>
            <a:r>
              <a:rPr lang="en-US" sz="1800"/>
              <a:t> = 2 mg/l</a:t>
            </a:r>
          </a:p>
          <a:p>
            <a:pPr lvl="1">
              <a:lnSpc>
                <a:spcPct val="80000"/>
              </a:lnSpc>
            </a:pPr>
            <a:r>
              <a:rPr lang="en-US" sz="1800"/>
              <a:t>S</a:t>
            </a:r>
            <a:r>
              <a:rPr lang="en-US" sz="1800" baseline="-25000"/>
              <a:t>2</a:t>
            </a:r>
            <a:r>
              <a:rPr lang="en-US" sz="1800"/>
              <a:t> = 4 mg/l</a:t>
            </a:r>
          </a:p>
          <a:p>
            <a:pPr>
              <a:lnSpc>
                <a:spcPct val="80000"/>
              </a:lnSpc>
            </a:pPr>
            <a:r>
              <a:rPr lang="en-US" sz="2000"/>
              <a:t>Nitrifyers</a:t>
            </a:r>
          </a:p>
          <a:p>
            <a:pPr lvl="1">
              <a:lnSpc>
                <a:spcPct val="80000"/>
              </a:lnSpc>
            </a:pPr>
            <a:r>
              <a:rPr lang="en-US" sz="1800"/>
              <a:t>µ</a:t>
            </a:r>
            <a:r>
              <a:rPr lang="en-US" sz="1800" baseline="-25000"/>
              <a:t>max</a:t>
            </a:r>
            <a:r>
              <a:rPr lang="en-US" sz="1800"/>
              <a:t> = 0.8 1/d</a:t>
            </a:r>
          </a:p>
          <a:p>
            <a:pPr lvl="1">
              <a:lnSpc>
                <a:spcPct val="80000"/>
              </a:lnSpc>
            </a:pPr>
            <a:r>
              <a:rPr lang="en-US" sz="1800"/>
              <a:t>K</a:t>
            </a:r>
            <a:r>
              <a:rPr lang="en-US" sz="1800" baseline="-25000"/>
              <a:t>S</a:t>
            </a:r>
            <a:r>
              <a:rPr lang="en-US" sz="1800"/>
              <a:t> = 0.5 mg/l</a:t>
            </a:r>
          </a:p>
          <a:p>
            <a:pPr lvl="1">
              <a:lnSpc>
                <a:spcPct val="80000"/>
              </a:lnSpc>
            </a:pPr>
            <a:r>
              <a:rPr lang="en-US" sz="1800"/>
              <a:t>K</a:t>
            </a:r>
            <a:r>
              <a:rPr lang="en-US" sz="1800" baseline="-25000"/>
              <a:t>O2</a:t>
            </a:r>
            <a:r>
              <a:rPr lang="en-US" sz="1800"/>
              <a:t> = 0.5 mg/l</a:t>
            </a:r>
          </a:p>
          <a:p>
            <a:pPr lvl="1">
              <a:lnSpc>
                <a:spcPct val="80000"/>
              </a:lnSpc>
            </a:pPr>
            <a:r>
              <a:rPr lang="en-US" sz="1800"/>
              <a:t>k</a:t>
            </a:r>
            <a:r>
              <a:rPr lang="en-US" sz="1800" baseline="-25000"/>
              <a:t>d</a:t>
            </a:r>
            <a:r>
              <a:rPr lang="en-US" sz="1800"/>
              <a:t> = 0.03 1/d</a:t>
            </a:r>
          </a:p>
          <a:p>
            <a:pPr lvl="1">
              <a:lnSpc>
                <a:spcPct val="80000"/>
              </a:lnSpc>
            </a:pPr>
            <a:r>
              <a:rPr lang="en-US" sz="1800"/>
              <a:t>NH</a:t>
            </a:r>
            <a:r>
              <a:rPr lang="en-US" sz="1800" baseline="-25000"/>
              <a:t>4</a:t>
            </a:r>
            <a:r>
              <a:rPr lang="en-US" sz="1800" baseline="30000"/>
              <a:t>+</a:t>
            </a:r>
            <a:r>
              <a:rPr lang="en-US" sz="1800"/>
              <a:t> = 10 mg/l</a:t>
            </a:r>
          </a:p>
        </p:txBody>
      </p:sp>
      <p:graphicFrame>
        <p:nvGraphicFramePr>
          <p:cNvPr id="73732" name="Object 4"/>
          <p:cNvGraphicFramePr>
            <a:graphicFrameLocks noChangeAspect="1"/>
          </p:cNvGraphicFramePr>
          <p:nvPr>
            <p:ph sz="quarter" idx="2"/>
          </p:nvPr>
        </p:nvGraphicFramePr>
        <p:xfrm>
          <a:off x="3276600" y="1628775"/>
          <a:ext cx="5867400" cy="4276725"/>
        </p:xfrm>
        <a:graphic>
          <a:graphicData uri="http://schemas.openxmlformats.org/presentationml/2006/ole">
            <p:oleObj spid="_x0000_s73732" name="Chart" r:id="rId3" imgW="7096031" imgH="5172117" progId="Excel.Chart.8">
              <p:embed/>
            </p:oleObj>
          </a:graphicData>
        </a:graphic>
      </p:graphicFrame>
      <p:graphicFrame>
        <p:nvGraphicFramePr>
          <p:cNvPr id="73739" name="Object 11"/>
          <p:cNvGraphicFramePr>
            <a:graphicFrameLocks noChangeAspect="1"/>
          </p:cNvGraphicFramePr>
          <p:nvPr>
            <p:ph sz="quarter" idx="3"/>
          </p:nvPr>
        </p:nvGraphicFramePr>
        <p:xfrm>
          <a:off x="4500563" y="5986463"/>
          <a:ext cx="3527425" cy="971550"/>
        </p:xfrm>
        <a:graphic>
          <a:graphicData uri="http://schemas.openxmlformats.org/presentationml/2006/ole">
            <p:oleObj spid="_x0000_s73739" name="Equation" r:id="rId4" imgW="2489040" imgH="685800" progId="Equation.3">
              <p:embed/>
            </p:oleObj>
          </a:graphicData>
        </a:graphic>
      </p:graphicFrame>
      <p:graphicFrame>
        <p:nvGraphicFramePr>
          <p:cNvPr id="73741" name="Object 13"/>
          <p:cNvGraphicFramePr>
            <a:graphicFrameLocks noChangeAspect="1"/>
          </p:cNvGraphicFramePr>
          <p:nvPr/>
        </p:nvGraphicFramePr>
        <p:xfrm>
          <a:off x="684213" y="5949950"/>
          <a:ext cx="3395662" cy="663575"/>
        </p:xfrm>
        <a:graphic>
          <a:graphicData uri="http://schemas.openxmlformats.org/presentationml/2006/ole">
            <p:oleObj spid="_x0000_s73741" name="Equation" r:id="rId5" imgW="2209680" imgH="431640" progId="Equation.3">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250825" y="274638"/>
            <a:ext cx="8435975" cy="1143000"/>
          </a:xfrm>
        </p:spPr>
        <p:txBody>
          <a:bodyPr/>
          <a:lstStyle/>
          <a:p>
            <a:r>
              <a:rPr lang="en-US" sz="3200"/>
              <a:t>Example: More nutritional competition in CFSTR</a:t>
            </a:r>
          </a:p>
        </p:txBody>
      </p:sp>
      <p:sp>
        <p:nvSpPr>
          <p:cNvPr id="82947" name="Rectangle 3"/>
          <p:cNvSpPr>
            <a:spLocks noGrp="1" noChangeArrowheads="1"/>
          </p:cNvSpPr>
          <p:nvPr>
            <p:ph type="body" sz="half" idx="1"/>
          </p:nvPr>
        </p:nvSpPr>
        <p:spPr>
          <a:xfrm>
            <a:off x="179388" y="1557338"/>
            <a:ext cx="3744912" cy="4032250"/>
          </a:xfrm>
        </p:spPr>
        <p:txBody>
          <a:bodyPr/>
          <a:lstStyle/>
          <a:p>
            <a:pPr>
              <a:lnSpc>
                <a:spcPct val="90000"/>
              </a:lnSpc>
            </a:pPr>
            <a:r>
              <a:rPr lang="en-US" sz="2000"/>
              <a:t>Now we also add in a population of denitrifyers along with the onces in the previous example</a:t>
            </a:r>
          </a:p>
          <a:p>
            <a:pPr>
              <a:lnSpc>
                <a:spcPct val="90000"/>
              </a:lnSpc>
            </a:pPr>
            <a:r>
              <a:rPr lang="en-US" sz="2000"/>
              <a:t>Heterotrophic denitrifyer:</a:t>
            </a:r>
          </a:p>
          <a:p>
            <a:pPr lvl="1">
              <a:lnSpc>
                <a:spcPct val="90000"/>
              </a:lnSpc>
            </a:pPr>
            <a:r>
              <a:rPr lang="en-US" sz="1800"/>
              <a:t>µ</a:t>
            </a:r>
            <a:r>
              <a:rPr lang="en-US" sz="1800" baseline="-25000"/>
              <a:t>max</a:t>
            </a:r>
            <a:r>
              <a:rPr lang="en-US" sz="1800"/>
              <a:t> = 6 1/d</a:t>
            </a:r>
          </a:p>
          <a:p>
            <a:pPr lvl="1">
              <a:lnSpc>
                <a:spcPct val="90000"/>
              </a:lnSpc>
            </a:pPr>
            <a:r>
              <a:rPr lang="en-US" sz="1800"/>
              <a:t>K</a:t>
            </a:r>
            <a:r>
              <a:rPr lang="en-US" sz="1800" baseline="-25000"/>
              <a:t>S</a:t>
            </a:r>
            <a:r>
              <a:rPr lang="en-US" sz="1800"/>
              <a:t> = 10 mg/l</a:t>
            </a:r>
          </a:p>
          <a:p>
            <a:pPr lvl="1">
              <a:lnSpc>
                <a:spcPct val="90000"/>
              </a:lnSpc>
            </a:pPr>
            <a:r>
              <a:rPr lang="en-US" sz="1800"/>
              <a:t>K</a:t>
            </a:r>
            <a:r>
              <a:rPr lang="en-US" sz="1800" baseline="-25000"/>
              <a:t>O2</a:t>
            </a:r>
            <a:r>
              <a:rPr lang="en-US" sz="1800"/>
              <a:t> = 0.5 mg/l</a:t>
            </a:r>
          </a:p>
          <a:p>
            <a:pPr lvl="1">
              <a:lnSpc>
                <a:spcPct val="90000"/>
              </a:lnSpc>
            </a:pPr>
            <a:r>
              <a:rPr lang="en-US" sz="1800"/>
              <a:t>K</a:t>
            </a:r>
            <a:r>
              <a:rPr lang="en-US" sz="1800" baseline="-25000"/>
              <a:t>no3</a:t>
            </a:r>
            <a:r>
              <a:rPr lang="en-US" sz="1800"/>
              <a:t> = 0.5 mg/l</a:t>
            </a:r>
          </a:p>
          <a:p>
            <a:pPr lvl="1">
              <a:lnSpc>
                <a:spcPct val="90000"/>
              </a:lnSpc>
            </a:pPr>
            <a:r>
              <a:rPr lang="en-US" sz="1800"/>
              <a:t>k</a:t>
            </a:r>
            <a:r>
              <a:rPr lang="en-US" sz="1800" baseline="-25000"/>
              <a:t>d</a:t>
            </a:r>
            <a:r>
              <a:rPr lang="en-US" sz="1800"/>
              <a:t> = 0.1 1/d</a:t>
            </a:r>
          </a:p>
          <a:p>
            <a:pPr lvl="1">
              <a:lnSpc>
                <a:spcPct val="90000"/>
              </a:lnSpc>
            </a:pPr>
            <a:r>
              <a:rPr lang="en-US" sz="1800"/>
              <a:t>S</a:t>
            </a:r>
            <a:r>
              <a:rPr lang="en-US" sz="1800" baseline="-25000"/>
              <a:t>1</a:t>
            </a:r>
            <a:r>
              <a:rPr lang="en-US" sz="1800"/>
              <a:t> = 2 mg/l</a:t>
            </a:r>
          </a:p>
          <a:p>
            <a:pPr lvl="1">
              <a:lnSpc>
                <a:spcPct val="90000"/>
              </a:lnSpc>
            </a:pPr>
            <a:r>
              <a:rPr lang="en-US" sz="1800"/>
              <a:t>S</a:t>
            </a:r>
            <a:r>
              <a:rPr lang="en-US" sz="1800" baseline="-25000"/>
              <a:t>2</a:t>
            </a:r>
            <a:r>
              <a:rPr lang="en-US" sz="1800"/>
              <a:t> = 4 mg/l</a:t>
            </a:r>
          </a:p>
        </p:txBody>
      </p:sp>
      <p:graphicFrame>
        <p:nvGraphicFramePr>
          <p:cNvPr id="82951" name="Object 7"/>
          <p:cNvGraphicFramePr>
            <a:graphicFrameLocks noChangeAspect="1"/>
          </p:cNvGraphicFramePr>
          <p:nvPr>
            <p:ph sz="quarter" idx="2"/>
          </p:nvPr>
        </p:nvGraphicFramePr>
        <p:xfrm>
          <a:off x="3563938" y="1628775"/>
          <a:ext cx="5580062" cy="4067175"/>
        </p:xfrm>
        <a:graphic>
          <a:graphicData uri="http://schemas.openxmlformats.org/presentationml/2006/ole">
            <p:oleObj spid="_x0000_s82951" name="Chart" r:id="rId3" imgW="7096031" imgH="5172117" progId="Excel.Chart.8">
              <p:embed/>
            </p:oleObj>
          </a:graphicData>
        </a:graphic>
      </p:graphicFrame>
      <p:graphicFrame>
        <p:nvGraphicFramePr>
          <p:cNvPr id="82953" name="Object 9"/>
          <p:cNvGraphicFramePr>
            <a:graphicFrameLocks noChangeAspect="1"/>
          </p:cNvGraphicFramePr>
          <p:nvPr>
            <p:ph sz="quarter" idx="3"/>
          </p:nvPr>
        </p:nvGraphicFramePr>
        <p:xfrm>
          <a:off x="250825" y="5734050"/>
          <a:ext cx="4608513" cy="730250"/>
        </p:xfrm>
        <a:graphic>
          <a:graphicData uri="http://schemas.openxmlformats.org/presentationml/2006/ole">
            <p:oleObj spid="_x0000_s82953" name="Equation" r:id="rId4" imgW="2882880" imgH="457200" progId="Equation.3">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nb-NO"/>
              <a:t>Microbial?    Ecology?</a:t>
            </a:r>
          </a:p>
        </p:txBody>
      </p:sp>
      <p:sp>
        <p:nvSpPr>
          <p:cNvPr id="83971" name="Rectangle 3"/>
          <p:cNvSpPr>
            <a:spLocks noGrp="1" noChangeArrowheads="1"/>
          </p:cNvSpPr>
          <p:nvPr>
            <p:ph type="body" sz="half" idx="1"/>
          </p:nvPr>
        </p:nvSpPr>
        <p:spPr>
          <a:xfrm>
            <a:off x="457200" y="1600200"/>
            <a:ext cx="4038600" cy="5257800"/>
          </a:xfrm>
        </p:spPr>
        <p:txBody>
          <a:bodyPr/>
          <a:lstStyle/>
          <a:p>
            <a:pPr>
              <a:lnSpc>
                <a:spcPct val="80000"/>
              </a:lnSpc>
              <a:spcAft>
                <a:spcPct val="50000"/>
              </a:spcAft>
            </a:pPr>
            <a:r>
              <a:rPr lang="nb-NO" sz="2000" u="sng"/>
              <a:t>Microbial</a:t>
            </a:r>
            <a:r>
              <a:rPr lang="nb-NO" sz="2000"/>
              <a:t> means single cellular organisms or clusters of these, and viruses, not visible by the naked eye.</a:t>
            </a:r>
          </a:p>
          <a:p>
            <a:pPr>
              <a:lnSpc>
                <a:spcPct val="80000"/>
              </a:lnSpc>
              <a:spcAft>
                <a:spcPct val="50000"/>
              </a:spcAft>
            </a:pPr>
            <a:r>
              <a:rPr lang="en-US" sz="2000" u="sng"/>
              <a:t>Ecology</a:t>
            </a:r>
            <a:r>
              <a:rPr lang="en-US" sz="2000"/>
              <a:t> (“oikos”: household, “logos”: disipline or law </a:t>
            </a:r>
            <a:r>
              <a:rPr lang="en-US" sz="2000" i="1"/>
              <a:t>gr</a:t>
            </a:r>
            <a:r>
              <a:rPr lang="en-US" sz="2000"/>
              <a:t>.), or ecological science, is the scientific study of the distribution and abundance of living organisms, and how the distribution and abundance are affected by interactions between the organisms and their environment.</a:t>
            </a:r>
          </a:p>
          <a:p>
            <a:pPr>
              <a:lnSpc>
                <a:spcPct val="80000"/>
              </a:lnSpc>
              <a:spcAft>
                <a:spcPct val="50000"/>
              </a:spcAft>
            </a:pPr>
            <a:r>
              <a:rPr lang="nb-NO" sz="2000"/>
              <a:t>Microbial Ecology is now established as an established subdisipline of microbiology and ecology.</a:t>
            </a:r>
          </a:p>
        </p:txBody>
      </p:sp>
      <p:pic>
        <p:nvPicPr>
          <p:cNvPr id="83972" name="Picture 4" descr="legionella TEM"/>
          <p:cNvPicPr>
            <a:picLocks noChangeAspect="1" noChangeArrowheads="1"/>
          </p:cNvPicPr>
          <p:nvPr>
            <p:ph sz="quarter" idx="2"/>
          </p:nvPr>
        </p:nvPicPr>
        <p:blipFill>
          <a:blip r:embed="rId3" cstate="print"/>
          <a:srcRect/>
          <a:stretch>
            <a:fillRect/>
          </a:stretch>
        </p:blipFill>
        <p:spPr>
          <a:xfrm>
            <a:off x="5302250" y="1600200"/>
            <a:ext cx="2728913" cy="2185988"/>
          </a:xfrm>
          <a:noFill/>
          <a:ln/>
        </p:spPr>
      </p:pic>
      <p:pic>
        <p:nvPicPr>
          <p:cNvPr id="83973" name="Picture 5" descr="biofilm på tennene"/>
          <p:cNvPicPr>
            <a:picLocks noChangeAspect="1" noChangeArrowheads="1"/>
          </p:cNvPicPr>
          <p:nvPr>
            <p:ph sz="quarter" idx="3"/>
          </p:nvPr>
        </p:nvPicPr>
        <p:blipFill>
          <a:blip r:embed="rId4" cstate="print"/>
          <a:srcRect/>
          <a:stretch>
            <a:fillRect/>
          </a:stretch>
        </p:blipFill>
        <p:spPr>
          <a:xfrm>
            <a:off x="5030788" y="3938588"/>
            <a:ext cx="3271837" cy="2187575"/>
          </a:xfrm>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74638"/>
            <a:ext cx="8229600" cy="850900"/>
          </a:xfrm>
        </p:spPr>
        <p:txBody>
          <a:bodyPr/>
          <a:lstStyle/>
          <a:p>
            <a:r>
              <a:rPr lang="en-GB"/>
              <a:t>Diversity</a:t>
            </a:r>
          </a:p>
        </p:txBody>
      </p:sp>
      <p:sp>
        <p:nvSpPr>
          <p:cNvPr id="87043" name="Rectangle 3"/>
          <p:cNvSpPr>
            <a:spLocks noGrp="1" noChangeArrowheads="1"/>
          </p:cNvSpPr>
          <p:nvPr>
            <p:ph type="body" idx="1"/>
          </p:nvPr>
        </p:nvSpPr>
        <p:spPr>
          <a:xfrm>
            <a:off x="457200" y="1341438"/>
            <a:ext cx="8229600" cy="5516562"/>
          </a:xfrm>
        </p:spPr>
        <p:txBody>
          <a:bodyPr/>
          <a:lstStyle/>
          <a:p>
            <a:pPr marL="0" indent="0">
              <a:lnSpc>
                <a:spcPct val="80000"/>
              </a:lnSpc>
              <a:buFontTx/>
              <a:buNone/>
            </a:pPr>
            <a:r>
              <a:rPr lang="en-GB" sz="2400"/>
              <a:t>Traditionally three levels at which biodiversity has been identified:</a:t>
            </a:r>
          </a:p>
          <a:p>
            <a:pPr marL="1082675" lvl="1" indent="-538163">
              <a:lnSpc>
                <a:spcPct val="80000"/>
              </a:lnSpc>
              <a:spcAft>
                <a:spcPct val="25000"/>
              </a:spcAft>
            </a:pPr>
            <a:endParaRPr lang="en-GB" sz="2000" u="sng"/>
          </a:p>
          <a:p>
            <a:pPr marL="1082675" lvl="1" indent="-538163">
              <a:lnSpc>
                <a:spcPct val="80000"/>
              </a:lnSpc>
              <a:spcAft>
                <a:spcPct val="25000"/>
              </a:spcAft>
            </a:pPr>
            <a:r>
              <a:rPr lang="en-GB" sz="2000" u="sng"/>
              <a:t>genetic diversity</a:t>
            </a:r>
            <a:r>
              <a:rPr lang="en-GB" sz="2000"/>
              <a:t> - diversity of genes within a species. There is a genetic variability among the populations and the individuals of the same species. </a:t>
            </a:r>
          </a:p>
          <a:p>
            <a:pPr marL="1082675" lvl="1" indent="-538163">
              <a:lnSpc>
                <a:spcPct val="80000"/>
              </a:lnSpc>
              <a:spcAft>
                <a:spcPct val="25000"/>
              </a:spcAft>
            </a:pPr>
            <a:r>
              <a:rPr lang="en-GB" sz="2000" u="sng"/>
              <a:t>species diversity</a:t>
            </a:r>
            <a:r>
              <a:rPr lang="en-GB" sz="2000"/>
              <a:t> - diversity among species in an ecosystem. </a:t>
            </a:r>
          </a:p>
          <a:p>
            <a:pPr marL="1082675" lvl="1" indent="-538163">
              <a:lnSpc>
                <a:spcPct val="80000"/>
              </a:lnSpc>
              <a:spcAft>
                <a:spcPct val="25000"/>
              </a:spcAft>
            </a:pPr>
            <a:r>
              <a:rPr lang="en-GB" sz="2000" u="sng"/>
              <a:t>ecosystem diversity</a:t>
            </a:r>
            <a:r>
              <a:rPr lang="en-GB" sz="2000"/>
              <a:t> - diversity at a higher level of organization, the ecosystem. To do with the variety of ecosystems on Earth. </a:t>
            </a:r>
          </a:p>
          <a:p>
            <a:pPr marL="0" indent="0">
              <a:lnSpc>
                <a:spcPct val="80000"/>
              </a:lnSpc>
              <a:buFontTx/>
              <a:buNone/>
            </a:pPr>
            <a:endParaRPr lang="en-GB" sz="2400"/>
          </a:p>
          <a:p>
            <a:pPr marL="0" indent="0">
              <a:lnSpc>
                <a:spcPct val="80000"/>
              </a:lnSpc>
              <a:buFontTx/>
              <a:buNone/>
            </a:pPr>
            <a:r>
              <a:rPr lang="en-GB" sz="2400"/>
              <a:t>The 1992 United Nations Earth Summit in Rio de Janeiro defined "biodiversity" as "the variability among living organisms from all sources, including, 'inter alia', terrestrial, marine, and other aquatic ecosystems, and the ecological complexes of which they are part: this includes diversity within species, between species and of ecosystems". </a:t>
            </a:r>
          </a:p>
          <a:p>
            <a:pPr marL="0" indent="0">
              <a:lnSpc>
                <a:spcPct val="80000"/>
              </a:lnSpc>
              <a:buFontTx/>
              <a:buNone/>
            </a:pPr>
            <a:endParaRPr lang="en-GB" sz="2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4638"/>
            <a:ext cx="8229600" cy="706437"/>
          </a:xfrm>
        </p:spPr>
        <p:txBody>
          <a:bodyPr/>
          <a:lstStyle/>
          <a:p>
            <a:r>
              <a:rPr lang="nb-NO" sz="3200" dirty="0" err="1" smtClean="0"/>
              <a:t>Phylogenetic</a:t>
            </a:r>
            <a:r>
              <a:rPr lang="nb-NO" sz="3200" dirty="0" smtClean="0"/>
              <a:t> </a:t>
            </a:r>
            <a:r>
              <a:rPr lang="nb-NO" sz="3200" dirty="0" err="1" smtClean="0"/>
              <a:t>Diversity</a:t>
            </a:r>
            <a:endParaRPr lang="nb-NO" sz="3200" dirty="0"/>
          </a:p>
        </p:txBody>
      </p:sp>
      <p:pic>
        <p:nvPicPr>
          <p:cNvPr id="96259" name="Picture 3" descr="11_F16"/>
          <p:cNvPicPr>
            <a:picLocks noChangeAspect="1" noChangeArrowheads="1"/>
          </p:cNvPicPr>
          <p:nvPr>
            <p:ph idx="1"/>
          </p:nvPr>
        </p:nvPicPr>
        <p:blipFill>
          <a:blip r:embed="rId3" cstate="print"/>
          <a:srcRect b="6442"/>
          <a:stretch>
            <a:fillRect/>
          </a:stretch>
        </p:blipFill>
        <p:spPr>
          <a:xfrm>
            <a:off x="48796" y="1524000"/>
            <a:ext cx="8939828" cy="4929336"/>
          </a:xfrm>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smtClean="0"/>
              <a:t>Species</a:t>
            </a:r>
            <a:r>
              <a:rPr lang="nb-NO" dirty="0" smtClean="0"/>
              <a:t> </a:t>
            </a:r>
            <a:r>
              <a:rPr lang="nb-NO" dirty="0" err="1" smtClean="0"/>
              <a:t>Diversity</a:t>
            </a:r>
            <a:endParaRPr lang="nb-NO" dirty="0"/>
          </a:p>
        </p:txBody>
      </p:sp>
      <p:sp>
        <p:nvSpPr>
          <p:cNvPr id="3" name="Plassholder for innhold 2"/>
          <p:cNvSpPr>
            <a:spLocks noGrp="1"/>
          </p:cNvSpPr>
          <p:nvPr>
            <p:ph idx="1"/>
          </p:nvPr>
        </p:nvSpPr>
        <p:spPr>
          <a:xfrm>
            <a:off x="457200" y="1600200"/>
            <a:ext cx="3826768" cy="4525963"/>
          </a:xfrm>
        </p:spPr>
        <p:txBody>
          <a:bodyPr/>
          <a:lstStyle/>
          <a:p>
            <a:pPr>
              <a:spcAft>
                <a:spcPts val="1200"/>
              </a:spcAft>
            </a:pPr>
            <a:r>
              <a:rPr lang="nb-NO" sz="2400" b="1" dirty="0" err="1" smtClean="0"/>
              <a:t>Species</a:t>
            </a:r>
            <a:r>
              <a:rPr lang="nb-NO" sz="2400" b="1" dirty="0" smtClean="0"/>
              <a:t> </a:t>
            </a:r>
            <a:r>
              <a:rPr lang="nb-NO" sz="2400" b="1" dirty="0" err="1" smtClean="0"/>
              <a:t>richness</a:t>
            </a:r>
            <a:r>
              <a:rPr lang="nb-NO" sz="2400" dirty="0" smtClean="0"/>
              <a:t>: </a:t>
            </a:r>
            <a:r>
              <a:rPr lang="nb-NO" sz="2400" dirty="0" err="1" smtClean="0"/>
              <a:t>Number</a:t>
            </a:r>
            <a:r>
              <a:rPr lang="nb-NO" sz="2400" dirty="0" smtClean="0"/>
              <a:t> </a:t>
            </a:r>
            <a:r>
              <a:rPr lang="nb-NO" sz="2400" dirty="0" err="1" smtClean="0"/>
              <a:t>of</a:t>
            </a:r>
            <a:r>
              <a:rPr lang="nb-NO" sz="2400" dirty="0" smtClean="0"/>
              <a:t> </a:t>
            </a:r>
            <a:r>
              <a:rPr lang="nb-NO" sz="2400" dirty="0" err="1" smtClean="0"/>
              <a:t>species</a:t>
            </a:r>
            <a:r>
              <a:rPr lang="nb-NO" sz="2400" dirty="0" smtClean="0"/>
              <a:t> in a given </a:t>
            </a:r>
            <a:r>
              <a:rPr lang="nb-NO" sz="2400" dirty="0" err="1" smtClean="0"/>
              <a:t>area/ecosystem</a:t>
            </a:r>
            <a:r>
              <a:rPr lang="nb-NO" sz="2400" dirty="0" smtClean="0"/>
              <a:t>.</a:t>
            </a:r>
          </a:p>
          <a:p>
            <a:pPr>
              <a:spcAft>
                <a:spcPts val="1200"/>
              </a:spcAft>
            </a:pPr>
            <a:r>
              <a:rPr lang="nb-NO" sz="2400" b="1" dirty="0" err="1" smtClean="0"/>
              <a:t>Species</a:t>
            </a:r>
            <a:r>
              <a:rPr lang="nb-NO" sz="2400" b="1" dirty="0" smtClean="0"/>
              <a:t> </a:t>
            </a:r>
            <a:r>
              <a:rPr lang="nb-NO" sz="2400" b="1" dirty="0" err="1" smtClean="0"/>
              <a:t>abundance</a:t>
            </a:r>
            <a:r>
              <a:rPr lang="nb-NO" sz="2400" dirty="0" smtClean="0"/>
              <a:t>: The </a:t>
            </a:r>
            <a:r>
              <a:rPr lang="nb-NO" sz="2400" dirty="0" err="1" smtClean="0"/>
              <a:t>proportion</a:t>
            </a:r>
            <a:r>
              <a:rPr lang="nb-NO" sz="2400" dirty="0" smtClean="0"/>
              <a:t> </a:t>
            </a:r>
            <a:r>
              <a:rPr lang="nb-NO" sz="2400" dirty="0" err="1" smtClean="0"/>
              <a:t>of</a:t>
            </a:r>
            <a:r>
              <a:rPr lang="nb-NO" sz="2400" dirty="0" smtClean="0"/>
              <a:t> </a:t>
            </a:r>
            <a:r>
              <a:rPr lang="nb-NO" sz="2400" dirty="0" err="1" smtClean="0"/>
              <a:t>each</a:t>
            </a:r>
            <a:r>
              <a:rPr lang="nb-NO" sz="2400" dirty="0" smtClean="0"/>
              <a:t> </a:t>
            </a:r>
            <a:r>
              <a:rPr lang="nb-NO" sz="2400" dirty="0" err="1" smtClean="0"/>
              <a:t>specie</a:t>
            </a:r>
            <a:r>
              <a:rPr lang="nb-NO" sz="2400" dirty="0" smtClean="0"/>
              <a:t> in </a:t>
            </a:r>
            <a:r>
              <a:rPr lang="nb-NO" sz="2400" dirty="0" err="1" smtClean="0"/>
              <a:t>the</a:t>
            </a:r>
            <a:r>
              <a:rPr lang="nb-NO" sz="2400" dirty="0" smtClean="0"/>
              <a:t> </a:t>
            </a:r>
            <a:r>
              <a:rPr lang="nb-NO" sz="2400" dirty="0" err="1" smtClean="0"/>
              <a:t>ecosystem</a:t>
            </a:r>
            <a:r>
              <a:rPr lang="nb-NO" sz="2400" dirty="0" smtClean="0"/>
              <a:t>.</a:t>
            </a:r>
          </a:p>
          <a:p>
            <a:pPr>
              <a:spcAft>
                <a:spcPts val="1200"/>
              </a:spcAft>
            </a:pPr>
            <a:r>
              <a:rPr lang="nb-NO" sz="2400" b="1" dirty="0" err="1" smtClean="0"/>
              <a:t>Species</a:t>
            </a:r>
            <a:r>
              <a:rPr lang="nb-NO" sz="2400" b="1" dirty="0" smtClean="0"/>
              <a:t> </a:t>
            </a:r>
            <a:r>
              <a:rPr lang="nb-NO" sz="2400" b="1" dirty="0" err="1" smtClean="0"/>
              <a:t>eveness</a:t>
            </a:r>
            <a:r>
              <a:rPr lang="nb-NO" sz="2400" dirty="0" smtClean="0"/>
              <a:t>: </a:t>
            </a:r>
            <a:r>
              <a:rPr lang="nb-NO" sz="2400" dirty="0" err="1" smtClean="0"/>
              <a:t>How</a:t>
            </a:r>
            <a:r>
              <a:rPr lang="nb-NO" sz="2400" dirty="0" smtClean="0"/>
              <a:t> </a:t>
            </a:r>
            <a:r>
              <a:rPr lang="nb-NO" sz="2400" dirty="0" err="1" smtClean="0"/>
              <a:t>equal</a:t>
            </a:r>
            <a:r>
              <a:rPr lang="nb-NO" sz="2400" dirty="0" smtClean="0"/>
              <a:t> (in </a:t>
            </a:r>
            <a:r>
              <a:rPr lang="nb-NO" sz="2400" dirty="0" err="1" smtClean="0"/>
              <a:t>numbers</a:t>
            </a:r>
            <a:r>
              <a:rPr lang="nb-NO" sz="2400" dirty="0" smtClean="0"/>
              <a:t>) </a:t>
            </a:r>
            <a:r>
              <a:rPr lang="nb-NO" sz="2400" dirty="0" err="1" smtClean="0"/>
              <a:t>are</a:t>
            </a:r>
            <a:r>
              <a:rPr lang="nb-NO" sz="2400" dirty="0" smtClean="0"/>
              <a:t> a </a:t>
            </a:r>
            <a:r>
              <a:rPr lang="nb-NO" sz="2400" dirty="0" err="1" smtClean="0"/>
              <a:t>particular</a:t>
            </a:r>
            <a:r>
              <a:rPr lang="nb-NO" sz="2400" dirty="0" smtClean="0"/>
              <a:t> </a:t>
            </a:r>
            <a:r>
              <a:rPr lang="nb-NO" sz="2400" dirty="0" err="1" smtClean="0"/>
              <a:t>specie</a:t>
            </a:r>
            <a:r>
              <a:rPr lang="nb-NO" sz="2400" dirty="0" smtClean="0"/>
              <a:t> to </a:t>
            </a:r>
            <a:r>
              <a:rPr lang="nb-NO" sz="2400" dirty="0" err="1" smtClean="0"/>
              <a:t>the</a:t>
            </a:r>
            <a:r>
              <a:rPr lang="nb-NO" sz="2400" dirty="0" smtClean="0"/>
              <a:t> </a:t>
            </a:r>
            <a:r>
              <a:rPr lang="nb-NO" sz="2400" dirty="0" err="1" smtClean="0"/>
              <a:t>others</a:t>
            </a:r>
            <a:r>
              <a:rPr lang="nb-NO" sz="2400" dirty="0" smtClean="0"/>
              <a:t>.</a:t>
            </a:r>
          </a:p>
          <a:p>
            <a:pPr>
              <a:spcAft>
                <a:spcPts val="1200"/>
              </a:spcAft>
            </a:pPr>
            <a:endParaRPr lang="nb-NO" sz="2400" dirty="0"/>
          </a:p>
        </p:txBody>
      </p:sp>
      <p:pic>
        <p:nvPicPr>
          <p:cNvPr id="100354" name="Picture 2"/>
          <p:cNvPicPr>
            <a:picLocks noChangeAspect="1" noChangeArrowheads="1"/>
          </p:cNvPicPr>
          <p:nvPr/>
        </p:nvPicPr>
        <p:blipFill>
          <a:blip r:embed="rId2" cstate="print"/>
          <a:srcRect/>
          <a:stretch>
            <a:fillRect/>
          </a:stretch>
        </p:blipFill>
        <p:spPr bwMode="auto">
          <a:xfrm>
            <a:off x="4716016" y="1556792"/>
            <a:ext cx="3562350" cy="1801812"/>
          </a:xfrm>
          <a:prstGeom prst="rect">
            <a:avLst/>
          </a:prstGeom>
          <a:noFill/>
          <a:ln w="9525">
            <a:noFill/>
            <a:miter lim="800000"/>
            <a:headEnd/>
            <a:tailEnd/>
          </a:ln>
          <a:effectLst/>
        </p:spPr>
      </p:pic>
      <p:pic>
        <p:nvPicPr>
          <p:cNvPr id="100356" name="Picture 4" descr="http://upload.wikimedia.org/wikipedia/commons/5/5a/Hollow_curve_beetles.png"/>
          <p:cNvPicPr>
            <a:picLocks noChangeAspect="1" noChangeArrowheads="1"/>
          </p:cNvPicPr>
          <p:nvPr/>
        </p:nvPicPr>
        <p:blipFill>
          <a:blip r:embed="rId3" cstate="print"/>
          <a:srcRect/>
          <a:stretch>
            <a:fillRect/>
          </a:stretch>
        </p:blipFill>
        <p:spPr bwMode="auto">
          <a:xfrm>
            <a:off x="4499992" y="3573016"/>
            <a:ext cx="4392488" cy="3132797"/>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634082"/>
          </a:xfrm>
        </p:spPr>
        <p:txBody>
          <a:bodyPr/>
          <a:lstStyle/>
          <a:p>
            <a:r>
              <a:rPr lang="nb-NO" dirty="0" err="1" smtClean="0"/>
              <a:t>Measuring</a:t>
            </a:r>
            <a:r>
              <a:rPr lang="nb-NO" dirty="0" smtClean="0"/>
              <a:t> </a:t>
            </a:r>
            <a:r>
              <a:rPr lang="nb-NO" dirty="0" err="1" smtClean="0"/>
              <a:t>Diversity</a:t>
            </a:r>
            <a:endParaRPr lang="nb-NO" dirty="0"/>
          </a:p>
        </p:txBody>
      </p:sp>
      <p:sp>
        <p:nvSpPr>
          <p:cNvPr id="3" name="Plassholder for innhold 2"/>
          <p:cNvSpPr>
            <a:spLocks noGrp="1"/>
          </p:cNvSpPr>
          <p:nvPr>
            <p:ph idx="1"/>
          </p:nvPr>
        </p:nvSpPr>
        <p:spPr>
          <a:xfrm>
            <a:off x="457200" y="1267544"/>
            <a:ext cx="8229600" cy="4525963"/>
          </a:xfrm>
        </p:spPr>
        <p:txBody>
          <a:bodyPr/>
          <a:lstStyle/>
          <a:p>
            <a:r>
              <a:rPr lang="nb-NO" sz="2800" dirty="0" smtClean="0"/>
              <a:t>Total </a:t>
            </a:r>
            <a:r>
              <a:rPr lang="nb-NO" sz="2800" dirty="0" err="1" smtClean="0"/>
              <a:t>number</a:t>
            </a:r>
            <a:r>
              <a:rPr lang="nb-NO" sz="2800" dirty="0" smtClean="0"/>
              <a:t> </a:t>
            </a:r>
            <a:r>
              <a:rPr lang="nb-NO" sz="2800" dirty="0" err="1" smtClean="0"/>
              <a:t>of</a:t>
            </a:r>
            <a:r>
              <a:rPr lang="nb-NO" sz="2800" dirty="0" smtClean="0"/>
              <a:t> </a:t>
            </a:r>
            <a:r>
              <a:rPr lang="nb-NO" sz="2800" dirty="0" err="1" smtClean="0"/>
              <a:t>organisms</a:t>
            </a:r>
            <a:r>
              <a:rPr lang="nb-NO" sz="2800" dirty="0" smtClean="0"/>
              <a:t>: </a:t>
            </a:r>
            <a:r>
              <a:rPr lang="nb-NO" sz="2800" i="1" dirty="0" smtClean="0"/>
              <a:t>N</a:t>
            </a:r>
            <a:endParaRPr lang="nb-NO" sz="2800" dirty="0" smtClean="0"/>
          </a:p>
          <a:p>
            <a:r>
              <a:rPr lang="nb-NO" sz="2800" dirty="0" err="1" smtClean="0"/>
              <a:t>Richness</a:t>
            </a:r>
            <a:r>
              <a:rPr lang="nb-NO" sz="2800" dirty="0" smtClean="0"/>
              <a:t>: </a:t>
            </a:r>
            <a:r>
              <a:rPr lang="nb-NO" sz="2800" i="1" dirty="0" smtClean="0"/>
              <a:t>S</a:t>
            </a:r>
            <a:endParaRPr lang="nb-NO" sz="2800" dirty="0" smtClean="0"/>
          </a:p>
          <a:p>
            <a:r>
              <a:rPr lang="nb-NO" sz="2800" dirty="0" err="1" smtClean="0"/>
              <a:t>Abundance</a:t>
            </a:r>
            <a:r>
              <a:rPr lang="nb-NO" sz="2800" dirty="0" smtClean="0"/>
              <a:t>: </a:t>
            </a:r>
            <a:r>
              <a:rPr lang="nb-NO" sz="2800" i="1" dirty="0" smtClean="0"/>
              <a:t>n</a:t>
            </a:r>
            <a:r>
              <a:rPr lang="nb-NO" sz="2800" i="1" baseline="-25000" dirty="0" smtClean="0"/>
              <a:t>i</a:t>
            </a:r>
          </a:p>
          <a:p>
            <a:r>
              <a:rPr lang="nb-NO" sz="2800" dirty="0" smtClean="0"/>
              <a:t>Relative </a:t>
            </a:r>
            <a:r>
              <a:rPr lang="nb-NO" sz="2800" dirty="0" err="1" smtClean="0"/>
              <a:t>abundance</a:t>
            </a:r>
            <a:r>
              <a:rPr lang="nb-NO" sz="2800" dirty="0" smtClean="0"/>
              <a:t>: </a:t>
            </a:r>
            <a:r>
              <a:rPr lang="nb-NO" sz="2800" i="1" dirty="0" smtClean="0"/>
              <a:t>p</a:t>
            </a:r>
            <a:r>
              <a:rPr lang="nb-NO" sz="2800" i="1" baseline="-25000" dirty="0" smtClean="0"/>
              <a:t>i</a:t>
            </a:r>
            <a:r>
              <a:rPr lang="nb-NO" sz="2800" i="1" dirty="0" smtClean="0"/>
              <a:t> = N</a:t>
            </a:r>
            <a:r>
              <a:rPr lang="nb-NO" sz="2800" i="1" baseline="-25000" dirty="0" smtClean="0"/>
              <a:t>i</a:t>
            </a:r>
            <a:r>
              <a:rPr lang="nb-NO" sz="2800" i="1" dirty="0" smtClean="0"/>
              <a:t>/N</a:t>
            </a:r>
            <a:endParaRPr lang="nb-NO" sz="2800" dirty="0" smtClean="0"/>
          </a:p>
          <a:p>
            <a:endParaRPr lang="nb-NO" sz="2800" dirty="0" smtClean="0"/>
          </a:p>
          <a:p>
            <a:r>
              <a:rPr lang="nb-NO" sz="2800" dirty="0" smtClean="0"/>
              <a:t>Simpsons </a:t>
            </a:r>
            <a:r>
              <a:rPr lang="nb-NO" sz="2800" dirty="0" err="1" smtClean="0"/>
              <a:t>diversity</a:t>
            </a:r>
            <a:r>
              <a:rPr lang="nb-NO" sz="2800" dirty="0" smtClean="0"/>
              <a:t> </a:t>
            </a:r>
            <a:r>
              <a:rPr lang="nb-NO" sz="2800" dirty="0" err="1" smtClean="0"/>
              <a:t>index</a:t>
            </a:r>
            <a:r>
              <a:rPr lang="nb-NO" sz="2800" dirty="0" smtClean="0"/>
              <a:t>:</a:t>
            </a:r>
          </a:p>
          <a:p>
            <a:endParaRPr lang="nb-NO" sz="2800" dirty="0" smtClean="0"/>
          </a:p>
          <a:p>
            <a:r>
              <a:rPr lang="nb-NO" sz="2800" dirty="0" err="1" smtClean="0"/>
              <a:t>Shannon’s</a:t>
            </a:r>
            <a:r>
              <a:rPr lang="nb-NO" sz="2800" dirty="0" smtClean="0"/>
              <a:t> </a:t>
            </a:r>
            <a:r>
              <a:rPr lang="nb-NO" sz="2800" dirty="0" err="1" smtClean="0"/>
              <a:t>index</a:t>
            </a:r>
            <a:r>
              <a:rPr lang="nb-NO" sz="2800" dirty="0" smtClean="0"/>
              <a:t>:</a:t>
            </a:r>
          </a:p>
          <a:p>
            <a:endParaRPr lang="nb-NO" sz="2800" dirty="0"/>
          </a:p>
          <a:p>
            <a:r>
              <a:rPr lang="nb-NO" sz="2800" dirty="0" err="1" smtClean="0"/>
              <a:t>Piaults</a:t>
            </a:r>
            <a:r>
              <a:rPr lang="nb-NO" sz="2800" dirty="0" smtClean="0"/>
              <a:t> </a:t>
            </a:r>
            <a:r>
              <a:rPr lang="nb-NO" sz="2800" dirty="0" err="1" smtClean="0"/>
              <a:t>index</a:t>
            </a:r>
            <a:r>
              <a:rPr lang="nb-NO" sz="2800" dirty="0"/>
              <a:t>:</a:t>
            </a:r>
            <a:r>
              <a:rPr lang="nb-NO" sz="2800" dirty="0" smtClean="0"/>
              <a:t> </a:t>
            </a:r>
          </a:p>
          <a:p>
            <a:pPr>
              <a:buNone/>
            </a:pPr>
            <a:r>
              <a:rPr lang="nb-NO" sz="2800" dirty="0"/>
              <a:t>	</a:t>
            </a:r>
            <a:r>
              <a:rPr lang="nb-NO" sz="2800" dirty="0" smtClean="0"/>
              <a:t>(</a:t>
            </a:r>
            <a:r>
              <a:rPr lang="nb-NO" sz="2800" dirty="0" err="1" smtClean="0"/>
              <a:t>eveness</a:t>
            </a:r>
            <a:r>
              <a:rPr lang="nb-NO" sz="2800" dirty="0" smtClean="0"/>
              <a:t>) </a:t>
            </a:r>
          </a:p>
          <a:p>
            <a:endParaRPr lang="nb-NO" sz="2800" dirty="0"/>
          </a:p>
        </p:txBody>
      </p:sp>
      <p:pic>
        <p:nvPicPr>
          <p:cNvPr id="101378" name="Picture 2" descr="D=1-\frac{\sum_{i=1}^S n_i(n_i-1)}{N(N-1)},"/>
          <p:cNvPicPr>
            <a:picLocks noChangeAspect="1" noChangeArrowheads="1"/>
          </p:cNvPicPr>
          <p:nvPr/>
        </p:nvPicPr>
        <p:blipFill>
          <a:blip r:embed="rId2" cstate="print"/>
          <a:srcRect/>
          <a:stretch>
            <a:fillRect/>
          </a:stretch>
        </p:blipFill>
        <p:spPr bwMode="auto">
          <a:xfrm>
            <a:off x="5436096" y="3744416"/>
            <a:ext cx="2962933" cy="692274"/>
          </a:xfrm>
          <a:prstGeom prst="rect">
            <a:avLst/>
          </a:prstGeom>
          <a:noFill/>
        </p:spPr>
      </p:pic>
      <p:pic>
        <p:nvPicPr>
          <p:cNvPr id="101380" name="Picture 4" descr="H^\prime = -\sum_{i=1}^S (p_i \ln p_i )"/>
          <p:cNvPicPr>
            <a:picLocks noChangeAspect="1" noChangeArrowheads="1"/>
          </p:cNvPicPr>
          <p:nvPr/>
        </p:nvPicPr>
        <p:blipFill>
          <a:blip r:embed="rId3" cstate="print"/>
          <a:srcRect/>
          <a:stretch>
            <a:fillRect/>
          </a:stretch>
        </p:blipFill>
        <p:spPr bwMode="auto">
          <a:xfrm>
            <a:off x="5436096" y="4680520"/>
            <a:ext cx="2160240" cy="692907"/>
          </a:xfrm>
          <a:prstGeom prst="rect">
            <a:avLst/>
          </a:prstGeom>
          <a:noFill/>
        </p:spPr>
      </p:pic>
      <p:pic>
        <p:nvPicPr>
          <p:cNvPr id="101382" name="Picture 6" descr="J'={ H^\prime \over H_\max^\prime }"/>
          <p:cNvPicPr>
            <a:picLocks noChangeAspect="1" noChangeArrowheads="1"/>
          </p:cNvPicPr>
          <p:nvPr/>
        </p:nvPicPr>
        <p:blipFill>
          <a:blip r:embed="rId4" cstate="print"/>
          <a:srcRect/>
          <a:stretch>
            <a:fillRect/>
          </a:stretch>
        </p:blipFill>
        <p:spPr bwMode="auto">
          <a:xfrm>
            <a:off x="3923928" y="5865136"/>
            <a:ext cx="1224136" cy="660208"/>
          </a:xfrm>
          <a:prstGeom prst="rect">
            <a:avLst/>
          </a:prstGeom>
          <a:noFill/>
        </p:spPr>
      </p:pic>
      <p:pic>
        <p:nvPicPr>
          <p:cNvPr id="101384" name="Picture 8" descr="H_\max = - \sum_{i=1}^S {1\over S} \ln {1\over S} = \ln S."/>
          <p:cNvPicPr>
            <a:picLocks noChangeAspect="1" noChangeArrowheads="1"/>
          </p:cNvPicPr>
          <p:nvPr/>
        </p:nvPicPr>
        <p:blipFill>
          <a:blip r:embed="rId5" cstate="print"/>
          <a:srcRect/>
          <a:stretch>
            <a:fillRect/>
          </a:stretch>
        </p:blipFill>
        <p:spPr bwMode="auto">
          <a:xfrm>
            <a:off x="5652120" y="5832648"/>
            <a:ext cx="3117126" cy="69269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GB"/>
              <a:t>Ecosystems and microbes</a:t>
            </a:r>
          </a:p>
        </p:txBody>
      </p:sp>
      <p:sp>
        <p:nvSpPr>
          <p:cNvPr id="3075" name="Rectangle 3"/>
          <p:cNvSpPr>
            <a:spLocks noGrp="1" noChangeArrowheads="1"/>
          </p:cNvSpPr>
          <p:nvPr>
            <p:ph type="body" sz="half" idx="1"/>
          </p:nvPr>
        </p:nvSpPr>
        <p:spPr>
          <a:xfrm>
            <a:off x="250825" y="1600200"/>
            <a:ext cx="4244975" cy="4997450"/>
          </a:xfrm>
        </p:spPr>
        <p:txBody>
          <a:bodyPr/>
          <a:lstStyle/>
          <a:p>
            <a:pPr>
              <a:lnSpc>
                <a:spcPct val="80000"/>
              </a:lnSpc>
              <a:spcAft>
                <a:spcPct val="20000"/>
              </a:spcAft>
            </a:pPr>
            <a:r>
              <a:rPr lang="en-GB" sz="2000"/>
              <a:t>No organisms grow individually free-coupled from other organisms and its environment.</a:t>
            </a:r>
          </a:p>
          <a:p>
            <a:pPr>
              <a:lnSpc>
                <a:spcPct val="80000"/>
              </a:lnSpc>
              <a:spcAft>
                <a:spcPct val="20000"/>
              </a:spcAft>
            </a:pPr>
            <a:r>
              <a:rPr lang="en-GB" sz="2000"/>
              <a:t>Guilds: Metabolically related populations.</a:t>
            </a:r>
          </a:p>
          <a:p>
            <a:pPr>
              <a:lnSpc>
                <a:spcPct val="80000"/>
              </a:lnSpc>
              <a:spcAft>
                <a:spcPct val="20000"/>
              </a:spcAft>
            </a:pPr>
            <a:r>
              <a:rPr lang="en-GB" sz="2000"/>
              <a:t>Physiochemical environment </a:t>
            </a:r>
            <a:r>
              <a:rPr lang="en-GB" sz="2000">
                <a:sym typeface="Symbol" pitchFamily="18" charset="2"/>
              </a:rPr>
              <a:t> Cells  Populations  Guilds  Communities</a:t>
            </a:r>
          </a:p>
          <a:p>
            <a:pPr>
              <a:lnSpc>
                <a:spcPct val="80000"/>
              </a:lnSpc>
              <a:spcAft>
                <a:spcPct val="20000"/>
              </a:spcAft>
            </a:pPr>
            <a:r>
              <a:rPr lang="en-GB" sz="2000" u="sng">
                <a:sym typeface="Symbol" pitchFamily="18" charset="2"/>
              </a:rPr>
              <a:t>Interactions:</a:t>
            </a:r>
          </a:p>
          <a:p>
            <a:pPr lvl="1">
              <a:lnSpc>
                <a:spcPct val="80000"/>
              </a:lnSpc>
              <a:spcAft>
                <a:spcPct val="20000"/>
              </a:spcAft>
            </a:pPr>
            <a:r>
              <a:rPr lang="en-GB" sz="1800">
                <a:sym typeface="Symbol" pitchFamily="18" charset="2"/>
              </a:rPr>
              <a:t>Neutralism: 0  0 </a:t>
            </a:r>
          </a:p>
          <a:p>
            <a:pPr lvl="1">
              <a:lnSpc>
                <a:spcPct val="80000"/>
              </a:lnSpc>
              <a:spcAft>
                <a:spcPct val="20000"/>
              </a:spcAft>
            </a:pPr>
            <a:r>
              <a:rPr lang="en-GB" sz="1800">
                <a:sym typeface="Symbol" pitchFamily="18" charset="2"/>
              </a:rPr>
              <a:t>Comensalism: 0  +</a:t>
            </a:r>
          </a:p>
          <a:p>
            <a:pPr lvl="1">
              <a:lnSpc>
                <a:spcPct val="80000"/>
              </a:lnSpc>
              <a:spcAft>
                <a:spcPct val="20000"/>
              </a:spcAft>
            </a:pPr>
            <a:r>
              <a:rPr lang="en-GB" sz="1800">
                <a:sym typeface="Symbol" pitchFamily="18" charset="2"/>
              </a:rPr>
              <a:t>Mutualism: +  +</a:t>
            </a:r>
          </a:p>
          <a:p>
            <a:pPr lvl="1">
              <a:lnSpc>
                <a:spcPct val="80000"/>
              </a:lnSpc>
              <a:spcAft>
                <a:spcPct val="20000"/>
              </a:spcAft>
            </a:pPr>
            <a:r>
              <a:rPr lang="en-GB" sz="1800">
                <a:sym typeface="Symbol" pitchFamily="18" charset="2"/>
              </a:rPr>
              <a:t>Parasitism: +  -</a:t>
            </a:r>
          </a:p>
          <a:p>
            <a:pPr lvl="1">
              <a:lnSpc>
                <a:spcPct val="80000"/>
              </a:lnSpc>
              <a:spcAft>
                <a:spcPct val="20000"/>
              </a:spcAft>
            </a:pPr>
            <a:r>
              <a:rPr lang="en-GB" sz="1800">
                <a:sym typeface="Symbol" pitchFamily="18" charset="2"/>
              </a:rPr>
              <a:t>Predation: +  -</a:t>
            </a:r>
          </a:p>
          <a:p>
            <a:pPr lvl="1">
              <a:lnSpc>
                <a:spcPct val="80000"/>
              </a:lnSpc>
              <a:spcAft>
                <a:spcPct val="20000"/>
              </a:spcAft>
            </a:pPr>
            <a:r>
              <a:rPr lang="en-GB" sz="1800">
                <a:sym typeface="Symbol" pitchFamily="18" charset="2"/>
              </a:rPr>
              <a:t>Amensalism: 0  -</a:t>
            </a:r>
          </a:p>
          <a:p>
            <a:pPr lvl="1">
              <a:lnSpc>
                <a:spcPct val="80000"/>
              </a:lnSpc>
              <a:spcAft>
                <a:spcPct val="20000"/>
              </a:spcAft>
            </a:pPr>
            <a:r>
              <a:rPr lang="en-GB" sz="1800">
                <a:sym typeface="Symbol" pitchFamily="18" charset="2"/>
              </a:rPr>
              <a:t>Competition: -  -</a:t>
            </a:r>
          </a:p>
        </p:txBody>
      </p:sp>
      <p:pic>
        <p:nvPicPr>
          <p:cNvPr id="3076" name="Picture 4" descr="19_F01"/>
          <p:cNvPicPr>
            <a:picLocks noChangeAspect="1" noChangeArrowheads="1"/>
          </p:cNvPicPr>
          <p:nvPr>
            <p:ph sz="half" idx="2"/>
          </p:nvPr>
        </p:nvPicPr>
        <p:blipFill>
          <a:blip r:embed="rId2" cstate="print"/>
          <a:srcRect/>
          <a:stretch>
            <a:fillRect/>
          </a:stretch>
        </p:blipFill>
        <p:spPr>
          <a:xfrm>
            <a:off x="4748213" y="1600200"/>
            <a:ext cx="3838575" cy="4525963"/>
          </a:xfr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Neutralism 0 </a:t>
            </a:r>
            <a:r>
              <a:rPr lang="en-US">
                <a:sym typeface="Symbol" pitchFamily="18" charset="2"/>
              </a:rPr>
              <a:t> 0</a:t>
            </a:r>
          </a:p>
        </p:txBody>
      </p:sp>
      <p:sp>
        <p:nvSpPr>
          <p:cNvPr id="59395" name="Rectangle 3"/>
          <p:cNvSpPr>
            <a:spLocks noGrp="1" noChangeArrowheads="1"/>
          </p:cNvSpPr>
          <p:nvPr>
            <p:ph type="body" idx="1"/>
          </p:nvPr>
        </p:nvSpPr>
        <p:spPr/>
        <p:txBody>
          <a:bodyPr/>
          <a:lstStyle/>
          <a:p>
            <a:r>
              <a:rPr lang="en-US" sz="2800"/>
              <a:t>Lack of interaction between two populations.</a:t>
            </a:r>
          </a:p>
          <a:p>
            <a:r>
              <a:rPr lang="en-US" sz="2800"/>
              <a:t>Most likely between populations of extreme different metabolic capabilities.</a:t>
            </a:r>
          </a:p>
          <a:p>
            <a:r>
              <a:rPr lang="en-US" sz="2800"/>
              <a:t>Unlikely for populations with overlapping roles, unless:</a:t>
            </a:r>
          </a:p>
          <a:p>
            <a:pPr lvl="1"/>
            <a:r>
              <a:rPr lang="en-US" sz="2400"/>
              <a:t>Spatially distant (e.g. atmospheric populations)</a:t>
            </a:r>
          </a:p>
          <a:p>
            <a:pPr lvl="1"/>
            <a:r>
              <a:rPr lang="en-US" sz="2400"/>
              <a:t>Extremely low population densities</a:t>
            </a:r>
          </a:p>
          <a:p>
            <a:pPr lvl="1"/>
            <a:r>
              <a:rPr lang="en-US" sz="2400"/>
              <a:t>Inhibited growth condition (e.g. frozen populations)</a:t>
            </a:r>
          </a:p>
          <a:p>
            <a:pPr lvl="1"/>
            <a:r>
              <a:rPr lang="en-US" sz="2400"/>
              <a:t>Resting stages (e.g. spores, cysts, etc.)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274638"/>
            <a:ext cx="8229600" cy="561975"/>
          </a:xfrm>
        </p:spPr>
        <p:txBody>
          <a:bodyPr/>
          <a:lstStyle/>
          <a:p>
            <a:r>
              <a:rPr lang="en-US" sz="4000"/>
              <a:t>Comensalism </a:t>
            </a:r>
            <a:r>
              <a:rPr lang="en-GB" sz="4000">
                <a:sym typeface="Symbol" pitchFamily="18" charset="2"/>
              </a:rPr>
              <a:t>0  +</a:t>
            </a:r>
            <a:endParaRPr lang="en-US" sz="4000">
              <a:sym typeface="Symbol" pitchFamily="18" charset="2"/>
            </a:endParaRPr>
          </a:p>
        </p:txBody>
      </p:sp>
      <p:sp>
        <p:nvSpPr>
          <p:cNvPr id="60419" name="Rectangle 3"/>
          <p:cNvSpPr>
            <a:spLocks noGrp="1" noChangeArrowheads="1"/>
          </p:cNvSpPr>
          <p:nvPr>
            <p:ph type="body" sz="half" idx="1"/>
          </p:nvPr>
        </p:nvSpPr>
        <p:spPr>
          <a:xfrm>
            <a:off x="177800" y="1268413"/>
            <a:ext cx="4899025" cy="5329237"/>
          </a:xfrm>
        </p:spPr>
        <p:txBody>
          <a:bodyPr/>
          <a:lstStyle/>
          <a:p>
            <a:pPr>
              <a:lnSpc>
                <a:spcPct val="80000"/>
              </a:lnSpc>
            </a:pPr>
            <a:r>
              <a:rPr lang="en-US" sz="1800"/>
              <a:t>One benefits, the other unaffected.</a:t>
            </a:r>
          </a:p>
          <a:p>
            <a:pPr>
              <a:lnSpc>
                <a:spcPct val="80000"/>
              </a:lnSpc>
            </a:pPr>
            <a:r>
              <a:rPr lang="en-US" sz="1800"/>
              <a:t>Modification of habitats</a:t>
            </a:r>
          </a:p>
          <a:p>
            <a:pPr lvl="1">
              <a:lnSpc>
                <a:spcPct val="80000"/>
              </a:lnSpc>
            </a:pPr>
            <a:r>
              <a:rPr lang="en-US" sz="1600"/>
              <a:t>Facultative anaerobes lowers O</a:t>
            </a:r>
            <a:r>
              <a:rPr lang="en-US" sz="1600" baseline="-25000"/>
              <a:t>2</a:t>
            </a:r>
            <a:r>
              <a:rPr lang="en-US" sz="1600"/>
              <a:t>, renders the habitat suitable for obligate anaerobes.</a:t>
            </a:r>
          </a:p>
          <a:p>
            <a:pPr>
              <a:lnSpc>
                <a:spcPct val="80000"/>
              </a:lnSpc>
            </a:pPr>
            <a:r>
              <a:rPr lang="en-US" sz="1800"/>
              <a:t>Release of metabolic products</a:t>
            </a:r>
          </a:p>
          <a:p>
            <a:pPr lvl="1">
              <a:lnSpc>
                <a:spcPct val="80000"/>
              </a:lnSpc>
            </a:pPr>
            <a:r>
              <a:rPr lang="en-US" sz="1600"/>
              <a:t>Growth factors (ex. Cystein from </a:t>
            </a:r>
            <a:r>
              <a:rPr lang="en-US" sz="1600" i="1"/>
              <a:t>Flavobacterium </a:t>
            </a:r>
            <a:r>
              <a:rPr lang="en-US" sz="1600"/>
              <a:t>that support </a:t>
            </a:r>
            <a:r>
              <a:rPr lang="en-US" sz="1600" i="1"/>
              <a:t>Legionella </a:t>
            </a:r>
            <a:r>
              <a:rPr lang="en-US" sz="1600"/>
              <a:t>growth)</a:t>
            </a:r>
          </a:p>
          <a:p>
            <a:pPr lvl="1">
              <a:lnSpc>
                <a:spcPct val="80000"/>
              </a:lnSpc>
            </a:pPr>
            <a:r>
              <a:rPr lang="en-US" sz="1600"/>
              <a:t>Substrates (e.g. Denitrifyers gets e-acceptor from Nitrifyers)</a:t>
            </a:r>
          </a:p>
          <a:p>
            <a:pPr lvl="1">
              <a:lnSpc>
                <a:spcPct val="80000"/>
              </a:lnSpc>
            </a:pPr>
            <a:r>
              <a:rPr lang="en-US" sz="1600"/>
              <a:t>Solubilisation (e.g. acid formation and substrate release)</a:t>
            </a:r>
          </a:p>
          <a:p>
            <a:pPr>
              <a:lnSpc>
                <a:spcPct val="80000"/>
              </a:lnSpc>
            </a:pPr>
            <a:r>
              <a:rPr lang="en-US" sz="1800"/>
              <a:t>Cometabolism </a:t>
            </a:r>
          </a:p>
          <a:p>
            <a:pPr lvl="1">
              <a:lnSpc>
                <a:spcPct val="80000"/>
              </a:lnSpc>
            </a:pPr>
            <a:r>
              <a:rPr lang="en-US" sz="1600"/>
              <a:t>(e.g. </a:t>
            </a:r>
            <a:r>
              <a:rPr lang="en-US" sz="1600" i="1"/>
              <a:t>Mycobacterium </a:t>
            </a:r>
            <a:r>
              <a:rPr lang="en-US" sz="1600"/>
              <a:t>conversion of cyclohexane to cyclohexanol during propane growth)</a:t>
            </a:r>
          </a:p>
          <a:p>
            <a:pPr>
              <a:lnSpc>
                <a:spcPct val="80000"/>
              </a:lnSpc>
            </a:pPr>
            <a:r>
              <a:rPr lang="en-US" sz="1800"/>
              <a:t>Detoxification</a:t>
            </a:r>
          </a:p>
          <a:p>
            <a:pPr lvl="1">
              <a:lnSpc>
                <a:spcPct val="80000"/>
              </a:lnSpc>
            </a:pPr>
            <a:r>
              <a:rPr lang="en-US" sz="1600"/>
              <a:t>E.g. </a:t>
            </a:r>
            <a:r>
              <a:rPr lang="en-US" sz="1600" i="1"/>
              <a:t>Beggiatoal</a:t>
            </a:r>
            <a:r>
              <a:rPr lang="en-US" sz="1600"/>
              <a:t> oxidation of H</a:t>
            </a:r>
            <a:r>
              <a:rPr lang="en-US" sz="1600" baseline="-25000"/>
              <a:t>2</a:t>
            </a:r>
            <a:r>
              <a:rPr lang="en-US" sz="1600"/>
              <a:t>S that benefit H</a:t>
            </a:r>
            <a:r>
              <a:rPr lang="en-US" sz="1600" baseline="-25000"/>
              <a:t>2</a:t>
            </a:r>
            <a:r>
              <a:rPr lang="en-US" sz="1600"/>
              <a:t>S sensitive aerobes. </a:t>
            </a:r>
          </a:p>
          <a:p>
            <a:pPr lvl="1">
              <a:lnSpc>
                <a:spcPct val="80000"/>
              </a:lnSpc>
            </a:pPr>
            <a:r>
              <a:rPr lang="en-US" sz="1600"/>
              <a:t>Immobilisation (eg. Conversion of Mn</a:t>
            </a:r>
            <a:r>
              <a:rPr lang="en-US" sz="1600" baseline="30000"/>
              <a:t>2+</a:t>
            </a:r>
            <a:r>
              <a:rPr lang="en-US" sz="1600"/>
              <a:t> to metalic Mn by </a:t>
            </a:r>
            <a:r>
              <a:rPr lang="en-US" sz="1600" i="1"/>
              <a:t>Leptothrix</a:t>
            </a:r>
            <a:r>
              <a:rPr lang="en-US" sz="1600"/>
              <a:t>)</a:t>
            </a:r>
          </a:p>
        </p:txBody>
      </p:sp>
      <p:pic>
        <p:nvPicPr>
          <p:cNvPr id="60420" name="Picture 4" descr="comensalism002"/>
          <p:cNvPicPr>
            <a:picLocks noChangeAspect="1" noChangeArrowheads="1"/>
          </p:cNvPicPr>
          <p:nvPr>
            <p:ph sz="half" idx="2"/>
          </p:nvPr>
        </p:nvPicPr>
        <p:blipFill>
          <a:blip r:embed="rId2" cstate="print"/>
          <a:srcRect l="7083" r="9445"/>
          <a:stretch>
            <a:fillRect/>
          </a:stretch>
        </p:blipFill>
        <p:spPr>
          <a:xfrm>
            <a:off x="5076825" y="2220913"/>
            <a:ext cx="3960813" cy="3008312"/>
          </a:xfrm>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924</TotalTime>
  <Words>1088</Words>
  <Application>Microsoft Office PowerPoint</Application>
  <PresentationFormat>Skjermfremvisning (4:3)</PresentationFormat>
  <Paragraphs>148</Paragraphs>
  <Slides>16</Slides>
  <Notes>3</Notes>
  <HiddenSlides>0</HiddenSlides>
  <MMClips>0</MMClips>
  <ScaleCrop>false</ScaleCrop>
  <HeadingPairs>
    <vt:vector size="8" baseType="variant">
      <vt:variant>
        <vt:lpstr>Brukte skrifter</vt:lpstr>
      </vt:variant>
      <vt:variant>
        <vt:i4>4</vt:i4>
      </vt:variant>
      <vt:variant>
        <vt:lpstr>Tema</vt:lpstr>
      </vt:variant>
      <vt:variant>
        <vt:i4>1</vt:i4>
      </vt:variant>
      <vt:variant>
        <vt:lpstr>Innebygde OLE-servere</vt:lpstr>
      </vt:variant>
      <vt:variant>
        <vt:i4>2</vt:i4>
      </vt:variant>
      <vt:variant>
        <vt:lpstr>Lysbildetitler</vt:lpstr>
      </vt:variant>
      <vt:variant>
        <vt:i4>16</vt:i4>
      </vt:variant>
    </vt:vector>
  </HeadingPairs>
  <TitlesOfParts>
    <vt:vector size="23" baseType="lpstr">
      <vt:lpstr>Arial</vt:lpstr>
      <vt:lpstr>Symbol</vt:lpstr>
      <vt:lpstr>Wingdings</vt:lpstr>
      <vt:lpstr>Times New Roman</vt:lpstr>
      <vt:lpstr>Default Design</vt:lpstr>
      <vt:lpstr>Microsoft Equation 3.0</vt:lpstr>
      <vt:lpstr>Microsoft Excel Chart</vt:lpstr>
      <vt:lpstr>Microbial Ecosystems</vt:lpstr>
      <vt:lpstr>Microbial?    Ecology?</vt:lpstr>
      <vt:lpstr>Diversity</vt:lpstr>
      <vt:lpstr>Phylogenetic Diversity</vt:lpstr>
      <vt:lpstr>Species Diversity</vt:lpstr>
      <vt:lpstr>Measuring Diversity</vt:lpstr>
      <vt:lpstr>Ecosystems and microbes</vt:lpstr>
      <vt:lpstr>Neutralism 0  0</vt:lpstr>
      <vt:lpstr>Comensalism 0  +</vt:lpstr>
      <vt:lpstr>Mutualism: +  +</vt:lpstr>
      <vt:lpstr>Parasitism: +  -</vt:lpstr>
      <vt:lpstr>Predation: +  -</vt:lpstr>
      <vt:lpstr>Amensalism: 0  -</vt:lpstr>
      <vt:lpstr>Competition: -  -</vt:lpstr>
      <vt:lpstr>Example: Nutritional competition in CFSTR</vt:lpstr>
      <vt:lpstr>Example: More nutritional competition in CFSTR</vt:lpstr>
    </vt:vector>
  </TitlesOfParts>
  <Company>UiS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Roald Kommedal</dc:creator>
  <cp:lastModifiedBy>Roald Kommedal</cp:lastModifiedBy>
  <cp:revision>50</cp:revision>
  <dcterms:created xsi:type="dcterms:W3CDTF">2006-09-28T08:40:03Z</dcterms:created>
  <dcterms:modified xsi:type="dcterms:W3CDTF">2010-10-26T12:04:28Z</dcterms:modified>
</cp:coreProperties>
</file>