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73" r:id="rId3"/>
    <p:sldId id="318" r:id="rId4"/>
    <p:sldId id="319" r:id="rId5"/>
    <p:sldId id="320" r:id="rId6"/>
    <p:sldId id="321" r:id="rId7"/>
    <p:sldId id="322" r:id="rId8"/>
    <p:sldId id="325" r:id="rId9"/>
    <p:sldId id="323" r:id="rId10"/>
    <p:sldId id="326" r:id="rId11"/>
    <p:sldId id="327" r:id="rId12"/>
    <p:sldId id="333" r:id="rId13"/>
    <p:sldId id="335" r:id="rId14"/>
    <p:sldId id="334" r:id="rId15"/>
    <p:sldId id="324" r:id="rId16"/>
    <p:sldId id="275" r:id="rId17"/>
    <p:sldId id="338" r:id="rId18"/>
    <p:sldId id="328" r:id="rId19"/>
    <p:sldId id="336" r:id="rId20"/>
    <p:sldId id="340" r:id="rId21"/>
    <p:sldId id="274" r:id="rId22"/>
    <p:sldId id="317" r:id="rId23"/>
    <p:sldId id="312" r:id="rId24"/>
    <p:sldId id="339" r:id="rId25"/>
    <p:sldId id="329" r:id="rId26"/>
    <p:sldId id="330" r:id="rId27"/>
    <p:sldId id="331" r:id="rId28"/>
    <p:sldId id="337" r:id="rId29"/>
    <p:sldId id="332" r:id="rId30"/>
    <p:sldId id="276" r:id="rId31"/>
    <p:sldId id="313" r:id="rId32"/>
    <p:sldId id="297" r:id="rId33"/>
    <p:sldId id="298" r:id="rId34"/>
    <p:sldId id="341" r:id="rId35"/>
    <p:sldId id="314" r:id="rId36"/>
    <p:sldId id="315" r:id="rId37"/>
    <p:sldId id="342" r:id="rId38"/>
    <p:sldId id="343" r:id="rId39"/>
  </p:sldIdLst>
  <p:sldSz cx="9144000" cy="6858000" type="screen4x3"/>
  <p:notesSz cx="6858000" cy="9144000"/>
  <p:defaultTextStyle>
    <a:defPPr>
      <a:defRPr lang="nb-N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5" autoAdjust="0"/>
    <p:restoredTop sz="94660"/>
  </p:normalViewPr>
  <p:slideViewPr>
    <p:cSldViewPr>
      <p:cViewPr varScale="1">
        <p:scale>
          <a:sx n="111" d="100"/>
          <a:sy n="111" d="100"/>
        </p:scale>
        <p:origin x="-125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nb-NO"/>
          </a:p>
        </p:txBody>
      </p:sp>
      <p:sp>
        <p:nvSpPr>
          <p:cNvPr id="849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nb-NO"/>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49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b-NO" noProof="0" smtClean="0"/>
              <a:t>Klikk for å redigere tekststiler i malen</a:t>
            </a:r>
          </a:p>
          <a:p>
            <a:pPr lvl="1"/>
            <a:r>
              <a:rPr lang="nb-NO" noProof="0" smtClean="0"/>
              <a:t>Andre nivå</a:t>
            </a:r>
          </a:p>
          <a:p>
            <a:pPr lvl="2"/>
            <a:r>
              <a:rPr lang="nb-NO" noProof="0" smtClean="0"/>
              <a:t>Tredje nivå</a:t>
            </a:r>
          </a:p>
          <a:p>
            <a:pPr lvl="3"/>
            <a:r>
              <a:rPr lang="nb-NO" noProof="0" smtClean="0"/>
              <a:t>Fjerde nivå</a:t>
            </a:r>
          </a:p>
          <a:p>
            <a:pPr lvl="4"/>
            <a:r>
              <a:rPr lang="nb-NO" noProof="0" smtClean="0"/>
              <a:t>Femte nivå</a:t>
            </a:r>
          </a:p>
        </p:txBody>
      </p:sp>
      <p:sp>
        <p:nvSpPr>
          <p:cNvPr id="849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nb-NO"/>
          </a:p>
        </p:txBody>
      </p:sp>
      <p:sp>
        <p:nvSpPr>
          <p:cNvPr id="849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BCB7560-B5DB-453A-9B8F-F9CAD8C67B16}" type="slidenum">
              <a:rPr lang="nb-NO"/>
              <a:pPr>
                <a:defRPr/>
              </a:pPr>
              <a:t>‹#›</a:t>
            </a:fld>
            <a:endParaRPr lang="nb-NO"/>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nb-NO"/>
          </a:p>
        </p:txBody>
      </p:sp>
      <p:sp>
        <p:nvSpPr>
          <p:cNvPr id="5" name="Rectangle 5"/>
          <p:cNvSpPr>
            <a:spLocks noGrp="1" noChangeArrowheads="1"/>
          </p:cNvSpPr>
          <p:nvPr>
            <p:ph type="ftr" sz="quarter" idx="11"/>
          </p:nvPr>
        </p:nvSpPr>
        <p:spPr>
          <a:ln/>
        </p:spPr>
        <p:txBody>
          <a:bodyPr/>
          <a:lstStyle>
            <a:lvl1pPr>
              <a:defRPr/>
            </a:lvl1pPr>
          </a:lstStyle>
          <a:p>
            <a:pPr>
              <a:defRPr/>
            </a:pPr>
            <a:endParaRPr lang="nb-NO"/>
          </a:p>
        </p:txBody>
      </p:sp>
      <p:sp>
        <p:nvSpPr>
          <p:cNvPr id="6" name="Rectangle 6"/>
          <p:cNvSpPr>
            <a:spLocks noGrp="1" noChangeArrowheads="1"/>
          </p:cNvSpPr>
          <p:nvPr>
            <p:ph type="sldNum" sz="quarter" idx="12"/>
          </p:nvPr>
        </p:nvSpPr>
        <p:spPr>
          <a:ln/>
        </p:spPr>
        <p:txBody>
          <a:bodyPr/>
          <a:lstStyle>
            <a:lvl1pPr>
              <a:defRPr/>
            </a:lvl1pPr>
          </a:lstStyle>
          <a:p>
            <a:pPr>
              <a:defRPr/>
            </a:pPr>
            <a:fld id="{CAE5765F-9FCC-4DB6-9E3C-141E4250CCEF}" type="slidenum">
              <a:rPr lang="nb-NO"/>
              <a:pPr>
                <a:defRPr/>
              </a:pPr>
              <a:t>‹#›</a:t>
            </a:fld>
            <a:endParaRPr lang="nb-N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nb-NO"/>
          </a:p>
        </p:txBody>
      </p:sp>
      <p:sp>
        <p:nvSpPr>
          <p:cNvPr id="5" name="Rectangle 5"/>
          <p:cNvSpPr>
            <a:spLocks noGrp="1" noChangeArrowheads="1"/>
          </p:cNvSpPr>
          <p:nvPr>
            <p:ph type="ftr" sz="quarter" idx="11"/>
          </p:nvPr>
        </p:nvSpPr>
        <p:spPr>
          <a:ln/>
        </p:spPr>
        <p:txBody>
          <a:bodyPr/>
          <a:lstStyle>
            <a:lvl1pPr>
              <a:defRPr/>
            </a:lvl1pPr>
          </a:lstStyle>
          <a:p>
            <a:pPr>
              <a:defRPr/>
            </a:pPr>
            <a:endParaRPr lang="nb-NO"/>
          </a:p>
        </p:txBody>
      </p:sp>
      <p:sp>
        <p:nvSpPr>
          <p:cNvPr id="6" name="Rectangle 6"/>
          <p:cNvSpPr>
            <a:spLocks noGrp="1" noChangeArrowheads="1"/>
          </p:cNvSpPr>
          <p:nvPr>
            <p:ph type="sldNum" sz="quarter" idx="12"/>
          </p:nvPr>
        </p:nvSpPr>
        <p:spPr>
          <a:ln/>
        </p:spPr>
        <p:txBody>
          <a:bodyPr/>
          <a:lstStyle>
            <a:lvl1pPr>
              <a:defRPr/>
            </a:lvl1pPr>
          </a:lstStyle>
          <a:p>
            <a:pPr>
              <a:defRPr/>
            </a:pPr>
            <a:fld id="{64468A91-8038-45D8-89FD-7ABE43EFED65}" type="slidenum">
              <a:rPr lang="nb-NO"/>
              <a:pPr>
                <a:defRPr/>
              </a:pPr>
              <a:t>‹#›</a:t>
            </a:fld>
            <a:endParaRPr lang="nb-N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nb-NO"/>
          </a:p>
        </p:txBody>
      </p:sp>
      <p:sp>
        <p:nvSpPr>
          <p:cNvPr id="5" name="Rectangle 5"/>
          <p:cNvSpPr>
            <a:spLocks noGrp="1" noChangeArrowheads="1"/>
          </p:cNvSpPr>
          <p:nvPr>
            <p:ph type="ftr" sz="quarter" idx="11"/>
          </p:nvPr>
        </p:nvSpPr>
        <p:spPr>
          <a:ln/>
        </p:spPr>
        <p:txBody>
          <a:bodyPr/>
          <a:lstStyle>
            <a:lvl1pPr>
              <a:defRPr/>
            </a:lvl1pPr>
          </a:lstStyle>
          <a:p>
            <a:pPr>
              <a:defRPr/>
            </a:pPr>
            <a:endParaRPr lang="nb-NO"/>
          </a:p>
        </p:txBody>
      </p:sp>
      <p:sp>
        <p:nvSpPr>
          <p:cNvPr id="6" name="Rectangle 6"/>
          <p:cNvSpPr>
            <a:spLocks noGrp="1" noChangeArrowheads="1"/>
          </p:cNvSpPr>
          <p:nvPr>
            <p:ph type="sldNum" sz="quarter" idx="12"/>
          </p:nvPr>
        </p:nvSpPr>
        <p:spPr>
          <a:ln/>
        </p:spPr>
        <p:txBody>
          <a:bodyPr/>
          <a:lstStyle>
            <a:lvl1pPr>
              <a:defRPr/>
            </a:lvl1pPr>
          </a:lstStyle>
          <a:p>
            <a:pPr>
              <a:defRPr/>
            </a:pPr>
            <a:fld id="{AB142E53-A492-4732-831B-D668466D9A68}" type="slidenum">
              <a:rPr lang="nb-NO"/>
              <a:pPr>
                <a:defRPr/>
              </a:pPr>
              <a:t>‹#›</a:t>
            </a:fld>
            <a:endParaRPr lang="nb-N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nhold">
    <p:spTree>
      <p:nvGrpSpPr>
        <p:cNvPr id="1" name=""/>
        <p:cNvGrpSpPr/>
        <p:nvPr/>
      </p:nvGrpSpPr>
      <p:grpSpPr>
        <a:xfrm>
          <a:off x="0" y="0"/>
          <a:ext cx="0" cy="0"/>
          <a:chOff x="0" y="0"/>
          <a:chExt cx="0" cy="0"/>
        </a:xfrm>
      </p:grpSpPr>
      <p:sp>
        <p:nvSpPr>
          <p:cNvPr id="2" name="Plassholder for innhold 1"/>
          <p:cNvSpPr>
            <a:spLocks noGrp="1"/>
          </p:cNvSpPr>
          <p:nvPr>
            <p:ph/>
          </p:nvPr>
        </p:nvSpPr>
        <p:spPr>
          <a:xfrm>
            <a:off x="457200" y="274638"/>
            <a:ext cx="8229600" cy="585152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3" name="Rectangle 4"/>
          <p:cNvSpPr>
            <a:spLocks noGrp="1" noChangeArrowheads="1"/>
          </p:cNvSpPr>
          <p:nvPr>
            <p:ph type="dt" sz="half" idx="10"/>
          </p:nvPr>
        </p:nvSpPr>
        <p:spPr>
          <a:ln/>
        </p:spPr>
        <p:txBody>
          <a:bodyPr/>
          <a:lstStyle>
            <a:lvl1pPr>
              <a:defRPr/>
            </a:lvl1pPr>
          </a:lstStyle>
          <a:p>
            <a:pPr>
              <a:defRPr/>
            </a:pPr>
            <a:endParaRPr lang="nb-NO"/>
          </a:p>
        </p:txBody>
      </p:sp>
      <p:sp>
        <p:nvSpPr>
          <p:cNvPr id="4" name="Rectangle 5"/>
          <p:cNvSpPr>
            <a:spLocks noGrp="1" noChangeArrowheads="1"/>
          </p:cNvSpPr>
          <p:nvPr>
            <p:ph type="ftr" sz="quarter" idx="11"/>
          </p:nvPr>
        </p:nvSpPr>
        <p:spPr>
          <a:ln/>
        </p:spPr>
        <p:txBody>
          <a:bodyPr/>
          <a:lstStyle>
            <a:lvl1pPr>
              <a:defRPr/>
            </a:lvl1pPr>
          </a:lstStyle>
          <a:p>
            <a:pPr>
              <a:defRPr/>
            </a:pPr>
            <a:endParaRPr lang="nb-NO"/>
          </a:p>
        </p:txBody>
      </p:sp>
      <p:sp>
        <p:nvSpPr>
          <p:cNvPr id="5" name="Rectangle 6"/>
          <p:cNvSpPr>
            <a:spLocks noGrp="1" noChangeArrowheads="1"/>
          </p:cNvSpPr>
          <p:nvPr>
            <p:ph type="sldNum" sz="quarter" idx="12"/>
          </p:nvPr>
        </p:nvSpPr>
        <p:spPr>
          <a:ln/>
        </p:spPr>
        <p:txBody>
          <a:bodyPr/>
          <a:lstStyle>
            <a:lvl1pPr>
              <a:defRPr/>
            </a:lvl1pPr>
          </a:lstStyle>
          <a:p>
            <a:pPr>
              <a:defRPr/>
            </a:pPr>
            <a:fld id="{A5C41813-6BBD-42BE-97B9-5E5974C37D31}" type="slidenum">
              <a:rPr lang="nb-NO"/>
              <a:pPr>
                <a:defRPr/>
              </a:pPr>
              <a:t>‹#›</a:t>
            </a:fld>
            <a:endParaRPr lang="nb-NO"/>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tel, innhold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Rectangle 4"/>
          <p:cNvSpPr>
            <a:spLocks noGrp="1" noChangeArrowheads="1"/>
          </p:cNvSpPr>
          <p:nvPr>
            <p:ph type="dt" sz="half" idx="10"/>
          </p:nvPr>
        </p:nvSpPr>
        <p:spPr>
          <a:ln/>
        </p:spPr>
        <p:txBody>
          <a:bodyPr/>
          <a:lstStyle>
            <a:lvl1pPr>
              <a:defRPr/>
            </a:lvl1pPr>
          </a:lstStyle>
          <a:p>
            <a:pPr>
              <a:defRPr/>
            </a:pPr>
            <a:endParaRPr lang="nb-NO"/>
          </a:p>
        </p:txBody>
      </p:sp>
      <p:sp>
        <p:nvSpPr>
          <p:cNvPr id="7" name="Rectangle 5"/>
          <p:cNvSpPr>
            <a:spLocks noGrp="1" noChangeArrowheads="1"/>
          </p:cNvSpPr>
          <p:nvPr>
            <p:ph type="ftr" sz="quarter" idx="11"/>
          </p:nvPr>
        </p:nvSpPr>
        <p:spPr>
          <a:ln/>
        </p:spPr>
        <p:txBody>
          <a:bodyPr/>
          <a:lstStyle>
            <a:lvl1pPr>
              <a:defRPr/>
            </a:lvl1pPr>
          </a:lstStyle>
          <a:p>
            <a:pPr>
              <a:defRPr/>
            </a:pPr>
            <a:endParaRPr lang="nb-NO"/>
          </a:p>
        </p:txBody>
      </p:sp>
      <p:sp>
        <p:nvSpPr>
          <p:cNvPr id="8" name="Rectangle 6"/>
          <p:cNvSpPr>
            <a:spLocks noGrp="1" noChangeArrowheads="1"/>
          </p:cNvSpPr>
          <p:nvPr>
            <p:ph type="sldNum" sz="quarter" idx="12"/>
          </p:nvPr>
        </p:nvSpPr>
        <p:spPr>
          <a:ln/>
        </p:spPr>
        <p:txBody>
          <a:bodyPr/>
          <a:lstStyle>
            <a:lvl1pPr>
              <a:defRPr/>
            </a:lvl1pPr>
          </a:lstStyle>
          <a:p>
            <a:pPr>
              <a:defRPr/>
            </a:pPr>
            <a:fld id="{1258DEC2-00B2-4EA1-86C1-E8B2D4BC5D10}" type="slidenum">
              <a:rPr lang="nb-NO"/>
              <a:pPr>
                <a:defRPr/>
              </a:pPr>
              <a:t>‹#›</a:t>
            </a:fld>
            <a:endParaRPr lang="nb-NO"/>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tel og fire innholdsdeler">
    <p:spTree>
      <p:nvGrpSpPr>
        <p:cNvPr id="1" name=""/>
        <p:cNvGrpSpPr/>
        <p:nvPr/>
      </p:nvGrpSpPr>
      <p:grpSpPr>
        <a:xfrm>
          <a:off x="0" y="0"/>
          <a:ext cx="0" cy="0"/>
          <a:chOff x="0" y="0"/>
          <a:chExt cx="0" cy="0"/>
        </a:xfrm>
      </p:grpSpPr>
      <p:sp>
        <p:nvSpPr>
          <p:cNvPr id="2" name="Tittel 1"/>
          <p:cNvSpPr>
            <a:spLocks noGrp="1"/>
          </p:cNvSpPr>
          <p:nvPr>
            <p:ph type="title" sz="quarter"/>
          </p:nvPr>
        </p:nvSpPr>
        <p:spPr>
          <a:xfrm>
            <a:off x="457200" y="274638"/>
            <a:ext cx="8229600" cy="1143000"/>
          </a:xfrm>
        </p:spPr>
        <p:txBody>
          <a:bodyPr/>
          <a:lstStyle/>
          <a:p>
            <a:r>
              <a:rPr lang="nb-NO" smtClean="0"/>
              <a:t>Klikk for å redigere tittelstil</a:t>
            </a:r>
            <a:endParaRPr lang="nb-NO"/>
          </a:p>
        </p:txBody>
      </p:sp>
      <p:sp>
        <p:nvSpPr>
          <p:cNvPr id="3" name="Plassholder for innhold 2"/>
          <p:cNvSpPr>
            <a:spLocks noGrp="1"/>
          </p:cNvSpPr>
          <p:nvPr>
            <p:ph sz="quarter" idx="1"/>
          </p:nvPr>
        </p:nvSpPr>
        <p:spPr>
          <a:xfrm>
            <a:off x="457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57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innhold 5"/>
          <p:cNvSpPr>
            <a:spLocks noGrp="1"/>
          </p:cNvSpPr>
          <p:nvPr>
            <p:ph sz="quarter" idx="4"/>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Rectangle 4"/>
          <p:cNvSpPr>
            <a:spLocks noGrp="1" noChangeArrowheads="1"/>
          </p:cNvSpPr>
          <p:nvPr>
            <p:ph type="dt" sz="half" idx="10"/>
          </p:nvPr>
        </p:nvSpPr>
        <p:spPr>
          <a:ln/>
        </p:spPr>
        <p:txBody>
          <a:bodyPr/>
          <a:lstStyle>
            <a:lvl1pPr>
              <a:defRPr/>
            </a:lvl1pPr>
          </a:lstStyle>
          <a:p>
            <a:pPr>
              <a:defRPr/>
            </a:pPr>
            <a:endParaRPr lang="nb-NO"/>
          </a:p>
        </p:txBody>
      </p:sp>
      <p:sp>
        <p:nvSpPr>
          <p:cNvPr id="8" name="Rectangle 5"/>
          <p:cNvSpPr>
            <a:spLocks noGrp="1" noChangeArrowheads="1"/>
          </p:cNvSpPr>
          <p:nvPr>
            <p:ph type="ftr" sz="quarter" idx="11"/>
          </p:nvPr>
        </p:nvSpPr>
        <p:spPr>
          <a:ln/>
        </p:spPr>
        <p:txBody>
          <a:bodyPr/>
          <a:lstStyle>
            <a:lvl1pPr>
              <a:defRPr/>
            </a:lvl1pPr>
          </a:lstStyle>
          <a:p>
            <a:pPr>
              <a:defRPr/>
            </a:pPr>
            <a:endParaRPr lang="nb-NO"/>
          </a:p>
        </p:txBody>
      </p:sp>
      <p:sp>
        <p:nvSpPr>
          <p:cNvPr id="9" name="Rectangle 6"/>
          <p:cNvSpPr>
            <a:spLocks noGrp="1" noChangeArrowheads="1"/>
          </p:cNvSpPr>
          <p:nvPr>
            <p:ph type="sldNum" sz="quarter" idx="12"/>
          </p:nvPr>
        </p:nvSpPr>
        <p:spPr>
          <a:ln/>
        </p:spPr>
        <p:txBody>
          <a:bodyPr/>
          <a:lstStyle>
            <a:lvl1pPr>
              <a:defRPr/>
            </a:lvl1pPr>
          </a:lstStyle>
          <a:p>
            <a:pPr>
              <a:defRPr/>
            </a:pPr>
            <a:fld id="{634F1912-3098-4721-9870-A5EDCB2D7CFB}" type="slidenum">
              <a:rPr lang="nb-NO"/>
              <a:pPr>
                <a:defRPr/>
              </a:pPr>
              <a:t>‹#›</a:t>
            </a:fld>
            <a:endParaRPr lang="nb-NO"/>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Rectangle 4"/>
          <p:cNvSpPr>
            <a:spLocks noGrp="1" noChangeArrowheads="1"/>
          </p:cNvSpPr>
          <p:nvPr>
            <p:ph type="dt" sz="half" idx="10"/>
          </p:nvPr>
        </p:nvSpPr>
        <p:spPr>
          <a:ln/>
        </p:spPr>
        <p:txBody>
          <a:bodyPr/>
          <a:lstStyle>
            <a:lvl1pPr>
              <a:defRPr/>
            </a:lvl1pPr>
          </a:lstStyle>
          <a:p>
            <a:pPr>
              <a:defRPr/>
            </a:pPr>
            <a:endParaRPr lang="nb-NO"/>
          </a:p>
        </p:txBody>
      </p:sp>
      <p:sp>
        <p:nvSpPr>
          <p:cNvPr id="7" name="Rectangle 5"/>
          <p:cNvSpPr>
            <a:spLocks noGrp="1" noChangeArrowheads="1"/>
          </p:cNvSpPr>
          <p:nvPr>
            <p:ph type="ftr" sz="quarter" idx="11"/>
          </p:nvPr>
        </p:nvSpPr>
        <p:spPr>
          <a:ln/>
        </p:spPr>
        <p:txBody>
          <a:bodyPr/>
          <a:lstStyle>
            <a:lvl1pPr>
              <a:defRPr/>
            </a:lvl1pPr>
          </a:lstStyle>
          <a:p>
            <a:pPr>
              <a:defRPr/>
            </a:pPr>
            <a:endParaRPr lang="nb-NO"/>
          </a:p>
        </p:txBody>
      </p:sp>
      <p:sp>
        <p:nvSpPr>
          <p:cNvPr id="8" name="Rectangle 6"/>
          <p:cNvSpPr>
            <a:spLocks noGrp="1" noChangeArrowheads="1"/>
          </p:cNvSpPr>
          <p:nvPr>
            <p:ph type="sldNum" sz="quarter" idx="12"/>
          </p:nvPr>
        </p:nvSpPr>
        <p:spPr>
          <a:ln/>
        </p:spPr>
        <p:txBody>
          <a:bodyPr/>
          <a:lstStyle>
            <a:lvl1pPr>
              <a:defRPr/>
            </a:lvl1pPr>
          </a:lstStyle>
          <a:p>
            <a:pPr>
              <a:defRPr/>
            </a:pPr>
            <a:fld id="{DD0BC07E-5CAD-4D99-959C-49192B6AF3AB}" type="slidenum">
              <a:rPr lang="nb-NO"/>
              <a:pPr>
                <a:defRPr/>
              </a:pPr>
              <a:t>‹#›</a:t>
            </a:fld>
            <a:endParaRPr lang="nb-NO"/>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Tx" preserve="1">
  <p:cSld name="Tittel, to innholdsdeler og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innhold 2"/>
          <p:cNvSpPr>
            <a:spLocks noGrp="1"/>
          </p:cNvSpPr>
          <p:nvPr>
            <p:ph sz="quarter" idx="1"/>
          </p:nvPr>
        </p:nvSpPr>
        <p:spPr>
          <a:xfrm>
            <a:off x="457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57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half" idx="3"/>
          </p:nvPr>
        </p:nvSpPr>
        <p:spPr>
          <a:xfrm>
            <a:off x="4648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Rectangle 4"/>
          <p:cNvSpPr>
            <a:spLocks noGrp="1" noChangeArrowheads="1"/>
          </p:cNvSpPr>
          <p:nvPr>
            <p:ph type="dt" sz="half" idx="10"/>
          </p:nvPr>
        </p:nvSpPr>
        <p:spPr>
          <a:ln/>
        </p:spPr>
        <p:txBody>
          <a:bodyPr/>
          <a:lstStyle>
            <a:lvl1pPr>
              <a:defRPr/>
            </a:lvl1pPr>
          </a:lstStyle>
          <a:p>
            <a:pPr>
              <a:defRPr/>
            </a:pPr>
            <a:endParaRPr lang="nb-NO"/>
          </a:p>
        </p:txBody>
      </p:sp>
      <p:sp>
        <p:nvSpPr>
          <p:cNvPr id="7" name="Rectangle 5"/>
          <p:cNvSpPr>
            <a:spLocks noGrp="1" noChangeArrowheads="1"/>
          </p:cNvSpPr>
          <p:nvPr>
            <p:ph type="ftr" sz="quarter" idx="11"/>
          </p:nvPr>
        </p:nvSpPr>
        <p:spPr>
          <a:ln/>
        </p:spPr>
        <p:txBody>
          <a:bodyPr/>
          <a:lstStyle>
            <a:lvl1pPr>
              <a:defRPr/>
            </a:lvl1pPr>
          </a:lstStyle>
          <a:p>
            <a:pPr>
              <a:defRPr/>
            </a:pPr>
            <a:endParaRPr lang="nb-NO"/>
          </a:p>
        </p:txBody>
      </p:sp>
      <p:sp>
        <p:nvSpPr>
          <p:cNvPr id="8" name="Rectangle 6"/>
          <p:cNvSpPr>
            <a:spLocks noGrp="1" noChangeArrowheads="1"/>
          </p:cNvSpPr>
          <p:nvPr>
            <p:ph type="sldNum" sz="quarter" idx="12"/>
          </p:nvPr>
        </p:nvSpPr>
        <p:spPr>
          <a:ln/>
        </p:spPr>
        <p:txBody>
          <a:bodyPr/>
          <a:lstStyle>
            <a:lvl1pPr>
              <a:defRPr/>
            </a:lvl1pPr>
          </a:lstStyle>
          <a:p>
            <a:pPr>
              <a:defRPr/>
            </a:pPr>
            <a:fld id="{906FDA8B-0227-41E6-B69A-697360644EEA}" type="slidenum">
              <a:rPr lang="nb-NO"/>
              <a:pPr>
                <a:defRPr/>
              </a:pPr>
              <a:t>‹#›</a:t>
            </a:fld>
            <a:endParaRPr lang="nb-NO"/>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Rectangle 4"/>
          <p:cNvSpPr>
            <a:spLocks noGrp="1" noChangeArrowheads="1"/>
          </p:cNvSpPr>
          <p:nvPr>
            <p:ph type="dt" sz="half" idx="10"/>
          </p:nvPr>
        </p:nvSpPr>
        <p:spPr>
          <a:ln/>
        </p:spPr>
        <p:txBody>
          <a:bodyPr/>
          <a:lstStyle>
            <a:lvl1pPr>
              <a:defRPr/>
            </a:lvl1pPr>
          </a:lstStyle>
          <a:p>
            <a:pPr>
              <a:defRPr/>
            </a:pPr>
            <a:endParaRPr lang="nb-NO"/>
          </a:p>
        </p:txBody>
      </p:sp>
      <p:sp>
        <p:nvSpPr>
          <p:cNvPr id="6" name="Rectangle 5"/>
          <p:cNvSpPr>
            <a:spLocks noGrp="1" noChangeArrowheads="1"/>
          </p:cNvSpPr>
          <p:nvPr>
            <p:ph type="ftr" sz="quarter" idx="11"/>
          </p:nvPr>
        </p:nvSpPr>
        <p:spPr>
          <a:ln/>
        </p:spPr>
        <p:txBody>
          <a:bodyPr/>
          <a:lstStyle>
            <a:lvl1pPr>
              <a:defRPr/>
            </a:lvl1pPr>
          </a:lstStyle>
          <a:p>
            <a:pPr>
              <a:defRPr/>
            </a:pPr>
            <a:endParaRPr lang="nb-NO"/>
          </a:p>
        </p:txBody>
      </p:sp>
      <p:sp>
        <p:nvSpPr>
          <p:cNvPr id="7" name="Rectangle 6"/>
          <p:cNvSpPr>
            <a:spLocks noGrp="1" noChangeArrowheads="1"/>
          </p:cNvSpPr>
          <p:nvPr>
            <p:ph type="sldNum" sz="quarter" idx="12"/>
          </p:nvPr>
        </p:nvSpPr>
        <p:spPr>
          <a:ln/>
        </p:spPr>
        <p:txBody>
          <a:bodyPr/>
          <a:lstStyle>
            <a:lvl1pPr>
              <a:defRPr/>
            </a:lvl1pPr>
          </a:lstStyle>
          <a:p>
            <a:pPr>
              <a:defRPr/>
            </a:pPr>
            <a:fld id="{AD4147F6-4354-4A20-B1A0-2C74192A559D}" type="slidenum">
              <a:rPr lang="nb-NO"/>
              <a:pPr>
                <a:defRPr/>
              </a:pPr>
              <a:t>‹#›</a:t>
            </a:fld>
            <a:endParaRPr lang="nb-N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nb-NO"/>
          </a:p>
        </p:txBody>
      </p:sp>
      <p:sp>
        <p:nvSpPr>
          <p:cNvPr id="5" name="Rectangle 5"/>
          <p:cNvSpPr>
            <a:spLocks noGrp="1" noChangeArrowheads="1"/>
          </p:cNvSpPr>
          <p:nvPr>
            <p:ph type="ftr" sz="quarter" idx="11"/>
          </p:nvPr>
        </p:nvSpPr>
        <p:spPr>
          <a:ln/>
        </p:spPr>
        <p:txBody>
          <a:bodyPr/>
          <a:lstStyle>
            <a:lvl1pPr>
              <a:defRPr/>
            </a:lvl1pPr>
          </a:lstStyle>
          <a:p>
            <a:pPr>
              <a:defRPr/>
            </a:pPr>
            <a:endParaRPr lang="nb-NO"/>
          </a:p>
        </p:txBody>
      </p:sp>
      <p:sp>
        <p:nvSpPr>
          <p:cNvPr id="6" name="Rectangle 6"/>
          <p:cNvSpPr>
            <a:spLocks noGrp="1" noChangeArrowheads="1"/>
          </p:cNvSpPr>
          <p:nvPr>
            <p:ph type="sldNum" sz="quarter" idx="12"/>
          </p:nvPr>
        </p:nvSpPr>
        <p:spPr>
          <a:ln/>
        </p:spPr>
        <p:txBody>
          <a:bodyPr/>
          <a:lstStyle>
            <a:lvl1pPr>
              <a:defRPr/>
            </a:lvl1pPr>
          </a:lstStyle>
          <a:p>
            <a:pPr>
              <a:defRPr/>
            </a:pPr>
            <a:fld id="{EA72AC3E-54C7-4E73-9AAF-889EDC1A62D4}" type="slidenum">
              <a:rPr lang="nb-NO"/>
              <a:pPr>
                <a:defRPr/>
              </a:pPr>
              <a:t>‹#›</a:t>
            </a:fld>
            <a:endParaRPr lang="nb-N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Rectangle 4"/>
          <p:cNvSpPr>
            <a:spLocks noGrp="1" noChangeArrowheads="1"/>
          </p:cNvSpPr>
          <p:nvPr>
            <p:ph type="dt" sz="half" idx="10"/>
          </p:nvPr>
        </p:nvSpPr>
        <p:spPr>
          <a:ln/>
        </p:spPr>
        <p:txBody>
          <a:bodyPr/>
          <a:lstStyle>
            <a:lvl1pPr>
              <a:defRPr/>
            </a:lvl1pPr>
          </a:lstStyle>
          <a:p>
            <a:pPr>
              <a:defRPr/>
            </a:pPr>
            <a:endParaRPr lang="nb-NO"/>
          </a:p>
        </p:txBody>
      </p:sp>
      <p:sp>
        <p:nvSpPr>
          <p:cNvPr id="5" name="Rectangle 5"/>
          <p:cNvSpPr>
            <a:spLocks noGrp="1" noChangeArrowheads="1"/>
          </p:cNvSpPr>
          <p:nvPr>
            <p:ph type="ftr" sz="quarter" idx="11"/>
          </p:nvPr>
        </p:nvSpPr>
        <p:spPr>
          <a:ln/>
        </p:spPr>
        <p:txBody>
          <a:bodyPr/>
          <a:lstStyle>
            <a:lvl1pPr>
              <a:defRPr/>
            </a:lvl1pPr>
          </a:lstStyle>
          <a:p>
            <a:pPr>
              <a:defRPr/>
            </a:pPr>
            <a:endParaRPr lang="nb-NO"/>
          </a:p>
        </p:txBody>
      </p:sp>
      <p:sp>
        <p:nvSpPr>
          <p:cNvPr id="6" name="Rectangle 6"/>
          <p:cNvSpPr>
            <a:spLocks noGrp="1" noChangeArrowheads="1"/>
          </p:cNvSpPr>
          <p:nvPr>
            <p:ph type="sldNum" sz="quarter" idx="12"/>
          </p:nvPr>
        </p:nvSpPr>
        <p:spPr>
          <a:ln/>
        </p:spPr>
        <p:txBody>
          <a:bodyPr/>
          <a:lstStyle>
            <a:lvl1pPr>
              <a:defRPr/>
            </a:lvl1pPr>
          </a:lstStyle>
          <a:p>
            <a:pPr>
              <a:defRPr/>
            </a:pPr>
            <a:fld id="{DD934A9A-0AC0-44EF-BCFF-7707E9899A53}" type="slidenum">
              <a:rPr lang="nb-NO"/>
              <a:pPr>
                <a:defRPr/>
              </a:pPr>
              <a:t>‹#›</a:t>
            </a:fld>
            <a:endParaRPr lang="nb-N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Rectangle 4"/>
          <p:cNvSpPr>
            <a:spLocks noGrp="1" noChangeArrowheads="1"/>
          </p:cNvSpPr>
          <p:nvPr>
            <p:ph type="dt" sz="half" idx="10"/>
          </p:nvPr>
        </p:nvSpPr>
        <p:spPr>
          <a:ln/>
        </p:spPr>
        <p:txBody>
          <a:bodyPr/>
          <a:lstStyle>
            <a:lvl1pPr>
              <a:defRPr/>
            </a:lvl1pPr>
          </a:lstStyle>
          <a:p>
            <a:pPr>
              <a:defRPr/>
            </a:pPr>
            <a:endParaRPr lang="nb-NO"/>
          </a:p>
        </p:txBody>
      </p:sp>
      <p:sp>
        <p:nvSpPr>
          <p:cNvPr id="6" name="Rectangle 5"/>
          <p:cNvSpPr>
            <a:spLocks noGrp="1" noChangeArrowheads="1"/>
          </p:cNvSpPr>
          <p:nvPr>
            <p:ph type="ftr" sz="quarter" idx="11"/>
          </p:nvPr>
        </p:nvSpPr>
        <p:spPr>
          <a:ln/>
        </p:spPr>
        <p:txBody>
          <a:bodyPr/>
          <a:lstStyle>
            <a:lvl1pPr>
              <a:defRPr/>
            </a:lvl1pPr>
          </a:lstStyle>
          <a:p>
            <a:pPr>
              <a:defRPr/>
            </a:pPr>
            <a:endParaRPr lang="nb-NO"/>
          </a:p>
        </p:txBody>
      </p:sp>
      <p:sp>
        <p:nvSpPr>
          <p:cNvPr id="7" name="Rectangle 6"/>
          <p:cNvSpPr>
            <a:spLocks noGrp="1" noChangeArrowheads="1"/>
          </p:cNvSpPr>
          <p:nvPr>
            <p:ph type="sldNum" sz="quarter" idx="12"/>
          </p:nvPr>
        </p:nvSpPr>
        <p:spPr>
          <a:ln/>
        </p:spPr>
        <p:txBody>
          <a:bodyPr/>
          <a:lstStyle>
            <a:lvl1pPr>
              <a:defRPr/>
            </a:lvl1pPr>
          </a:lstStyle>
          <a:p>
            <a:pPr>
              <a:defRPr/>
            </a:pPr>
            <a:fld id="{DB5155BB-28A9-4303-8FD0-7647F2CB4533}" type="slidenum">
              <a:rPr lang="nb-NO"/>
              <a:pPr>
                <a:defRPr/>
              </a:pPr>
              <a:t>‹#›</a:t>
            </a:fld>
            <a:endParaRPr lang="nb-N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Rectangle 4"/>
          <p:cNvSpPr>
            <a:spLocks noGrp="1" noChangeArrowheads="1"/>
          </p:cNvSpPr>
          <p:nvPr>
            <p:ph type="dt" sz="half" idx="10"/>
          </p:nvPr>
        </p:nvSpPr>
        <p:spPr>
          <a:ln/>
        </p:spPr>
        <p:txBody>
          <a:bodyPr/>
          <a:lstStyle>
            <a:lvl1pPr>
              <a:defRPr/>
            </a:lvl1pPr>
          </a:lstStyle>
          <a:p>
            <a:pPr>
              <a:defRPr/>
            </a:pPr>
            <a:endParaRPr lang="nb-NO"/>
          </a:p>
        </p:txBody>
      </p:sp>
      <p:sp>
        <p:nvSpPr>
          <p:cNvPr id="8" name="Rectangle 5"/>
          <p:cNvSpPr>
            <a:spLocks noGrp="1" noChangeArrowheads="1"/>
          </p:cNvSpPr>
          <p:nvPr>
            <p:ph type="ftr" sz="quarter" idx="11"/>
          </p:nvPr>
        </p:nvSpPr>
        <p:spPr>
          <a:ln/>
        </p:spPr>
        <p:txBody>
          <a:bodyPr/>
          <a:lstStyle>
            <a:lvl1pPr>
              <a:defRPr/>
            </a:lvl1pPr>
          </a:lstStyle>
          <a:p>
            <a:pPr>
              <a:defRPr/>
            </a:pPr>
            <a:endParaRPr lang="nb-NO"/>
          </a:p>
        </p:txBody>
      </p:sp>
      <p:sp>
        <p:nvSpPr>
          <p:cNvPr id="9" name="Rectangle 6"/>
          <p:cNvSpPr>
            <a:spLocks noGrp="1" noChangeArrowheads="1"/>
          </p:cNvSpPr>
          <p:nvPr>
            <p:ph type="sldNum" sz="quarter" idx="12"/>
          </p:nvPr>
        </p:nvSpPr>
        <p:spPr>
          <a:ln/>
        </p:spPr>
        <p:txBody>
          <a:bodyPr/>
          <a:lstStyle>
            <a:lvl1pPr>
              <a:defRPr/>
            </a:lvl1pPr>
          </a:lstStyle>
          <a:p>
            <a:pPr>
              <a:defRPr/>
            </a:pPr>
            <a:fld id="{3511285D-2EE3-4160-9AB1-EC6BCA81196C}" type="slidenum">
              <a:rPr lang="nb-NO"/>
              <a:pPr>
                <a:defRPr/>
              </a:pPr>
              <a:t>‹#›</a:t>
            </a:fld>
            <a:endParaRPr lang="nb-N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Rectangle 4"/>
          <p:cNvSpPr>
            <a:spLocks noGrp="1" noChangeArrowheads="1"/>
          </p:cNvSpPr>
          <p:nvPr>
            <p:ph type="dt" sz="half" idx="10"/>
          </p:nvPr>
        </p:nvSpPr>
        <p:spPr>
          <a:ln/>
        </p:spPr>
        <p:txBody>
          <a:bodyPr/>
          <a:lstStyle>
            <a:lvl1pPr>
              <a:defRPr/>
            </a:lvl1pPr>
          </a:lstStyle>
          <a:p>
            <a:pPr>
              <a:defRPr/>
            </a:pPr>
            <a:endParaRPr lang="nb-NO"/>
          </a:p>
        </p:txBody>
      </p:sp>
      <p:sp>
        <p:nvSpPr>
          <p:cNvPr id="4" name="Rectangle 5"/>
          <p:cNvSpPr>
            <a:spLocks noGrp="1" noChangeArrowheads="1"/>
          </p:cNvSpPr>
          <p:nvPr>
            <p:ph type="ftr" sz="quarter" idx="11"/>
          </p:nvPr>
        </p:nvSpPr>
        <p:spPr>
          <a:ln/>
        </p:spPr>
        <p:txBody>
          <a:bodyPr/>
          <a:lstStyle>
            <a:lvl1pPr>
              <a:defRPr/>
            </a:lvl1pPr>
          </a:lstStyle>
          <a:p>
            <a:pPr>
              <a:defRPr/>
            </a:pPr>
            <a:endParaRPr lang="nb-NO"/>
          </a:p>
        </p:txBody>
      </p:sp>
      <p:sp>
        <p:nvSpPr>
          <p:cNvPr id="5" name="Rectangle 6"/>
          <p:cNvSpPr>
            <a:spLocks noGrp="1" noChangeArrowheads="1"/>
          </p:cNvSpPr>
          <p:nvPr>
            <p:ph type="sldNum" sz="quarter" idx="12"/>
          </p:nvPr>
        </p:nvSpPr>
        <p:spPr>
          <a:ln/>
        </p:spPr>
        <p:txBody>
          <a:bodyPr/>
          <a:lstStyle>
            <a:lvl1pPr>
              <a:defRPr/>
            </a:lvl1pPr>
          </a:lstStyle>
          <a:p>
            <a:pPr>
              <a:defRPr/>
            </a:pPr>
            <a:fld id="{61556109-EBA5-40C9-9875-2C244BE2F96E}" type="slidenum">
              <a:rPr lang="nb-NO"/>
              <a:pPr>
                <a:defRPr/>
              </a:pPr>
              <a:t>‹#›</a:t>
            </a:fld>
            <a:endParaRPr lang="nb-N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nb-NO"/>
          </a:p>
        </p:txBody>
      </p:sp>
      <p:sp>
        <p:nvSpPr>
          <p:cNvPr id="3" name="Rectangle 5"/>
          <p:cNvSpPr>
            <a:spLocks noGrp="1" noChangeArrowheads="1"/>
          </p:cNvSpPr>
          <p:nvPr>
            <p:ph type="ftr" sz="quarter" idx="11"/>
          </p:nvPr>
        </p:nvSpPr>
        <p:spPr>
          <a:ln/>
        </p:spPr>
        <p:txBody>
          <a:bodyPr/>
          <a:lstStyle>
            <a:lvl1pPr>
              <a:defRPr/>
            </a:lvl1pPr>
          </a:lstStyle>
          <a:p>
            <a:pPr>
              <a:defRPr/>
            </a:pPr>
            <a:endParaRPr lang="nb-NO"/>
          </a:p>
        </p:txBody>
      </p:sp>
      <p:sp>
        <p:nvSpPr>
          <p:cNvPr id="4" name="Rectangle 6"/>
          <p:cNvSpPr>
            <a:spLocks noGrp="1" noChangeArrowheads="1"/>
          </p:cNvSpPr>
          <p:nvPr>
            <p:ph type="sldNum" sz="quarter" idx="12"/>
          </p:nvPr>
        </p:nvSpPr>
        <p:spPr>
          <a:ln/>
        </p:spPr>
        <p:txBody>
          <a:bodyPr/>
          <a:lstStyle>
            <a:lvl1pPr>
              <a:defRPr/>
            </a:lvl1pPr>
          </a:lstStyle>
          <a:p>
            <a:pPr>
              <a:defRPr/>
            </a:pPr>
            <a:fld id="{9482AC1E-866C-4D23-90CA-586A7E5D1AB8}" type="slidenum">
              <a:rPr lang="nb-NO"/>
              <a:pPr>
                <a:defRPr/>
              </a:pPr>
              <a:t>‹#›</a:t>
            </a:fld>
            <a:endParaRPr lang="nb-N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Rectangle 4"/>
          <p:cNvSpPr>
            <a:spLocks noGrp="1" noChangeArrowheads="1"/>
          </p:cNvSpPr>
          <p:nvPr>
            <p:ph type="dt" sz="half" idx="10"/>
          </p:nvPr>
        </p:nvSpPr>
        <p:spPr>
          <a:ln/>
        </p:spPr>
        <p:txBody>
          <a:bodyPr/>
          <a:lstStyle>
            <a:lvl1pPr>
              <a:defRPr/>
            </a:lvl1pPr>
          </a:lstStyle>
          <a:p>
            <a:pPr>
              <a:defRPr/>
            </a:pPr>
            <a:endParaRPr lang="nb-NO"/>
          </a:p>
        </p:txBody>
      </p:sp>
      <p:sp>
        <p:nvSpPr>
          <p:cNvPr id="6" name="Rectangle 5"/>
          <p:cNvSpPr>
            <a:spLocks noGrp="1" noChangeArrowheads="1"/>
          </p:cNvSpPr>
          <p:nvPr>
            <p:ph type="ftr" sz="quarter" idx="11"/>
          </p:nvPr>
        </p:nvSpPr>
        <p:spPr>
          <a:ln/>
        </p:spPr>
        <p:txBody>
          <a:bodyPr/>
          <a:lstStyle>
            <a:lvl1pPr>
              <a:defRPr/>
            </a:lvl1pPr>
          </a:lstStyle>
          <a:p>
            <a:pPr>
              <a:defRPr/>
            </a:pPr>
            <a:endParaRPr lang="nb-NO"/>
          </a:p>
        </p:txBody>
      </p:sp>
      <p:sp>
        <p:nvSpPr>
          <p:cNvPr id="7" name="Rectangle 6"/>
          <p:cNvSpPr>
            <a:spLocks noGrp="1" noChangeArrowheads="1"/>
          </p:cNvSpPr>
          <p:nvPr>
            <p:ph type="sldNum" sz="quarter" idx="12"/>
          </p:nvPr>
        </p:nvSpPr>
        <p:spPr>
          <a:ln/>
        </p:spPr>
        <p:txBody>
          <a:bodyPr/>
          <a:lstStyle>
            <a:lvl1pPr>
              <a:defRPr/>
            </a:lvl1pPr>
          </a:lstStyle>
          <a:p>
            <a:pPr>
              <a:defRPr/>
            </a:pPr>
            <a:fld id="{99553097-70E6-45FE-9B58-DC8F121A98BE}" type="slidenum">
              <a:rPr lang="nb-NO"/>
              <a:pPr>
                <a:defRPr/>
              </a:pPr>
              <a:t>‹#›</a:t>
            </a:fld>
            <a:endParaRPr lang="nb-N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Rectangle 4"/>
          <p:cNvSpPr>
            <a:spLocks noGrp="1" noChangeArrowheads="1"/>
          </p:cNvSpPr>
          <p:nvPr>
            <p:ph type="dt" sz="half" idx="10"/>
          </p:nvPr>
        </p:nvSpPr>
        <p:spPr>
          <a:ln/>
        </p:spPr>
        <p:txBody>
          <a:bodyPr/>
          <a:lstStyle>
            <a:lvl1pPr>
              <a:defRPr/>
            </a:lvl1pPr>
          </a:lstStyle>
          <a:p>
            <a:pPr>
              <a:defRPr/>
            </a:pPr>
            <a:endParaRPr lang="nb-NO"/>
          </a:p>
        </p:txBody>
      </p:sp>
      <p:sp>
        <p:nvSpPr>
          <p:cNvPr id="6" name="Rectangle 5"/>
          <p:cNvSpPr>
            <a:spLocks noGrp="1" noChangeArrowheads="1"/>
          </p:cNvSpPr>
          <p:nvPr>
            <p:ph type="ftr" sz="quarter" idx="11"/>
          </p:nvPr>
        </p:nvSpPr>
        <p:spPr>
          <a:ln/>
        </p:spPr>
        <p:txBody>
          <a:bodyPr/>
          <a:lstStyle>
            <a:lvl1pPr>
              <a:defRPr/>
            </a:lvl1pPr>
          </a:lstStyle>
          <a:p>
            <a:pPr>
              <a:defRPr/>
            </a:pPr>
            <a:endParaRPr lang="nb-NO"/>
          </a:p>
        </p:txBody>
      </p:sp>
      <p:sp>
        <p:nvSpPr>
          <p:cNvPr id="7" name="Rectangle 6"/>
          <p:cNvSpPr>
            <a:spLocks noGrp="1" noChangeArrowheads="1"/>
          </p:cNvSpPr>
          <p:nvPr>
            <p:ph type="sldNum" sz="quarter" idx="12"/>
          </p:nvPr>
        </p:nvSpPr>
        <p:spPr>
          <a:ln/>
        </p:spPr>
        <p:txBody>
          <a:bodyPr/>
          <a:lstStyle>
            <a:lvl1pPr>
              <a:defRPr/>
            </a:lvl1pPr>
          </a:lstStyle>
          <a:p>
            <a:pPr>
              <a:defRPr/>
            </a:pPr>
            <a:fld id="{3DCBF326-B161-45BE-846C-610A8D9EF17C}" type="slidenum">
              <a:rPr lang="nb-NO"/>
              <a:pPr>
                <a:defRPr/>
              </a:pPr>
              <a:t>‹#›</a:t>
            </a:fld>
            <a:endParaRPr lang="nb-N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b-NO" smtClean="0"/>
              <a:t>Click to edit Master title style</a:t>
            </a:r>
          </a:p>
        </p:txBody>
      </p:sp>
      <p:sp>
        <p:nvSpPr>
          <p:cNvPr id="71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nb-NO"/>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nb-NO"/>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09B6F25B-D151-45A1-8623-A3DB3B4E3EF5}" type="slidenum">
              <a:rPr lang="nb-NO"/>
              <a:pPr>
                <a:defRPr/>
              </a:pPr>
              <a:t>‹#›</a:t>
            </a:fld>
            <a:endParaRPr 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5.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7.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4213" y="1773238"/>
            <a:ext cx="7772400" cy="1470025"/>
          </a:xfrm>
        </p:spPr>
        <p:txBody>
          <a:bodyPr/>
          <a:lstStyle/>
          <a:p>
            <a:pPr eaLnBrk="1" hangingPunct="1"/>
            <a:r>
              <a:rPr lang="en-GB" smtClean="0"/>
              <a:t>Microbiology of Man Made Systems</a:t>
            </a:r>
          </a:p>
        </p:txBody>
      </p:sp>
      <p:sp>
        <p:nvSpPr>
          <p:cNvPr id="8195" name="Rectangle 3"/>
          <p:cNvSpPr>
            <a:spLocks noGrp="1" noChangeArrowheads="1"/>
          </p:cNvSpPr>
          <p:nvPr>
            <p:ph type="subTitle" idx="1"/>
          </p:nvPr>
        </p:nvSpPr>
        <p:spPr/>
        <p:txBody>
          <a:bodyPr/>
          <a:lstStyle/>
          <a:p>
            <a:pPr eaLnBrk="1" hangingPunct="1">
              <a:lnSpc>
                <a:spcPct val="80000"/>
              </a:lnSpc>
            </a:pPr>
            <a:r>
              <a:rPr lang="en-GB" sz="1800" smtClean="0"/>
              <a:t>Biofilms</a:t>
            </a:r>
          </a:p>
          <a:p>
            <a:pPr eaLnBrk="1" hangingPunct="1">
              <a:lnSpc>
                <a:spcPct val="80000"/>
              </a:lnSpc>
            </a:pPr>
            <a:endParaRPr lang="en-GB" sz="1800" smtClean="0"/>
          </a:p>
          <a:p>
            <a:pPr eaLnBrk="1" hangingPunct="1">
              <a:lnSpc>
                <a:spcPct val="80000"/>
              </a:lnSpc>
            </a:pPr>
            <a:r>
              <a:rPr lang="en-GB" sz="1800" smtClean="0"/>
              <a:t>And their functioning in:</a:t>
            </a:r>
          </a:p>
          <a:p>
            <a:pPr eaLnBrk="1" hangingPunct="1">
              <a:lnSpc>
                <a:spcPct val="80000"/>
              </a:lnSpc>
            </a:pPr>
            <a:r>
              <a:rPr lang="en-GB" sz="1800" smtClean="0"/>
              <a:t>Wastewater Treatment, Biocorrosion, Biofouling</a:t>
            </a:r>
          </a:p>
          <a:p>
            <a:pPr eaLnBrk="1" hangingPunct="1">
              <a:lnSpc>
                <a:spcPct val="80000"/>
              </a:lnSpc>
            </a:pPr>
            <a:endParaRPr lang="en-GB" sz="1800" smtClean="0"/>
          </a:p>
          <a:p>
            <a:pPr eaLnBrk="1" hangingPunct="1">
              <a:lnSpc>
                <a:spcPct val="80000"/>
              </a:lnSpc>
            </a:pPr>
            <a:r>
              <a:rPr lang="en-GB" sz="1800" smtClean="0"/>
              <a:t>Articles: </a:t>
            </a:r>
          </a:p>
          <a:p>
            <a:pPr eaLnBrk="1" hangingPunct="1">
              <a:lnSpc>
                <a:spcPct val="80000"/>
              </a:lnSpc>
            </a:pPr>
            <a:r>
              <a:rPr lang="en-GB" sz="1800" smtClean="0"/>
              <a:t>Biofilms: City of Microbes + Ecology to Genetics of Biofilms</a:t>
            </a:r>
          </a:p>
          <a:p>
            <a:pPr eaLnBrk="1" hangingPunct="1">
              <a:lnSpc>
                <a:spcPct val="80000"/>
              </a:lnSpc>
            </a:pPr>
            <a:endParaRPr lang="en-GB" sz="18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442913" y="103188"/>
            <a:ext cx="8243887" cy="735012"/>
          </a:xfrm>
          <a:prstGeom prst="rect">
            <a:avLst/>
          </a:prstGeom>
          <a:noFill/>
          <a:ln w="9525">
            <a:noFill/>
            <a:miter lim="800000"/>
            <a:headEnd/>
            <a:tailEnd/>
          </a:ln>
        </p:spPr>
        <p:txBody>
          <a:bodyPr anchor="b"/>
          <a:lstStyle/>
          <a:p>
            <a:pPr algn="ctr"/>
            <a:r>
              <a:rPr lang="nb-NO" sz="3200" b="1">
                <a:solidFill>
                  <a:schemeClr val="tx2"/>
                </a:solidFill>
              </a:rPr>
              <a:t>Diffusion gradients</a:t>
            </a:r>
            <a:endParaRPr lang="en-GB" sz="3200" b="1">
              <a:solidFill>
                <a:schemeClr val="tx2"/>
              </a:solidFill>
            </a:endParaRPr>
          </a:p>
        </p:txBody>
      </p:sp>
      <p:sp>
        <p:nvSpPr>
          <p:cNvPr id="35845" name="Rectangle 5"/>
          <p:cNvSpPr>
            <a:spLocks noChangeArrowheads="1"/>
          </p:cNvSpPr>
          <p:nvPr/>
        </p:nvSpPr>
        <p:spPr bwMode="auto">
          <a:xfrm>
            <a:off x="228600" y="1600200"/>
            <a:ext cx="3886200" cy="4456113"/>
          </a:xfrm>
          <a:prstGeom prst="rect">
            <a:avLst/>
          </a:prstGeom>
          <a:noFill/>
          <a:ln w="9525">
            <a:noFill/>
            <a:miter lim="800000"/>
            <a:headEnd/>
            <a:tailEnd/>
          </a:ln>
        </p:spPr>
        <p:txBody>
          <a:bodyPr/>
          <a:lstStyle/>
          <a:p>
            <a:pPr marL="342900" indent="-342900">
              <a:spcBef>
                <a:spcPct val="20000"/>
              </a:spcBef>
              <a:buFontTx/>
              <a:buChar char="•"/>
            </a:pPr>
            <a:r>
              <a:rPr lang="nb-NO" sz="2000">
                <a:solidFill>
                  <a:srgbClr val="000000"/>
                </a:solidFill>
              </a:rPr>
              <a:t>Transport of dissolved substrates into the biofilm is driven by molecular diffusion</a:t>
            </a:r>
          </a:p>
          <a:p>
            <a:pPr marL="342900" indent="-342900">
              <a:spcBef>
                <a:spcPct val="20000"/>
              </a:spcBef>
              <a:buFontTx/>
              <a:buChar char="•"/>
            </a:pPr>
            <a:r>
              <a:rPr lang="nb-NO" sz="2000">
                <a:solidFill>
                  <a:srgbClr val="000000"/>
                </a:solidFill>
              </a:rPr>
              <a:t>During diffusion, substrates are taken up and converted (growth)</a:t>
            </a:r>
          </a:p>
          <a:p>
            <a:pPr marL="342900" indent="-342900">
              <a:spcBef>
                <a:spcPct val="20000"/>
              </a:spcBef>
              <a:buFontTx/>
              <a:buChar char="•"/>
            </a:pPr>
            <a:r>
              <a:rPr lang="nb-NO" sz="2000">
                <a:solidFill>
                  <a:srgbClr val="000000"/>
                </a:solidFill>
              </a:rPr>
              <a:t>This result in diffusion gradients.</a:t>
            </a:r>
          </a:p>
          <a:p>
            <a:pPr marL="342900" indent="-342900">
              <a:spcBef>
                <a:spcPct val="20000"/>
              </a:spcBef>
              <a:buFontTx/>
              <a:buChar char="•"/>
            </a:pPr>
            <a:r>
              <a:rPr lang="nb-NO" sz="2000">
                <a:solidFill>
                  <a:srgbClr val="000000"/>
                </a:solidFill>
              </a:rPr>
              <a:t>In turn, substrate gradients result in activity gradients.</a:t>
            </a:r>
          </a:p>
          <a:p>
            <a:pPr marL="342900" indent="-342900">
              <a:spcBef>
                <a:spcPct val="20000"/>
              </a:spcBef>
              <a:buFontTx/>
              <a:buChar char="•"/>
            </a:pPr>
            <a:r>
              <a:rPr lang="nb-NO" sz="2000">
                <a:solidFill>
                  <a:srgbClr val="000000"/>
                </a:solidFill>
              </a:rPr>
              <a:t>Various redox conditions may therefore arise depending on the bulk phase condition</a:t>
            </a:r>
            <a:endParaRPr lang="en-GB" sz="2000">
              <a:solidFill>
                <a:srgbClr val="000000"/>
              </a:solidFill>
            </a:endParaRPr>
          </a:p>
        </p:txBody>
      </p:sp>
      <p:grpSp>
        <p:nvGrpSpPr>
          <p:cNvPr id="2" name="Group 6"/>
          <p:cNvGrpSpPr>
            <a:grpSpLocks/>
          </p:cNvGrpSpPr>
          <p:nvPr/>
        </p:nvGrpSpPr>
        <p:grpSpPr bwMode="auto">
          <a:xfrm>
            <a:off x="5105400" y="1143000"/>
            <a:ext cx="3886200" cy="5067300"/>
            <a:chOff x="3216" y="720"/>
            <a:chExt cx="2448" cy="3192"/>
          </a:xfrm>
        </p:grpSpPr>
        <p:sp>
          <p:nvSpPr>
            <p:cNvPr id="12328" name="Rectangle 7"/>
            <p:cNvSpPr>
              <a:spLocks noChangeArrowheads="1"/>
            </p:cNvSpPr>
            <p:nvPr/>
          </p:nvSpPr>
          <p:spPr bwMode="auto">
            <a:xfrm>
              <a:off x="3360" y="936"/>
              <a:ext cx="2304" cy="2976"/>
            </a:xfrm>
            <a:prstGeom prst="rect">
              <a:avLst/>
            </a:prstGeom>
            <a:gradFill rotWithShape="0">
              <a:gsLst>
                <a:gs pos="0">
                  <a:srgbClr val="FFFFFF"/>
                </a:gs>
                <a:gs pos="100000">
                  <a:srgbClr val="0000CC"/>
                </a:gs>
              </a:gsLst>
              <a:lin ang="0" scaled="1"/>
            </a:gradFill>
            <a:ln w="38100">
              <a:solidFill>
                <a:srgbClr val="000000"/>
              </a:solidFill>
              <a:miter lim="800000"/>
              <a:headEnd/>
              <a:tailEnd/>
            </a:ln>
          </p:spPr>
          <p:txBody>
            <a:bodyPr wrap="none" anchor="ctr"/>
            <a:lstStyle/>
            <a:p>
              <a:pPr algn="ctr" eaLnBrk="0" hangingPunct="0"/>
              <a:endParaRPr lang="en-GB" baseline="-25000">
                <a:solidFill>
                  <a:schemeClr val="bg1"/>
                </a:solidFill>
              </a:endParaRPr>
            </a:p>
          </p:txBody>
        </p:sp>
        <p:sp>
          <p:nvSpPr>
            <p:cNvPr id="12329" name="Rectangle 8"/>
            <p:cNvSpPr>
              <a:spLocks noChangeArrowheads="1"/>
            </p:cNvSpPr>
            <p:nvPr/>
          </p:nvSpPr>
          <p:spPr bwMode="auto">
            <a:xfrm>
              <a:off x="3216" y="936"/>
              <a:ext cx="144" cy="2976"/>
            </a:xfrm>
            <a:prstGeom prst="rect">
              <a:avLst/>
            </a:prstGeom>
            <a:solidFill>
              <a:srgbClr val="000000"/>
            </a:solidFill>
            <a:ln w="6350">
              <a:solidFill>
                <a:srgbClr val="000000"/>
              </a:solidFill>
              <a:miter lim="800000"/>
              <a:headEnd/>
              <a:tailEnd/>
            </a:ln>
          </p:spPr>
          <p:txBody>
            <a:bodyPr vert="eaVert" wrap="none" anchor="ctr"/>
            <a:lstStyle/>
            <a:p>
              <a:pPr algn="ctr" eaLnBrk="0" hangingPunct="0"/>
              <a:r>
                <a:rPr lang="nb-NO">
                  <a:solidFill>
                    <a:schemeClr val="bg1"/>
                  </a:solidFill>
                </a:rPr>
                <a:t>Substratum</a:t>
              </a:r>
              <a:endParaRPr lang="en-GB">
                <a:solidFill>
                  <a:schemeClr val="bg1"/>
                </a:solidFill>
              </a:endParaRPr>
            </a:p>
          </p:txBody>
        </p:sp>
        <p:sp>
          <p:nvSpPr>
            <p:cNvPr id="12330" name="Freeform 9"/>
            <p:cNvSpPr>
              <a:spLocks/>
            </p:cNvSpPr>
            <p:nvPr/>
          </p:nvSpPr>
          <p:spPr bwMode="auto">
            <a:xfrm>
              <a:off x="3360" y="720"/>
              <a:ext cx="1006" cy="3192"/>
            </a:xfrm>
            <a:custGeom>
              <a:avLst/>
              <a:gdLst>
                <a:gd name="T0" fmla="*/ 0 w 1006"/>
                <a:gd name="T1" fmla="*/ 216 h 3192"/>
                <a:gd name="T2" fmla="*/ 817 w 1006"/>
                <a:gd name="T3" fmla="*/ 367 h 3192"/>
                <a:gd name="T4" fmla="*/ 808 w 1006"/>
                <a:gd name="T5" fmla="*/ 556 h 3192"/>
                <a:gd name="T6" fmla="*/ 774 w 1006"/>
                <a:gd name="T7" fmla="*/ 668 h 3192"/>
                <a:gd name="T8" fmla="*/ 825 w 1006"/>
                <a:gd name="T9" fmla="*/ 840 h 3192"/>
                <a:gd name="T10" fmla="*/ 800 w 1006"/>
                <a:gd name="T11" fmla="*/ 892 h 3192"/>
                <a:gd name="T12" fmla="*/ 851 w 1006"/>
                <a:gd name="T13" fmla="*/ 909 h 3192"/>
                <a:gd name="T14" fmla="*/ 877 w 1006"/>
                <a:gd name="T15" fmla="*/ 926 h 3192"/>
                <a:gd name="T16" fmla="*/ 868 w 1006"/>
                <a:gd name="T17" fmla="*/ 969 h 3192"/>
                <a:gd name="T18" fmla="*/ 843 w 1006"/>
                <a:gd name="T19" fmla="*/ 995 h 3192"/>
                <a:gd name="T20" fmla="*/ 834 w 1006"/>
                <a:gd name="T21" fmla="*/ 1115 h 3192"/>
                <a:gd name="T22" fmla="*/ 800 w 1006"/>
                <a:gd name="T23" fmla="*/ 1184 h 3192"/>
                <a:gd name="T24" fmla="*/ 894 w 1006"/>
                <a:gd name="T25" fmla="*/ 1364 h 3192"/>
                <a:gd name="T26" fmla="*/ 1006 w 1006"/>
                <a:gd name="T27" fmla="*/ 1416 h 3192"/>
                <a:gd name="T28" fmla="*/ 894 w 1006"/>
                <a:gd name="T29" fmla="*/ 1468 h 3192"/>
                <a:gd name="T30" fmla="*/ 868 w 1006"/>
                <a:gd name="T31" fmla="*/ 1545 h 3192"/>
                <a:gd name="T32" fmla="*/ 885 w 1006"/>
                <a:gd name="T33" fmla="*/ 1597 h 3192"/>
                <a:gd name="T34" fmla="*/ 834 w 1006"/>
                <a:gd name="T35" fmla="*/ 1725 h 3192"/>
                <a:gd name="T36" fmla="*/ 817 w 1006"/>
                <a:gd name="T37" fmla="*/ 1751 h 3192"/>
                <a:gd name="T38" fmla="*/ 774 w 1006"/>
                <a:gd name="T39" fmla="*/ 1768 h 3192"/>
                <a:gd name="T40" fmla="*/ 731 w 1006"/>
                <a:gd name="T41" fmla="*/ 1811 h 3192"/>
                <a:gd name="T42" fmla="*/ 696 w 1006"/>
                <a:gd name="T43" fmla="*/ 1820 h 3192"/>
                <a:gd name="T44" fmla="*/ 671 w 1006"/>
                <a:gd name="T45" fmla="*/ 1854 h 3192"/>
                <a:gd name="T46" fmla="*/ 636 w 1006"/>
                <a:gd name="T47" fmla="*/ 1880 h 3192"/>
                <a:gd name="T48" fmla="*/ 679 w 1006"/>
                <a:gd name="T49" fmla="*/ 1932 h 3192"/>
                <a:gd name="T50" fmla="*/ 782 w 1006"/>
                <a:gd name="T51" fmla="*/ 2001 h 3192"/>
                <a:gd name="T52" fmla="*/ 825 w 1006"/>
                <a:gd name="T53" fmla="*/ 2044 h 3192"/>
                <a:gd name="T54" fmla="*/ 851 w 1006"/>
                <a:gd name="T55" fmla="*/ 2061 h 3192"/>
                <a:gd name="T56" fmla="*/ 851 w 1006"/>
                <a:gd name="T57" fmla="*/ 2155 h 3192"/>
                <a:gd name="T58" fmla="*/ 791 w 1006"/>
                <a:gd name="T59" fmla="*/ 2276 h 3192"/>
                <a:gd name="T60" fmla="*/ 765 w 1006"/>
                <a:gd name="T61" fmla="*/ 2301 h 3192"/>
                <a:gd name="T62" fmla="*/ 791 w 1006"/>
                <a:gd name="T63" fmla="*/ 2310 h 3192"/>
                <a:gd name="T64" fmla="*/ 920 w 1006"/>
                <a:gd name="T65" fmla="*/ 2327 h 3192"/>
                <a:gd name="T66" fmla="*/ 825 w 1006"/>
                <a:gd name="T67" fmla="*/ 2405 h 3192"/>
                <a:gd name="T68" fmla="*/ 748 w 1006"/>
                <a:gd name="T69" fmla="*/ 2465 h 3192"/>
                <a:gd name="T70" fmla="*/ 731 w 1006"/>
                <a:gd name="T71" fmla="*/ 2491 h 3192"/>
                <a:gd name="T72" fmla="*/ 817 w 1006"/>
                <a:gd name="T73" fmla="*/ 2620 h 3192"/>
                <a:gd name="T74" fmla="*/ 851 w 1006"/>
                <a:gd name="T75" fmla="*/ 2723 h 3192"/>
                <a:gd name="T76" fmla="*/ 868 w 1006"/>
                <a:gd name="T77" fmla="*/ 2920 h 3192"/>
                <a:gd name="T78" fmla="*/ 894 w 1006"/>
                <a:gd name="T79" fmla="*/ 2929 h 3192"/>
                <a:gd name="T80" fmla="*/ 860 w 1006"/>
                <a:gd name="T81" fmla="*/ 3041 h 3192"/>
                <a:gd name="T82" fmla="*/ 868 w 1006"/>
                <a:gd name="T83" fmla="*/ 3187 h 3192"/>
                <a:gd name="T84" fmla="*/ 0 w 1006"/>
                <a:gd name="T85" fmla="*/ 3192 h 3192"/>
                <a:gd name="T86" fmla="*/ 0 w 1006"/>
                <a:gd name="T87" fmla="*/ 216 h 3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6"/>
                <a:gd name="T133" fmla="*/ 0 h 3192"/>
                <a:gd name="T134" fmla="*/ 1006 w 1006"/>
                <a:gd name="T135" fmla="*/ 3192 h 31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6" h="3192">
                  <a:moveTo>
                    <a:pt x="0" y="216"/>
                  </a:moveTo>
                  <a:cubicBezTo>
                    <a:pt x="967" y="233"/>
                    <a:pt x="690" y="0"/>
                    <a:pt x="817" y="367"/>
                  </a:cubicBezTo>
                  <a:cubicBezTo>
                    <a:pt x="823" y="457"/>
                    <a:pt x="833" y="485"/>
                    <a:pt x="808" y="556"/>
                  </a:cubicBezTo>
                  <a:cubicBezTo>
                    <a:pt x="801" y="606"/>
                    <a:pt x="800" y="628"/>
                    <a:pt x="774" y="668"/>
                  </a:cubicBezTo>
                  <a:cubicBezTo>
                    <a:pt x="808" y="720"/>
                    <a:pt x="807" y="782"/>
                    <a:pt x="825" y="840"/>
                  </a:cubicBezTo>
                  <a:cubicBezTo>
                    <a:pt x="824" y="841"/>
                    <a:pt x="792" y="884"/>
                    <a:pt x="800" y="892"/>
                  </a:cubicBezTo>
                  <a:cubicBezTo>
                    <a:pt x="813" y="905"/>
                    <a:pt x="835" y="902"/>
                    <a:pt x="851" y="909"/>
                  </a:cubicBezTo>
                  <a:cubicBezTo>
                    <a:pt x="860" y="913"/>
                    <a:pt x="868" y="920"/>
                    <a:pt x="877" y="926"/>
                  </a:cubicBezTo>
                  <a:cubicBezTo>
                    <a:pt x="874" y="940"/>
                    <a:pt x="874" y="956"/>
                    <a:pt x="868" y="969"/>
                  </a:cubicBezTo>
                  <a:cubicBezTo>
                    <a:pt x="863" y="980"/>
                    <a:pt x="846" y="983"/>
                    <a:pt x="843" y="995"/>
                  </a:cubicBezTo>
                  <a:cubicBezTo>
                    <a:pt x="834" y="1034"/>
                    <a:pt x="837" y="1075"/>
                    <a:pt x="834" y="1115"/>
                  </a:cubicBezTo>
                  <a:cubicBezTo>
                    <a:pt x="849" y="1158"/>
                    <a:pt x="835" y="1160"/>
                    <a:pt x="800" y="1184"/>
                  </a:cubicBezTo>
                  <a:cubicBezTo>
                    <a:pt x="816" y="1239"/>
                    <a:pt x="852" y="1322"/>
                    <a:pt x="894" y="1364"/>
                  </a:cubicBezTo>
                  <a:cubicBezTo>
                    <a:pt x="922" y="1392"/>
                    <a:pt x="970" y="1403"/>
                    <a:pt x="1006" y="1416"/>
                  </a:cubicBezTo>
                  <a:cubicBezTo>
                    <a:pt x="969" y="1438"/>
                    <a:pt x="935" y="1454"/>
                    <a:pt x="894" y="1468"/>
                  </a:cubicBezTo>
                  <a:cubicBezTo>
                    <a:pt x="885" y="1494"/>
                    <a:pt x="877" y="1519"/>
                    <a:pt x="868" y="1545"/>
                  </a:cubicBezTo>
                  <a:cubicBezTo>
                    <a:pt x="869" y="1548"/>
                    <a:pt x="885" y="1593"/>
                    <a:pt x="885" y="1597"/>
                  </a:cubicBezTo>
                  <a:cubicBezTo>
                    <a:pt x="885" y="1652"/>
                    <a:pt x="863" y="1681"/>
                    <a:pt x="834" y="1725"/>
                  </a:cubicBezTo>
                  <a:cubicBezTo>
                    <a:pt x="828" y="1734"/>
                    <a:pt x="827" y="1747"/>
                    <a:pt x="817" y="1751"/>
                  </a:cubicBezTo>
                  <a:cubicBezTo>
                    <a:pt x="803" y="1757"/>
                    <a:pt x="788" y="1762"/>
                    <a:pt x="774" y="1768"/>
                  </a:cubicBezTo>
                  <a:cubicBezTo>
                    <a:pt x="760" y="1782"/>
                    <a:pt x="748" y="1800"/>
                    <a:pt x="731" y="1811"/>
                  </a:cubicBezTo>
                  <a:cubicBezTo>
                    <a:pt x="721" y="1818"/>
                    <a:pt x="706" y="1813"/>
                    <a:pt x="696" y="1820"/>
                  </a:cubicBezTo>
                  <a:cubicBezTo>
                    <a:pt x="685" y="1828"/>
                    <a:pt x="681" y="1844"/>
                    <a:pt x="671" y="1854"/>
                  </a:cubicBezTo>
                  <a:cubicBezTo>
                    <a:pt x="661" y="1864"/>
                    <a:pt x="648" y="1871"/>
                    <a:pt x="636" y="1880"/>
                  </a:cubicBezTo>
                  <a:cubicBezTo>
                    <a:pt x="622" y="1925"/>
                    <a:pt x="641" y="1919"/>
                    <a:pt x="679" y="1932"/>
                  </a:cubicBezTo>
                  <a:cubicBezTo>
                    <a:pt x="790" y="2043"/>
                    <a:pt x="647" y="1911"/>
                    <a:pt x="782" y="2001"/>
                  </a:cubicBezTo>
                  <a:cubicBezTo>
                    <a:pt x="799" y="2012"/>
                    <a:pt x="810" y="2031"/>
                    <a:pt x="825" y="2044"/>
                  </a:cubicBezTo>
                  <a:cubicBezTo>
                    <a:pt x="833" y="2051"/>
                    <a:pt x="842" y="2055"/>
                    <a:pt x="851" y="2061"/>
                  </a:cubicBezTo>
                  <a:cubicBezTo>
                    <a:pt x="868" y="2110"/>
                    <a:pt x="860" y="2075"/>
                    <a:pt x="851" y="2155"/>
                  </a:cubicBezTo>
                  <a:cubicBezTo>
                    <a:pt x="844" y="2217"/>
                    <a:pt x="853" y="2255"/>
                    <a:pt x="791" y="2276"/>
                  </a:cubicBezTo>
                  <a:cubicBezTo>
                    <a:pt x="782" y="2284"/>
                    <a:pt x="765" y="2289"/>
                    <a:pt x="765" y="2301"/>
                  </a:cubicBezTo>
                  <a:cubicBezTo>
                    <a:pt x="765" y="2310"/>
                    <a:pt x="782" y="2308"/>
                    <a:pt x="791" y="2310"/>
                  </a:cubicBezTo>
                  <a:cubicBezTo>
                    <a:pt x="834" y="2317"/>
                    <a:pt x="877" y="2320"/>
                    <a:pt x="920" y="2327"/>
                  </a:cubicBezTo>
                  <a:cubicBezTo>
                    <a:pt x="889" y="2369"/>
                    <a:pt x="874" y="2385"/>
                    <a:pt x="825" y="2405"/>
                  </a:cubicBezTo>
                  <a:cubicBezTo>
                    <a:pt x="768" y="2462"/>
                    <a:pt x="797" y="2448"/>
                    <a:pt x="748" y="2465"/>
                  </a:cubicBezTo>
                  <a:cubicBezTo>
                    <a:pt x="742" y="2474"/>
                    <a:pt x="731" y="2481"/>
                    <a:pt x="731" y="2491"/>
                  </a:cubicBezTo>
                  <a:cubicBezTo>
                    <a:pt x="731" y="2541"/>
                    <a:pt x="786" y="2588"/>
                    <a:pt x="817" y="2620"/>
                  </a:cubicBezTo>
                  <a:cubicBezTo>
                    <a:pt x="824" y="2659"/>
                    <a:pt x="840" y="2686"/>
                    <a:pt x="851" y="2723"/>
                  </a:cubicBezTo>
                  <a:cubicBezTo>
                    <a:pt x="856" y="2789"/>
                    <a:pt x="844" y="2859"/>
                    <a:pt x="868" y="2920"/>
                  </a:cubicBezTo>
                  <a:cubicBezTo>
                    <a:pt x="871" y="2929"/>
                    <a:pt x="885" y="2926"/>
                    <a:pt x="894" y="2929"/>
                  </a:cubicBezTo>
                  <a:cubicBezTo>
                    <a:pt x="881" y="2966"/>
                    <a:pt x="869" y="3003"/>
                    <a:pt x="860" y="3041"/>
                  </a:cubicBezTo>
                  <a:cubicBezTo>
                    <a:pt x="877" y="3111"/>
                    <a:pt x="868" y="3063"/>
                    <a:pt x="868" y="3187"/>
                  </a:cubicBezTo>
                  <a:lnTo>
                    <a:pt x="0" y="3192"/>
                  </a:lnTo>
                  <a:lnTo>
                    <a:pt x="0" y="216"/>
                  </a:lnTo>
                  <a:close/>
                </a:path>
              </a:pathLst>
            </a:custGeom>
            <a:solidFill>
              <a:srgbClr val="808080"/>
            </a:solidFill>
            <a:ln w="6350" cap="flat" cmpd="sng">
              <a:noFill/>
              <a:prstDash val="solid"/>
              <a:round/>
              <a:headEnd/>
              <a:tailEnd/>
            </a:ln>
          </p:spPr>
          <p:txBody>
            <a:bodyPr wrap="none" anchor="ctr"/>
            <a:lstStyle/>
            <a:p>
              <a:endParaRPr lang="nb-NO"/>
            </a:p>
          </p:txBody>
        </p:sp>
      </p:grpSp>
      <p:grpSp>
        <p:nvGrpSpPr>
          <p:cNvPr id="3" name="Group 10"/>
          <p:cNvGrpSpPr>
            <a:grpSpLocks/>
          </p:cNvGrpSpPr>
          <p:nvPr/>
        </p:nvGrpSpPr>
        <p:grpSpPr bwMode="auto">
          <a:xfrm>
            <a:off x="4419600" y="1524000"/>
            <a:ext cx="4471988" cy="5203825"/>
            <a:chOff x="2784" y="960"/>
            <a:chExt cx="2817" cy="3278"/>
          </a:xfrm>
        </p:grpSpPr>
        <p:sp>
          <p:nvSpPr>
            <p:cNvPr id="12323" name="Line 11"/>
            <p:cNvSpPr>
              <a:spLocks noChangeShapeType="1"/>
            </p:cNvSpPr>
            <p:nvPr/>
          </p:nvSpPr>
          <p:spPr bwMode="auto">
            <a:xfrm rot="-5400000">
              <a:off x="1536" y="2520"/>
              <a:ext cx="2976" cy="0"/>
            </a:xfrm>
            <a:prstGeom prst="line">
              <a:avLst/>
            </a:prstGeom>
            <a:noFill/>
            <a:ln w="28575">
              <a:solidFill>
                <a:srgbClr val="000000"/>
              </a:solidFill>
              <a:round/>
              <a:headEnd/>
              <a:tailEnd type="triangle" w="lg" len="lg"/>
            </a:ln>
          </p:spPr>
          <p:txBody>
            <a:bodyPr wrap="none" anchor="ctr"/>
            <a:lstStyle/>
            <a:p>
              <a:endParaRPr lang="nb-NO"/>
            </a:p>
          </p:txBody>
        </p:sp>
        <p:sp>
          <p:nvSpPr>
            <p:cNvPr id="12324" name="Text Box 12"/>
            <p:cNvSpPr txBox="1">
              <a:spLocks noChangeArrowheads="1"/>
            </p:cNvSpPr>
            <p:nvPr/>
          </p:nvSpPr>
          <p:spPr bwMode="auto">
            <a:xfrm rot="-5400000">
              <a:off x="1886" y="2314"/>
              <a:ext cx="2028" cy="231"/>
            </a:xfrm>
            <a:prstGeom prst="rect">
              <a:avLst/>
            </a:prstGeom>
            <a:noFill/>
            <a:ln w="6350">
              <a:noFill/>
              <a:miter lim="800000"/>
              <a:headEnd/>
              <a:tailEnd/>
            </a:ln>
          </p:spPr>
          <p:txBody>
            <a:bodyPr wrap="none">
              <a:spAutoFit/>
            </a:bodyPr>
            <a:lstStyle/>
            <a:p>
              <a:pPr algn="ctr" eaLnBrk="0" hangingPunct="0"/>
              <a:r>
                <a:rPr lang="nb-NO">
                  <a:solidFill>
                    <a:srgbClr val="000000"/>
                  </a:solidFill>
                </a:rPr>
                <a:t>Substrate concentration [mg/l]</a:t>
              </a:r>
              <a:endParaRPr lang="en-GB">
                <a:solidFill>
                  <a:srgbClr val="000000"/>
                </a:solidFill>
              </a:endParaRPr>
            </a:p>
          </p:txBody>
        </p:sp>
        <p:sp>
          <p:nvSpPr>
            <p:cNvPr id="12325" name="Line 13"/>
            <p:cNvSpPr>
              <a:spLocks noChangeShapeType="1"/>
            </p:cNvSpPr>
            <p:nvPr/>
          </p:nvSpPr>
          <p:spPr bwMode="auto">
            <a:xfrm>
              <a:off x="3024" y="4008"/>
              <a:ext cx="2577" cy="0"/>
            </a:xfrm>
            <a:prstGeom prst="line">
              <a:avLst/>
            </a:prstGeom>
            <a:noFill/>
            <a:ln w="28575">
              <a:solidFill>
                <a:srgbClr val="000000"/>
              </a:solidFill>
              <a:round/>
              <a:headEnd/>
              <a:tailEnd type="triangle" w="lg" len="lg"/>
            </a:ln>
          </p:spPr>
          <p:txBody>
            <a:bodyPr wrap="none" anchor="ctr"/>
            <a:lstStyle/>
            <a:p>
              <a:endParaRPr lang="nb-NO"/>
            </a:p>
          </p:txBody>
        </p:sp>
        <p:sp>
          <p:nvSpPr>
            <p:cNvPr id="12326" name="Text Box 14"/>
            <p:cNvSpPr txBox="1">
              <a:spLocks noChangeArrowheads="1"/>
            </p:cNvSpPr>
            <p:nvPr/>
          </p:nvSpPr>
          <p:spPr bwMode="auto">
            <a:xfrm>
              <a:off x="3169" y="4007"/>
              <a:ext cx="2255" cy="231"/>
            </a:xfrm>
            <a:prstGeom prst="rect">
              <a:avLst/>
            </a:prstGeom>
            <a:noFill/>
            <a:ln w="6350">
              <a:noFill/>
              <a:miter lim="800000"/>
              <a:headEnd/>
              <a:tailEnd/>
            </a:ln>
          </p:spPr>
          <p:txBody>
            <a:bodyPr wrap="none">
              <a:spAutoFit/>
            </a:bodyPr>
            <a:lstStyle/>
            <a:p>
              <a:pPr algn="ctr" eaLnBrk="0" hangingPunct="0"/>
              <a:r>
                <a:rPr lang="nb-NO">
                  <a:solidFill>
                    <a:srgbClr val="000000"/>
                  </a:solidFill>
                </a:rPr>
                <a:t>Distance from substratum, X [µm]</a:t>
              </a:r>
              <a:endParaRPr lang="en-GB">
                <a:solidFill>
                  <a:srgbClr val="000000"/>
                </a:solidFill>
              </a:endParaRPr>
            </a:p>
          </p:txBody>
        </p:sp>
        <p:sp>
          <p:nvSpPr>
            <p:cNvPr id="12327" name="Line 15"/>
            <p:cNvSpPr>
              <a:spLocks noChangeShapeType="1"/>
            </p:cNvSpPr>
            <p:nvPr/>
          </p:nvSpPr>
          <p:spPr bwMode="auto">
            <a:xfrm>
              <a:off x="4704" y="960"/>
              <a:ext cx="0" cy="3120"/>
            </a:xfrm>
            <a:prstGeom prst="line">
              <a:avLst/>
            </a:prstGeom>
            <a:noFill/>
            <a:ln w="6350">
              <a:solidFill>
                <a:srgbClr val="000000"/>
              </a:solidFill>
              <a:prstDash val="dash"/>
              <a:round/>
              <a:headEnd/>
              <a:tailEnd/>
            </a:ln>
          </p:spPr>
          <p:txBody>
            <a:bodyPr wrap="none" anchor="ctr"/>
            <a:lstStyle/>
            <a:p>
              <a:endParaRPr lang="nb-NO"/>
            </a:p>
          </p:txBody>
        </p:sp>
      </p:grpSp>
      <p:grpSp>
        <p:nvGrpSpPr>
          <p:cNvPr id="4" name="Group 16"/>
          <p:cNvGrpSpPr>
            <a:grpSpLocks/>
          </p:cNvGrpSpPr>
          <p:nvPr/>
        </p:nvGrpSpPr>
        <p:grpSpPr bwMode="auto">
          <a:xfrm>
            <a:off x="5319713" y="4267200"/>
            <a:ext cx="3581400" cy="1752600"/>
            <a:chOff x="3360" y="2688"/>
            <a:chExt cx="2256" cy="1104"/>
          </a:xfrm>
        </p:grpSpPr>
        <p:grpSp>
          <p:nvGrpSpPr>
            <p:cNvPr id="12318" name="Group 17"/>
            <p:cNvGrpSpPr>
              <a:grpSpLocks/>
            </p:cNvGrpSpPr>
            <p:nvPr/>
          </p:nvGrpSpPr>
          <p:grpSpPr bwMode="auto">
            <a:xfrm>
              <a:off x="3360" y="2986"/>
              <a:ext cx="2112" cy="806"/>
              <a:chOff x="3456" y="1680"/>
              <a:chExt cx="2112" cy="1055"/>
            </a:xfrm>
          </p:grpSpPr>
          <p:sp>
            <p:nvSpPr>
              <p:cNvPr id="12320" name="Arc 18"/>
              <p:cNvSpPr>
                <a:spLocks/>
              </p:cNvSpPr>
              <p:nvPr/>
            </p:nvSpPr>
            <p:spPr bwMode="auto">
              <a:xfrm rot="5400000">
                <a:off x="3360" y="1776"/>
                <a:ext cx="1055" cy="864"/>
              </a:xfrm>
              <a:custGeom>
                <a:avLst/>
                <a:gdLst>
                  <a:gd name="T0" fmla="*/ 577 w 21600"/>
                  <a:gd name="T1" fmla="*/ 0 h 18089"/>
                  <a:gd name="T2" fmla="*/ 1055 w 21600"/>
                  <a:gd name="T3" fmla="*/ 864 h 18089"/>
                  <a:gd name="T4" fmla="*/ 0 w 21600"/>
                  <a:gd name="T5" fmla="*/ 864 h 18089"/>
                  <a:gd name="T6" fmla="*/ 0 60000 65536"/>
                  <a:gd name="T7" fmla="*/ 0 60000 65536"/>
                  <a:gd name="T8" fmla="*/ 0 60000 65536"/>
                  <a:gd name="T9" fmla="*/ 0 w 21600"/>
                  <a:gd name="T10" fmla="*/ 0 h 18089"/>
                  <a:gd name="T11" fmla="*/ 21600 w 21600"/>
                  <a:gd name="T12" fmla="*/ 18089 h 18089"/>
                </a:gdLst>
                <a:ahLst/>
                <a:cxnLst>
                  <a:cxn ang="T6">
                    <a:pos x="T0" y="T1"/>
                  </a:cxn>
                  <a:cxn ang="T7">
                    <a:pos x="T2" y="T3"/>
                  </a:cxn>
                  <a:cxn ang="T8">
                    <a:pos x="T4" y="T5"/>
                  </a:cxn>
                </a:cxnLst>
                <a:rect l="T9" t="T10" r="T11" b="T12"/>
                <a:pathLst>
                  <a:path w="21600" h="18089" fill="none" extrusionOk="0">
                    <a:moveTo>
                      <a:pt x="11804" y="0"/>
                    </a:moveTo>
                    <a:cubicBezTo>
                      <a:pt x="17915" y="3988"/>
                      <a:pt x="21600" y="10791"/>
                      <a:pt x="21600" y="18089"/>
                    </a:cubicBezTo>
                  </a:path>
                  <a:path w="21600" h="18089" stroke="0" extrusionOk="0">
                    <a:moveTo>
                      <a:pt x="11804" y="0"/>
                    </a:moveTo>
                    <a:cubicBezTo>
                      <a:pt x="17915" y="3988"/>
                      <a:pt x="21600" y="10791"/>
                      <a:pt x="21600" y="18089"/>
                    </a:cubicBezTo>
                    <a:lnTo>
                      <a:pt x="0" y="18089"/>
                    </a:lnTo>
                    <a:close/>
                  </a:path>
                </a:pathLst>
              </a:custGeom>
              <a:noFill/>
              <a:ln w="38100">
                <a:solidFill>
                  <a:srgbClr val="FFFF66"/>
                </a:solidFill>
                <a:round/>
                <a:headEnd/>
                <a:tailEnd/>
              </a:ln>
            </p:spPr>
            <p:txBody>
              <a:bodyPr wrap="none" anchor="ctr"/>
              <a:lstStyle/>
              <a:p>
                <a:endParaRPr lang="nb-NO"/>
              </a:p>
            </p:txBody>
          </p:sp>
          <p:sp>
            <p:nvSpPr>
              <p:cNvPr id="12321" name="Line 19"/>
              <p:cNvSpPr>
                <a:spLocks noChangeShapeType="1"/>
              </p:cNvSpPr>
              <p:nvPr/>
            </p:nvSpPr>
            <p:spPr bwMode="auto">
              <a:xfrm flipV="1">
                <a:off x="4320" y="2112"/>
                <a:ext cx="480" cy="144"/>
              </a:xfrm>
              <a:prstGeom prst="line">
                <a:avLst/>
              </a:prstGeom>
              <a:noFill/>
              <a:ln w="38100">
                <a:solidFill>
                  <a:srgbClr val="FFFF66"/>
                </a:solidFill>
                <a:round/>
                <a:headEnd/>
                <a:tailEnd/>
              </a:ln>
            </p:spPr>
            <p:txBody>
              <a:bodyPr wrap="none" anchor="ctr"/>
              <a:lstStyle/>
              <a:p>
                <a:endParaRPr lang="nb-NO"/>
              </a:p>
            </p:txBody>
          </p:sp>
          <p:sp>
            <p:nvSpPr>
              <p:cNvPr id="12322" name="Line 20"/>
              <p:cNvSpPr>
                <a:spLocks noChangeShapeType="1"/>
              </p:cNvSpPr>
              <p:nvPr/>
            </p:nvSpPr>
            <p:spPr bwMode="auto">
              <a:xfrm>
                <a:off x="4800" y="2112"/>
                <a:ext cx="768" cy="0"/>
              </a:xfrm>
              <a:prstGeom prst="line">
                <a:avLst/>
              </a:prstGeom>
              <a:noFill/>
              <a:ln w="38100">
                <a:solidFill>
                  <a:srgbClr val="FFFF66"/>
                </a:solidFill>
                <a:round/>
                <a:headEnd/>
                <a:tailEnd/>
              </a:ln>
            </p:spPr>
            <p:txBody>
              <a:bodyPr wrap="none" anchor="ctr"/>
              <a:lstStyle/>
              <a:p>
                <a:endParaRPr lang="nb-NO"/>
              </a:p>
            </p:txBody>
          </p:sp>
        </p:grpSp>
        <p:sp>
          <p:nvSpPr>
            <p:cNvPr id="12319" name="Text Box 21"/>
            <p:cNvSpPr txBox="1">
              <a:spLocks noChangeArrowheads="1"/>
            </p:cNvSpPr>
            <p:nvPr/>
          </p:nvSpPr>
          <p:spPr bwMode="auto">
            <a:xfrm>
              <a:off x="4800" y="2688"/>
              <a:ext cx="816" cy="750"/>
            </a:xfrm>
            <a:prstGeom prst="rect">
              <a:avLst/>
            </a:prstGeom>
            <a:noFill/>
            <a:ln w="6350">
              <a:noFill/>
              <a:miter lim="800000"/>
              <a:headEnd/>
              <a:tailEnd/>
            </a:ln>
          </p:spPr>
          <p:txBody>
            <a:bodyPr>
              <a:spAutoFit/>
            </a:bodyPr>
            <a:lstStyle/>
            <a:p>
              <a:pPr algn="ctr" eaLnBrk="0" hangingPunct="0"/>
              <a:r>
                <a:rPr lang="nb-NO">
                  <a:solidFill>
                    <a:schemeClr val="bg1"/>
                  </a:solidFill>
                </a:rPr>
                <a:t>Fully penetrated low S</a:t>
              </a:r>
              <a:r>
                <a:rPr lang="nb-NO" baseline="-25000">
                  <a:solidFill>
                    <a:schemeClr val="bg1"/>
                  </a:solidFill>
                </a:rPr>
                <a:t>b</a:t>
              </a:r>
              <a:endParaRPr lang="en-GB" baseline="-25000">
                <a:solidFill>
                  <a:schemeClr val="bg1"/>
                </a:solidFill>
              </a:endParaRPr>
            </a:p>
            <a:p>
              <a:pPr algn="ctr" eaLnBrk="0" hangingPunct="0"/>
              <a:endParaRPr lang="en-GB">
                <a:solidFill>
                  <a:schemeClr val="bg1"/>
                </a:solidFill>
              </a:endParaRPr>
            </a:p>
          </p:txBody>
        </p:sp>
      </p:grpSp>
      <p:grpSp>
        <p:nvGrpSpPr>
          <p:cNvPr id="6" name="Group 22"/>
          <p:cNvGrpSpPr>
            <a:grpSpLocks/>
          </p:cNvGrpSpPr>
          <p:nvPr/>
        </p:nvGrpSpPr>
        <p:grpSpPr bwMode="auto">
          <a:xfrm>
            <a:off x="5319713" y="1824038"/>
            <a:ext cx="3505200" cy="2619375"/>
            <a:chOff x="3360" y="942"/>
            <a:chExt cx="2208" cy="1650"/>
          </a:xfrm>
        </p:grpSpPr>
        <p:grpSp>
          <p:nvGrpSpPr>
            <p:cNvPr id="12313" name="Group 23"/>
            <p:cNvGrpSpPr>
              <a:grpSpLocks/>
            </p:cNvGrpSpPr>
            <p:nvPr/>
          </p:nvGrpSpPr>
          <p:grpSpPr bwMode="auto">
            <a:xfrm>
              <a:off x="3360" y="942"/>
              <a:ext cx="2112" cy="1650"/>
              <a:chOff x="3456" y="1680"/>
              <a:chExt cx="2112" cy="1055"/>
            </a:xfrm>
          </p:grpSpPr>
          <p:sp>
            <p:nvSpPr>
              <p:cNvPr id="12315" name="Arc 24"/>
              <p:cNvSpPr>
                <a:spLocks/>
              </p:cNvSpPr>
              <p:nvPr/>
            </p:nvSpPr>
            <p:spPr bwMode="auto">
              <a:xfrm rot="5400000">
                <a:off x="3360" y="1776"/>
                <a:ext cx="1055" cy="864"/>
              </a:xfrm>
              <a:custGeom>
                <a:avLst/>
                <a:gdLst>
                  <a:gd name="T0" fmla="*/ 577 w 21600"/>
                  <a:gd name="T1" fmla="*/ 0 h 18089"/>
                  <a:gd name="T2" fmla="*/ 1055 w 21600"/>
                  <a:gd name="T3" fmla="*/ 864 h 18089"/>
                  <a:gd name="T4" fmla="*/ 0 w 21600"/>
                  <a:gd name="T5" fmla="*/ 864 h 18089"/>
                  <a:gd name="T6" fmla="*/ 0 60000 65536"/>
                  <a:gd name="T7" fmla="*/ 0 60000 65536"/>
                  <a:gd name="T8" fmla="*/ 0 60000 65536"/>
                  <a:gd name="T9" fmla="*/ 0 w 21600"/>
                  <a:gd name="T10" fmla="*/ 0 h 18089"/>
                  <a:gd name="T11" fmla="*/ 21600 w 21600"/>
                  <a:gd name="T12" fmla="*/ 18089 h 18089"/>
                </a:gdLst>
                <a:ahLst/>
                <a:cxnLst>
                  <a:cxn ang="T6">
                    <a:pos x="T0" y="T1"/>
                  </a:cxn>
                  <a:cxn ang="T7">
                    <a:pos x="T2" y="T3"/>
                  </a:cxn>
                  <a:cxn ang="T8">
                    <a:pos x="T4" y="T5"/>
                  </a:cxn>
                </a:cxnLst>
                <a:rect l="T9" t="T10" r="T11" b="T12"/>
                <a:pathLst>
                  <a:path w="21600" h="18089" fill="none" extrusionOk="0">
                    <a:moveTo>
                      <a:pt x="11804" y="0"/>
                    </a:moveTo>
                    <a:cubicBezTo>
                      <a:pt x="17915" y="3988"/>
                      <a:pt x="21600" y="10791"/>
                      <a:pt x="21600" y="18089"/>
                    </a:cubicBezTo>
                  </a:path>
                  <a:path w="21600" h="18089" stroke="0" extrusionOk="0">
                    <a:moveTo>
                      <a:pt x="11804" y="0"/>
                    </a:moveTo>
                    <a:cubicBezTo>
                      <a:pt x="17915" y="3988"/>
                      <a:pt x="21600" y="10791"/>
                      <a:pt x="21600" y="18089"/>
                    </a:cubicBezTo>
                    <a:lnTo>
                      <a:pt x="0" y="18089"/>
                    </a:lnTo>
                    <a:close/>
                  </a:path>
                </a:pathLst>
              </a:custGeom>
              <a:noFill/>
              <a:ln w="38100">
                <a:solidFill>
                  <a:srgbClr val="FFFF66"/>
                </a:solidFill>
                <a:round/>
                <a:headEnd/>
                <a:tailEnd/>
              </a:ln>
            </p:spPr>
            <p:txBody>
              <a:bodyPr wrap="none" anchor="ctr"/>
              <a:lstStyle/>
              <a:p>
                <a:endParaRPr lang="nb-NO"/>
              </a:p>
            </p:txBody>
          </p:sp>
          <p:sp>
            <p:nvSpPr>
              <p:cNvPr id="12316" name="Line 25"/>
              <p:cNvSpPr>
                <a:spLocks noChangeShapeType="1"/>
              </p:cNvSpPr>
              <p:nvPr/>
            </p:nvSpPr>
            <p:spPr bwMode="auto">
              <a:xfrm flipV="1">
                <a:off x="4320" y="2112"/>
                <a:ext cx="480" cy="144"/>
              </a:xfrm>
              <a:prstGeom prst="line">
                <a:avLst/>
              </a:prstGeom>
              <a:noFill/>
              <a:ln w="38100">
                <a:solidFill>
                  <a:srgbClr val="FFFF66"/>
                </a:solidFill>
                <a:round/>
                <a:headEnd/>
                <a:tailEnd/>
              </a:ln>
            </p:spPr>
            <p:txBody>
              <a:bodyPr wrap="none" anchor="ctr"/>
              <a:lstStyle/>
              <a:p>
                <a:endParaRPr lang="nb-NO"/>
              </a:p>
            </p:txBody>
          </p:sp>
          <p:sp>
            <p:nvSpPr>
              <p:cNvPr id="12317" name="Line 26"/>
              <p:cNvSpPr>
                <a:spLocks noChangeShapeType="1"/>
              </p:cNvSpPr>
              <p:nvPr/>
            </p:nvSpPr>
            <p:spPr bwMode="auto">
              <a:xfrm>
                <a:off x="4800" y="2112"/>
                <a:ext cx="768" cy="0"/>
              </a:xfrm>
              <a:prstGeom prst="line">
                <a:avLst/>
              </a:prstGeom>
              <a:noFill/>
              <a:ln w="38100">
                <a:solidFill>
                  <a:srgbClr val="FFFF66"/>
                </a:solidFill>
                <a:round/>
                <a:headEnd/>
                <a:tailEnd/>
              </a:ln>
            </p:spPr>
            <p:txBody>
              <a:bodyPr wrap="none" anchor="ctr"/>
              <a:lstStyle/>
              <a:p>
                <a:endParaRPr lang="nb-NO"/>
              </a:p>
            </p:txBody>
          </p:sp>
        </p:grpSp>
        <p:sp>
          <p:nvSpPr>
            <p:cNvPr id="12314" name="Text Box 27"/>
            <p:cNvSpPr txBox="1">
              <a:spLocks noChangeArrowheads="1"/>
            </p:cNvSpPr>
            <p:nvPr/>
          </p:nvSpPr>
          <p:spPr bwMode="auto">
            <a:xfrm>
              <a:off x="4752" y="1025"/>
              <a:ext cx="816" cy="751"/>
            </a:xfrm>
            <a:prstGeom prst="rect">
              <a:avLst/>
            </a:prstGeom>
            <a:noFill/>
            <a:ln w="6350">
              <a:noFill/>
              <a:miter lim="800000"/>
              <a:headEnd/>
              <a:tailEnd/>
            </a:ln>
          </p:spPr>
          <p:txBody>
            <a:bodyPr>
              <a:spAutoFit/>
            </a:bodyPr>
            <a:lstStyle/>
            <a:p>
              <a:pPr algn="ctr" eaLnBrk="0" hangingPunct="0"/>
              <a:r>
                <a:rPr lang="nb-NO">
                  <a:solidFill>
                    <a:schemeClr val="bg1"/>
                  </a:solidFill>
                </a:rPr>
                <a:t>Fully penetrated high S</a:t>
              </a:r>
              <a:r>
                <a:rPr lang="nb-NO" baseline="-25000">
                  <a:solidFill>
                    <a:schemeClr val="bg1"/>
                  </a:solidFill>
                </a:rPr>
                <a:t>b</a:t>
              </a:r>
              <a:endParaRPr lang="en-GB" baseline="-25000">
                <a:solidFill>
                  <a:schemeClr val="bg1"/>
                </a:solidFill>
              </a:endParaRPr>
            </a:p>
            <a:p>
              <a:pPr algn="ctr" eaLnBrk="0" hangingPunct="0"/>
              <a:endParaRPr lang="en-GB">
                <a:solidFill>
                  <a:schemeClr val="bg1"/>
                </a:solidFill>
              </a:endParaRPr>
            </a:p>
          </p:txBody>
        </p:sp>
      </p:grpSp>
      <p:grpSp>
        <p:nvGrpSpPr>
          <p:cNvPr id="8" name="Group 28"/>
          <p:cNvGrpSpPr>
            <a:grpSpLocks/>
          </p:cNvGrpSpPr>
          <p:nvPr/>
        </p:nvGrpSpPr>
        <p:grpSpPr bwMode="auto">
          <a:xfrm>
            <a:off x="5637213" y="2938463"/>
            <a:ext cx="3387725" cy="3276600"/>
            <a:chOff x="3569" y="1860"/>
            <a:chExt cx="2098" cy="2064"/>
          </a:xfrm>
        </p:grpSpPr>
        <p:sp>
          <p:nvSpPr>
            <p:cNvPr id="12309" name="Arc 29"/>
            <p:cNvSpPr>
              <a:spLocks/>
            </p:cNvSpPr>
            <p:nvPr/>
          </p:nvSpPr>
          <p:spPr bwMode="auto">
            <a:xfrm rot="5400000">
              <a:off x="2844" y="2585"/>
              <a:ext cx="2064" cy="613"/>
            </a:xfrm>
            <a:custGeom>
              <a:avLst/>
              <a:gdLst>
                <a:gd name="T0" fmla="*/ 1128 w 21600"/>
                <a:gd name="T1" fmla="*/ 0 h 18089"/>
                <a:gd name="T2" fmla="*/ 2064 w 21600"/>
                <a:gd name="T3" fmla="*/ 613 h 18089"/>
                <a:gd name="T4" fmla="*/ 0 w 21600"/>
                <a:gd name="T5" fmla="*/ 613 h 18089"/>
                <a:gd name="T6" fmla="*/ 0 60000 65536"/>
                <a:gd name="T7" fmla="*/ 0 60000 65536"/>
                <a:gd name="T8" fmla="*/ 0 60000 65536"/>
                <a:gd name="T9" fmla="*/ 0 w 21600"/>
                <a:gd name="T10" fmla="*/ 0 h 18089"/>
                <a:gd name="T11" fmla="*/ 21600 w 21600"/>
                <a:gd name="T12" fmla="*/ 18089 h 18089"/>
              </a:gdLst>
              <a:ahLst/>
              <a:cxnLst>
                <a:cxn ang="T6">
                  <a:pos x="T0" y="T1"/>
                </a:cxn>
                <a:cxn ang="T7">
                  <a:pos x="T2" y="T3"/>
                </a:cxn>
                <a:cxn ang="T8">
                  <a:pos x="T4" y="T5"/>
                </a:cxn>
              </a:cxnLst>
              <a:rect l="T9" t="T10" r="T11" b="T12"/>
              <a:pathLst>
                <a:path w="21600" h="18089" fill="none" extrusionOk="0">
                  <a:moveTo>
                    <a:pt x="11804" y="0"/>
                  </a:moveTo>
                  <a:cubicBezTo>
                    <a:pt x="17915" y="3988"/>
                    <a:pt x="21600" y="10791"/>
                    <a:pt x="21600" y="18089"/>
                  </a:cubicBezTo>
                </a:path>
                <a:path w="21600" h="18089" stroke="0" extrusionOk="0">
                  <a:moveTo>
                    <a:pt x="11804" y="0"/>
                  </a:moveTo>
                  <a:cubicBezTo>
                    <a:pt x="17915" y="3988"/>
                    <a:pt x="21600" y="10791"/>
                    <a:pt x="21600" y="18089"/>
                  </a:cubicBezTo>
                  <a:lnTo>
                    <a:pt x="0" y="18089"/>
                  </a:lnTo>
                  <a:close/>
                </a:path>
              </a:pathLst>
            </a:custGeom>
            <a:noFill/>
            <a:ln w="38100">
              <a:solidFill>
                <a:srgbClr val="FFFF66"/>
              </a:solidFill>
              <a:round/>
              <a:headEnd/>
              <a:tailEnd/>
            </a:ln>
          </p:spPr>
          <p:txBody>
            <a:bodyPr wrap="none" anchor="ctr"/>
            <a:lstStyle/>
            <a:p>
              <a:endParaRPr lang="nb-NO"/>
            </a:p>
          </p:txBody>
        </p:sp>
        <p:sp>
          <p:nvSpPr>
            <p:cNvPr id="12310" name="Line 30"/>
            <p:cNvSpPr>
              <a:spLocks noChangeShapeType="1"/>
            </p:cNvSpPr>
            <p:nvPr/>
          </p:nvSpPr>
          <p:spPr bwMode="auto">
            <a:xfrm flipV="1">
              <a:off x="4182" y="2705"/>
              <a:ext cx="522" cy="282"/>
            </a:xfrm>
            <a:prstGeom prst="line">
              <a:avLst/>
            </a:prstGeom>
            <a:noFill/>
            <a:ln w="38100">
              <a:solidFill>
                <a:srgbClr val="FFFF66"/>
              </a:solidFill>
              <a:round/>
              <a:headEnd/>
              <a:tailEnd/>
            </a:ln>
          </p:spPr>
          <p:txBody>
            <a:bodyPr wrap="none" anchor="ctr"/>
            <a:lstStyle/>
            <a:p>
              <a:endParaRPr lang="nb-NO"/>
            </a:p>
          </p:txBody>
        </p:sp>
        <p:sp>
          <p:nvSpPr>
            <p:cNvPr id="12311" name="Line 31"/>
            <p:cNvSpPr>
              <a:spLocks noChangeShapeType="1"/>
            </p:cNvSpPr>
            <p:nvPr/>
          </p:nvSpPr>
          <p:spPr bwMode="auto">
            <a:xfrm>
              <a:off x="4703" y="2705"/>
              <a:ext cx="751" cy="0"/>
            </a:xfrm>
            <a:prstGeom prst="line">
              <a:avLst/>
            </a:prstGeom>
            <a:noFill/>
            <a:ln w="38100">
              <a:solidFill>
                <a:srgbClr val="FFFF66"/>
              </a:solidFill>
              <a:round/>
              <a:headEnd/>
              <a:tailEnd/>
            </a:ln>
          </p:spPr>
          <p:txBody>
            <a:bodyPr wrap="none" anchor="ctr"/>
            <a:lstStyle/>
            <a:p>
              <a:endParaRPr lang="nb-NO"/>
            </a:p>
          </p:txBody>
        </p:sp>
        <p:sp>
          <p:nvSpPr>
            <p:cNvPr id="12312" name="Text Box 32"/>
            <p:cNvSpPr txBox="1">
              <a:spLocks noChangeArrowheads="1"/>
            </p:cNvSpPr>
            <p:nvPr/>
          </p:nvSpPr>
          <p:spPr bwMode="auto">
            <a:xfrm>
              <a:off x="4692" y="2090"/>
              <a:ext cx="975" cy="750"/>
            </a:xfrm>
            <a:prstGeom prst="rect">
              <a:avLst/>
            </a:prstGeom>
            <a:noFill/>
            <a:ln w="6350">
              <a:noFill/>
              <a:miter lim="800000"/>
              <a:headEnd/>
              <a:tailEnd/>
            </a:ln>
          </p:spPr>
          <p:txBody>
            <a:bodyPr>
              <a:spAutoFit/>
            </a:bodyPr>
            <a:lstStyle/>
            <a:p>
              <a:pPr algn="ctr" eaLnBrk="0" hangingPunct="0"/>
              <a:r>
                <a:rPr lang="nb-NO">
                  <a:solidFill>
                    <a:schemeClr val="bg1"/>
                  </a:solidFill>
                </a:rPr>
                <a:t>Partial penetrated high S</a:t>
              </a:r>
              <a:r>
                <a:rPr lang="nb-NO" baseline="-25000">
                  <a:solidFill>
                    <a:schemeClr val="bg1"/>
                  </a:solidFill>
                </a:rPr>
                <a:t>b</a:t>
              </a:r>
              <a:endParaRPr lang="en-GB" baseline="-25000">
                <a:solidFill>
                  <a:schemeClr val="bg1"/>
                </a:solidFill>
              </a:endParaRPr>
            </a:p>
            <a:p>
              <a:pPr algn="ctr" eaLnBrk="0" hangingPunct="0"/>
              <a:endParaRPr lang="en-GB">
                <a:solidFill>
                  <a:schemeClr val="bg1"/>
                </a:solidFill>
              </a:endParaRPr>
            </a:p>
          </p:txBody>
        </p:sp>
      </p:grpSp>
      <p:grpSp>
        <p:nvGrpSpPr>
          <p:cNvPr id="9" name="Group 33"/>
          <p:cNvGrpSpPr>
            <a:grpSpLocks/>
          </p:cNvGrpSpPr>
          <p:nvPr/>
        </p:nvGrpSpPr>
        <p:grpSpPr bwMode="auto">
          <a:xfrm>
            <a:off x="5332413" y="1827213"/>
            <a:ext cx="3589337" cy="2619375"/>
            <a:chOff x="6176" y="1493"/>
            <a:chExt cx="2261" cy="1650"/>
          </a:xfrm>
        </p:grpSpPr>
        <p:grpSp>
          <p:nvGrpSpPr>
            <p:cNvPr id="12304" name="Group 34"/>
            <p:cNvGrpSpPr>
              <a:grpSpLocks/>
            </p:cNvGrpSpPr>
            <p:nvPr/>
          </p:nvGrpSpPr>
          <p:grpSpPr bwMode="auto">
            <a:xfrm>
              <a:off x="6176" y="1493"/>
              <a:ext cx="2112" cy="1650"/>
              <a:chOff x="3456" y="1680"/>
              <a:chExt cx="2112" cy="1055"/>
            </a:xfrm>
          </p:grpSpPr>
          <p:sp>
            <p:nvSpPr>
              <p:cNvPr id="12306" name="Arc 35"/>
              <p:cNvSpPr>
                <a:spLocks/>
              </p:cNvSpPr>
              <p:nvPr/>
            </p:nvSpPr>
            <p:spPr bwMode="auto">
              <a:xfrm rot="5400000">
                <a:off x="3360" y="1776"/>
                <a:ext cx="1055" cy="864"/>
              </a:xfrm>
              <a:custGeom>
                <a:avLst/>
                <a:gdLst>
                  <a:gd name="T0" fmla="*/ 577 w 21600"/>
                  <a:gd name="T1" fmla="*/ 0 h 18089"/>
                  <a:gd name="T2" fmla="*/ 1055 w 21600"/>
                  <a:gd name="T3" fmla="*/ 864 h 18089"/>
                  <a:gd name="T4" fmla="*/ 0 w 21600"/>
                  <a:gd name="T5" fmla="*/ 864 h 18089"/>
                  <a:gd name="T6" fmla="*/ 0 60000 65536"/>
                  <a:gd name="T7" fmla="*/ 0 60000 65536"/>
                  <a:gd name="T8" fmla="*/ 0 60000 65536"/>
                  <a:gd name="T9" fmla="*/ 0 w 21600"/>
                  <a:gd name="T10" fmla="*/ 0 h 18089"/>
                  <a:gd name="T11" fmla="*/ 21600 w 21600"/>
                  <a:gd name="T12" fmla="*/ 18089 h 18089"/>
                </a:gdLst>
                <a:ahLst/>
                <a:cxnLst>
                  <a:cxn ang="T6">
                    <a:pos x="T0" y="T1"/>
                  </a:cxn>
                  <a:cxn ang="T7">
                    <a:pos x="T2" y="T3"/>
                  </a:cxn>
                  <a:cxn ang="T8">
                    <a:pos x="T4" y="T5"/>
                  </a:cxn>
                </a:cxnLst>
                <a:rect l="T9" t="T10" r="T11" b="T12"/>
                <a:pathLst>
                  <a:path w="21600" h="18089" fill="none" extrusionOk="0">
                    <a:moveTo>
                      <a:pt x="11804" y="0"/>
                    </a:moveTo>
                    <a:cubicBezTo>
                      <a:pt x="17915" y="3988"/>
                      <a:pt x="21600" y="10791"/>
                      <a:pt x="21600" y="18089"/>
                    </a:cubicBezTo>
                  </a:path>
                  <a:path w="21600" h="18089" stroke="0" extrusionOk="0">
                    <a:moveTo>
                      <a:pt x="11804" y="0"/>
                    </a:moveTo>
                    <a:cubicBezTo>
                      <a:pt x="17915" y="3988"/>
                      <a:pt x="21600" y="10791"/>
                      <a:pt x="21600" y="18089"/>
                    </a:cubicBezTo>
                    <a:lnTo>
                      <a:pt x="0" y="18089"/>
                    </a:lnTo>
                    <a:close/>
                  </a:path>
                </a:pathLst>
              </a:custGeom>
              <a:noFill/>
              <a:ln w="38100">
                <a:solidFill>
                  <a:srgbClr val="FFFF66"/>
                </a:solidFill>
                <a:round/>
                <a:headEnd/>
                <a:tailEnd/>
              </a:ln>
            </p:spPr>
            <p:txBody>
              <a:bodyPr wrap="none" anchor="ctr"/>
              <a:lstStyle/>
              <a:p>
                <a:endParaRPr lang="nb-NO"/>
              </a:p>
            </p:txBody>
          </p:sp>
          <p:sp>
            <p:nvSpPr>
              <p:cNvPr id="12307" name="Line 36"/>
              <p:cNvSpPr>
                <a:spLocks noChangeShapeType="1"/>
              </p:cNvSpPr>
              <p:nvPr/>
            </p:nvSpPr>
            <p:spPr bwMode="auto">
              <a:xfrm flipV="1">
                <a:off x="4320" y="2112"/>
                <a:ext cx="480" cy="144"/>
              </a:xfrm>
              <a:prstGeom prst="line">
                <a:avLst/>
              </a:prstGeom>
              <a:noFill/>
              <a:ln w="38100">
                <a:solidFill>
                  <a:srgbClr val="FFFF66"/>
                </a:solidFill>
                <a:round/>
                <a:headEnd/>
                <a:tailEnd/>
              </a:ln>
            </p:spPr>
            <p:txBody>
              <a:bodyPr wrap="none" anchor="ctr"/>
              <a:lstStyle/>
              <a:p>
                <a:endParaRPr lang="nb-NO"/>
              </a:p>
            </p:txBody>
          </p:sp>
          <p:sp>
            <p:nvSpPr>
              <p:cNvPr id="12308" name="Line 37"/>
              <p:cNvSpPr>
                <a:spLocks noChangeShapeType="1"/>
              </p:cNvSpPr>
              <p:nvPr/>
            </p:nvSpPr>
            <p:spPr bwMode="auto">
              <a:xfrm>
                <a:off x="4800" y="2112"/>
                <a:ext cx="768" cy="0"/>
              </a:xfrm>
              <a:prstGeom prst="line">
                <a:avLst/>
              </a:prstGeom>
              <a:noFill/>
              <a:ln w="38100">
                <a:solidFill>
                  <a:srgbClr val="FFFF66"/>
                </a:solidFill>
                <a:round/>
                <a:headEnd/>
                <a:tailEnd/>
              </a:ln>
            </p:spPr>
            <p:txBody>
              <a:bodyPr wrap="none" anchor="ctr"/>
              <a:lstStyle/>
              <a:p>
                <a:endParaRPr lang="nb-NO"/>
              </a:p>
            </p:txBody>
          </p:sp>
        </p:grpSp>
        <p:sp>
          <p:nvSpPr>
            <p:cNvPr id="12305" name="Text Box 38"/>
            <p:cNvSpPr txBox="1">
              <a:spLocks noChangeArrowheads="1"/>
            </p:cNvSpPr>
            <p:nvPr/>
          </p:nvSpPr>
          <p:spPr bwMode="auto">
            <a:xfrm>
              <a:off x="7196" y="1756"/>
              <a:ext cx="1241" cy="577"/>
            </a:xfrm>
            <a:prstGeom prst="rect">
              <a:avLst/>
            </a:prstGeom>
            <a:noFill/>
            <a:ln w="6350">
              <a:noFill/>
              <a:miter lim="800000"/>
              <a:headEnd/>
              <a:tailEnd/>
            </a:ln>
          </p:spPr>
          <p:txBody>
            <a:bodyPr>
              <a:spAutoFit/>
            </a:bodyPr>
            <a:lstStyle/>
            <a:p>
              <a:pPr algn="ctr" eaLnBrk="0" hangingPunct="0"/>
              <a:r>
                <a:rPr lang="nb-NO">
                  <a:solidFill>
                    <a:schemeClr val="bg1"/>
                  </a:solidFill>
                </a:rPr>
                <a:t>Substrate: Fully penetrated</a:t>
              </a:r>
              <a:endParaRPr lang="en-GB" baseline="-25000">
                <a:solidFill>
                  <a:schemeClr val="bg1"/>
                </a:solidFill>
              </a:endParaRPr>
            </a:p>
            <a:p>
              <a:pPr algn="ctr" eaLnBrk="0" hangingPunct="0"/>
              <a:endParaRPr lang="en-GB">
                <a:solidFill>
                  <a:schemeClr val="bg1"/>
                </a:solidFill>
              </a:endParaRPr>
            </a:p>
          </p:txBody>
        </p:sp>
      </p:grpSp>
      <p:grpSp>
        <p:nvGrpSpPr>
          <p:cNvPr id="11" name="Group 39"/>
          <p:cNvGrpSpPr>
            <a:grpSpLocks/>
          </p:cNvGrpSpPr>
          <p:nvPr/>
        </p:nvGrpSpPr>
        <p:grpSpPr bwMode="auto">
          <a:xfrm>
            <a:off x="5641975" y="4170363"/>
            <a:ext cx="3330575" cy="2054225"/>
            <a:chOff x="6407" y="2424"/>
            <a:chExt cx="2098" cy="2064"/>
          </a:xfrm>
        </p:grpSpPr>
        <p:sp>
          <p:nvSpPr>
            <p:cNvPr id="12299" name="Line 40"/>
            <p:cNvSpPr>
              <a:spLocks noChangeShapeType="1"/>
            </p:cNvSpPr>
            <p:nvPr/>
          </p:nvSpPr>
          <p:spPr bwMode="auto">
            <a:xfrm flipV="1">
              <a:off x="7020" y="3269"/>
              <a:ext cx="522" cy="282"/>
            </a:xfrm>
            <a:prstGeom prst="line">
              <a:avLst/>
            </a:prstGeom>
            <a:noFill/>
            <a:ln w="38100">
              <a:solidFill>
                <a:srgbClr val="FF3300"/>
              </a:solidFill>
              <a:round/>
              <a:headEnd/>
              <a:tailEnd/>
            </a:ln>
          </p:spPr>
          <p:txBody>
            <a:bodyPr wrap="none" anchor="ctr"/>
            <a:lstStyle/>
            <a:p>
              <a:endParaRPr lang="nb-NO"/>
            </a:p>
          </p:txBody>
        </p:sp>
        <p:sp>
          <p:nvSpPr>
            <p:cNvPr id="12300" name="Line 41"/>
            <p:cNvSpPr>
              <a:spLocks noChangeShapeType="1"/>
            </p:cNvSpPr>
            <p:nvPr/>
          </p:nvSpPr>
          <p:spPr bwMode="auto">
            <a:xfrm>
              <a:off x="7541" y="3269"/>
              <a:ext cx="751" cy="0"/>
            </a:xfrm>
            <a:prstGeom prst="line">
              <a:avLst/>
            </a:prstGeom>
            <a:noFill/>
            <a:ln w="38100">
              <a:solidFill>
                <a:srgbClr val="FF3300"/>
              </a:solidFill>
              <a:round/>
              <a:headEnd/>
              <a:tailEnd/>
            </a:ln>
          </p:spPr>
          <p:txBody>
            <a:bodyPr wrap="none" anchor="ctr"/>
            <a:lstStyle/>
            <a:p>
              <a:endParaRPr lang="nb-NO"/>
            </a:p>
          </p:txBody>
        </p:sp>
        <p:grpSp>
          <p:nvGrpSpPr>
            <p:cNvPr id="12301" name="Group 42"/>
            <p:cNvGrpSpPr>
              <a:grpSpLocks/>
            </p:cNvGrpSpPr>
            <p:nvPr/>
          </p:nvGrpSpPr>
          <p:grpSpPr bwMode="auto">
            <a:xfrm>
              <a:off x="6407" y="2424"/>
              <a:ext cx="2098" cy="2064"/>
              <a:chOff x="6407" y="2424"/>
              <a:chExt cx="2098" cy="2064"/>
            </a:xfrm>
          </p:grpSpPr>
          <p:sp>
            <p:nvSpPr>
              <p:cNvPr id="12302" name="Arc 43"/>
              <p:cNvSpPr>
                <a:spLocks/>
              </p:cNvSpPr>
              <p:nvPr/>
            </p:nvSpPr>
            <p:spPr bwMode="auto">
              <a:xfrm rot="5400000">
                <a:off x="5682" y="3149"/>
                <a:ext cx="2064" cy="613"/>
              </a:xfrm>
              <a:custGeom>
                <a:avLst/>
                <a:gdLst>
                  <a:gd name="T0" fmla="*/ 1128 w 21600"/>
                  <a:gd name="T1" fmla="*/ 0 h 18089"/>
                  <a:gd name="T2" fmla="*/ 2064 w 21600"/>
                  <a:gd name="T3" fmla="*/ 613 h 18089"/>
                  <a:gd name="T4" fmla="*/ 0 w 21600"/>
                  <a:gd name="T5" fmla="*/ 613 h 18089"/>
                  <a:gd name="T6" fmla="*/ 0 60000 65536"/>
                  <a:gd name="T7" fmla="*/ 0 60000 65536"/>
                  <a:gd name="T8" fmla="*/ 0 60000 65536"/>
                  <a:gd name="T9" fmla="*/ 0 w 21600"/>
                  <a:gd name="T10" fmla="*/ 0 h 18089"/>
                  <a:gd name="T11" fmla="*/ 21600 w 21600"/>
                  <a:gd name="T12" fmla="*/ 18089 h 18089"/>
                </a:gdLst>
                <a:ahLst/>
                <a:cxnLst>
                  <a:cxn ang="T6">
                    <a:pos x="T0" y="T1"/>
                  </a:cxn>
                  <a:cxn ang="T7">
                    <a:pos x="T2" y="T3"/>
                  </a:cxn>
                  <a:cxn ang="T8">
                    <a:pos x="T4" y="T5"/>
                  </a:cxn>
                </a:cxnLst>
                <a:rect l="T9" t="T10" r="T11" b="T12"/>
                <a:pathLst>
                  <a:path w="21600" h="18089" fill="none" extrusionOk="0">
                    <a:moveTo>
                      <a:pt x="11804" y="0"/>
                    </a:moveTo>
                    <a:cubicBezTo>
                      <a:pt x="17915" y="3988"/>
                      <a:pt x="21600" y="10791"/>
                      <a:pt x="21600" y="18089"/>
                    </a:cubicBezTo>
                  </a:path>
                  <a:path w="21600" h="18089" stroke="0" extrusionOk="0">
                    <a:moveTo>
                      <a:pt x="11804" y="0"/>
                    </a:moveTo>
                    <a:cubicBezTo>
                      <a:pt x="17915" y="3988"/>
                      <a:pt x="21600" y="10791"/>
                      <a:pt x="21600" y="18089"/>
                    </a:cubicBezTo>
                    <a:lnTo>
                      <a:pt x="0" y="18089"/>
                    </a:lnTo>
                    <a:close/>
                  </a:path>
                </a:pathLst>
              </a:custGeom>
              <a:noFill/>
              <a:ln w="38100">
                <a:solidFill>
                  <a:srgbClr val="FF3300"/>
                </a:solidFill>
                <a:round/>
                <a:headEnd/>
                <a:tailEnd/>
              </a:ln>
            </p:spPr>
            <p:txBody>
              <a:bodyPr wrap="none" anchor="ctr"/>
              <a:lstStyle/>
              <a:p>
                <a:endParaRPr lang="nb-NO"/>
              </a:p>
            </p:txBody>
          </p:sp>
          <p:sp>
            <p:nvSpPr>
              <p:cNvPr id="12303" name="Text Box 44"/>
              <p:cNvSpPr txBox="1">
                <a:spLocks noChangeArrowheads="1"/>
              </p:cNvSpPr>
              <p:nvPr/>
            </p:nvSpPr>
            <p:spPr bwMode="auto">
              <a:xfrm>
                <a:off x="7530" y="2654"/>
                <a:ext cx="975" cy="1196"/>
              </a:xfrm>
              <a:prstGeom prst="rect">
                <a:avLst/>
              </a:prstGeom>
              <a:noFill/>
              <a:ln w="6350">
                <a:noFill/>
                <a:miter lim="800000"/>
                <a:headEnd/>
                <a:tailEnd/>
              </a:ln>
            </p:spPr>
            <p:txBody>
              <a:bodyPr>
                <a:spAutoFit/>
              </a:bodyPr>
              <a:lstStyle/>
              <a:p>
                <a:pPr algn="ctr" eaLnBrk="0" hangingPunct="0"/>
                <a:r>
                  <a:rPr lang="nb-NO">
                    <a:solidFill>
                      <a:schemeClr val="bg1"/>
                    </a:solidFill>
                  </a:rPr>
                  <a:t>Oxygen; Partially penetrated</a:t>
                </a:r>
                <a:endParaRPr lang="en-GB" baseline="-25000">
                  <a:solidFill>
                    <a:schemeClr val="bg1"/>
                  </a:solidFill>
                </a:endParaRPr>
              </a:p>
              <a:p>
                <a:pPr algn="ctr" eaLnBrk="0" hangingPunct="0"/>
                <a:endParaRPr lang="en-GB">
                  <a:solidFill>
                    <a:schemeClr val="bg1"/>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58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58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58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584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584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substrate gradients"/>
          <p:cNvPicPr>
            <a:picLocks noChangeAspect="1" noChangeArrowheads="1"/>
          </p:cNvPicPr>
          <p:nvPr/>
        </p:nvPicPr>
        <p:blipFill>
          <a:blip r:embed="rId2" cstate="print"/>
          <a:srcRect b="7321"/>
          <a:stretch>
            <a:fillRect/>
          </a:stretch>
        </p:blipFill>
        <p:spPr bwMode="auto">
          <a:xfrm>
            <a:off x="0" y="501650"/>
            <a:ext cx="9144000" cy="6356350"/>
          </a:xfrm>
          <a:prstGeom prst="rect">
            <a:avLst/>
          </a:prstGeom>
          <a:noFill/>
          <a:ln w="9525">
            <a:noFill/>
            <a:miter lim="800000"/>
            <a:headEnd/>
            <a:tailEnd/>
          </a:ln>
        </p:spPr>
      </p:pic>
      <p:sp>
        <p:nvSpPr>
          <p:cNvPr id="13315" name="Tittel 2"/>
          <p:cNvSpPr>
            <a:spLocks noGrp="1"/>
          </p:cNvSpPr>
          <p:nvPr>
            <p:ph type="title"/>
          </p:nvPr>
        </p:nvSpPr>
        <p:spPr>
          <a:xfrm>
            <a:off x="457200" y="0"/>
            <a:ext cx="8229600" cy="476250"/>
          </a:xfrm>
        </p:spPr>
        <p:txBody>
          <a:bodyPr/>
          <a:lstStyle/>
          <a:p>
            <a:pPr eaLnBrk="1" hangingPunct="1"/>
            <a:r>
              <a:rPr lang="nb-NO" smtClean="0"/>
              <a:t>Zonation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725488"/>
            <a:ext cx="9144000" cy="6132512"/>
          </a:xfrm>
          <a:prstGeom prst="rect">
            <a:avLst/>
          </a:prstGeom>
          <a:noFill/>
          <a:ln w="9525">
            <a:noFill/>
            <a:miter lim="800000"/>
            <a:headEnd/>
            <a:tailEnd/>
          </a:ln>
        </p:spPr>
      </p:pic>
      <p:sp>
        <p:nvSpPr>
          <p:cNvPr id="14339" name="Tittel 2"/>
          <p:cNvSpPr>
            <a:spLocks noGrp="1"/>
          </p:cNvSpPr>
          <p:nvPr>
            <p:ph type="title"/>
          </p:nvPr>
        </p:nvSpPr>
        <p:spPr>
          <a:xfrm>
            <a:off x="457200" y="274638"/>
            <a:ext cx="8229600" cy="274637"/>
          </a:xfrm>
        </p:spPr>
        <p:txBody>
          <a:bodyPr/>
          <a:lstStyle/>
          <a:p>
            <a:pPr eaLnBrk="1" hangingPunct="1"/>
            <a:r>
              <a:rPr lang="nb-NO" smtClean="0"/>
              <a:t>Biofilm forces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tel 1"/>
          <p:cNvSpPr>
            <a:spLocks noGrp="1"/>
          </p:cNvSpPr>
          <p:nvPr>
            <p:ph type="title"/>
          </p:nvPr>
        </p:nvSpPr>
        <p:spPr>
          <a:xfrm>
            <a:off x="457200" y="274638"/>
            <a:ext cx="8229600" cy="633412"/>
          </a:xfrm>
        </p:spPr>
        <p:txBody>
          <a:bodyPr/>
          <a:lstStyle/>
          <a:p>
            <a:pPr eaLnBrk="1" hangingPunct="1"/>
            <a:r>
              <a:rPr lang="nb-NO" smtClean="0"/>
              <a:t>Biofilm detachment</a:t>
            </a:r>
          </a:p>
        </p:txBody>
      </p:sp>
      <p:sp>
        <p:nvSpPr>
          <p:cNvPr id="15363" name="Plassholder for innhold 3"/>
          <p:cNvSpPr>
            <a:spLocks noGrp="1"/>
          </p:cNvSpPr>
          <p:nvPr>
            <p:ph idx="1"/>
          </p:nvPr>
        </p:nvSpPr>
        <p:spPr>
          <a:xfrm>
            <a:off x="323850" y="1312863"/>
            <a:ext cx="4176713" cy="4637087"/>
          </a:xfrm>
        </p:spPr>
        <p:txBody>
          <a:bodyPr/>
          <a:lstStyle/>
          <a:p>
            <a:pPr eaLnBrk="1" hangingPunct="1"/>
            <a:r>
              <a:rPr lang="nb-NO" sz="2400" smtClean="0"/>
              <a:t>Physical loss of biomass from biofilm.</a:t>
            </a:r>
          </a:p>
          <a:p>
            <a:pPr eaLnBrk="1" hangingPunct="1"/>
            <a:r>
              <a:rPr lang="nb-NO" sz="2400" smtClean="0"/>
              <a:t>Five mechanisms:</a:t>
            </a:r>
          </a:p>
          <a:p>
            <a:pPr lvl="1" eaLnBrk="1" hangingPunct="1"/>
            <a:r>
              <a:rPr lang="nb-NO" sz="2000" smtClean="0"/>
              <a:t>Erosion</a:t>
            </a:r>
          </a:p>
          <a:p>
            <a:pPr lvl="1" eaLnBrk="1" hangingPunct="1"/>
            <a:r>
              <a:rPr lang="nb-NO" sz="2000" smtClean="0"/>
              <a:t>Sloughing</a:t>
            </a:r>
          </a:p>
          <a:p>
            <a:pPr lvl="1" eaLnBrk="1" hangingPunct="1"/>
            <a:r>
              <a:rPr lang="nb-NO" sz="2000" smtClean="0"/>
              <a:t>Grazing</a:t>
            </a:r>
          </a:p>
          <a:p>
            <a:pPr lvl="1" eaLnBrk="1" hangingPunct="1"/>
            <a:r>
              <a:rPr lang="nb-NO" sz="2000" smtClean="0"/>
              <a:t>Abrasion</a:t>
            </a:r>
          </a:p>
          <a:p>
            <a:pPr lvl="1" eaLnBrk="1" hangingPunct="1"/>
            <a:r>
              <a:rPr lang="nb-NO" sz="2000" smtClean="0"/>
              <a:t>Scraping</a:t>
            </a:r>
          </a:p>
          <a:p>
            <a:pPr eaLnBrk="1" hangingPunct="1"/>
            <a:r>
              <a:rPr lang="nb-NO" sz="2400" smtClean="0"/>
              <a:t>Biologically induced detachment:</a:t>
            </a:r>
          </a:p>
          <a:p>
            <a:pPr lvl="1" eaLnBrk="1" hangingPunct="1"/>
            <a:r>
              <a:rPr lang="nb-NO" sz="2000" smtClean="0"/>
              <a:t>Swarming</a:t>
            </a:r>
          </a:p>
          <a:p>
            <a:pPr lvl="1" eaLnBrk="1" hangingPunct="1"/>
            <a:r>
              <a:rPr lang="nb-NO" sz="2000" smtClean="0"/>
              <a:t>Extracellular EPSases</a:t>
            </a:r>
          </a:p>
          <a:p>
            <a:pPr eaLnBrk="1" hangingPunct="1"/>
            <a:r>
              <a:rPr lang="nb-NO" sz="2400" smtClean="0"/>
              <a:t>At steady state: Growth = Detachment + Decay</a:t>
            </a:r>
          </a:p>
        </p:txBody>
      </p:sp>
      <p:pic>
        <p:nvPicPr>
          <p:cNvPr id="15364" name="Bilde 2" descr="CBE_image_2310.jpg"/>
          <p:cNvPicPr>
            <a:picLocks noChangeAspect="1"/>
          </p:cNvPicPr>
          <p:nvPr/>
        </p:nvPicPr>
        <p:blipFill>
          <a:blip r:embed="rId2" cstate="print"/>
          <a:srcRect l="57874" r="1968" b="8708"/>
          <a:stretch>
            <a:fillRect/>
          </a:stretch>
        </p:blipFill>
        <p:spPr bwMode="auto">
          <a:xfrm>
            <a:off x="4427538" y="1484313"/>
            <a:ext cx="4586287" cy="51847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tel 1"/>
          <p:cNvSpPr>
            <a:spLocks noGrp="1"/>
          </p:cNvSpPr>
          <p:nvPr>
            <p:ph type="title"/>
          </p:nvPr>
        </p:nvSpPr>
        <p:spPr/>
        <p:txBody>
          <a:bodyPr/>
          <a:lstStyle/>
          <a:p>
            <a:pPr eaLnBrk="1" hangingPunct="1"/>
            <a:r>
              <a:rPr lang="nb-NO" smtClean="0"/>
              <a:t>Biofilm structure</a:t>
            </a:r>
          </a:p>
        </p:txBody>
      </p:sp>
      <p:pic>
        <p:nvPicPr>
          <p:cNvPr id="16387" name="Bilde 2" descr="CBE_image_2302.jpg"/>
          <p:cNvPicPr>
            <a:picLocks noChangeAspect="1"/>
          </p:cNvPicPr>
          <p:nvPr/>
        </p:nvPicPr>
        <p:blipFill>
          <a:blip r:embed="rId2" cstate="print"/>
          <a:srcRect/>
          <a:stretch>
            <a:fillRect/>
          </a:stretch>
        </p:blipFill>
        <p:spPr bwMode="auto">
          <a:xfrm>
            <a:off x="0" y="1395413"/>
            <a:ext cx="9144000" cy="546258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4"/>
          <p:cNvSpPr>
            <a:spLocks noChangeArrowheads="1"/>
          </p:cNvSpPr>
          <p:nvPr/>
        </p:nvSpPr>
        <p:spPr bwMode="auto">
          <a:xfrm>
            <a:off x="654050" y="438150"/>
            <a:ext cx="7772400" cy="1143000"/>
          </a:xfrm>
          <a:prstGeom prst="rect">
            <a:avLst/>
          </a:prstGeom>
          <a:noFill/>
          <a:ln w="9525">
            <a:noFill/>
            <a:miter lim="800000"/>
            <a:headEnd/>
            <a:tailEnd/>
          </a:ln>
        </p:spPr>
        <p:txBody>
          <a:bodyPr anchor="ctr"/>
          <a:lstStyle/>
          <a:p>
            <a:pPr algn="ctr"/>
            <a:r>
              <a:rPr lang="en-US" sz="4400">
                <a:solidFill>
                  <a:schemeClr val="tx2"/>
                </a:solidFill>
              </a:rPr>
              <a:t>The established biofilm; summary</a:t>
            </a:r>
          </a:p>
        </p:txBody>
      </p:sp>
      <p:sp>
        <p:nvSpPr>
          <p:cNvPr id="32773" name="Rectangle 5"/>
          <p:cNvSpPr>
            <a:spLocks noChangeArrowheads="1"/>
          </p:cNvSpPr>
          <p:nvPr/>
        </p:nvSpPr>
        <p:spPr bwMode="auto">
          <a:xfrm>
            <a:off x="425450" y="1733550"/>
            <a:ext cx="3810000" cy="4343400"/>
          </a:xfrm>
          <a:prstGeom prst="rect">
            <a:avLst/>
          </a:prstGeom>
          <a:noFill/>
          <a:ln w="9525">
            <a:noFill/>
            <a:miter lim="800000"/>
            <a:headEnd/>
            <a:tailEnd/>
          </a:ln>
        </p:spPr>
        <p:txBody>
          <a:bodyPr/>
          <a:lstStyle/>
          <a:p>
            <a:pPr marL="342900" indent="-342900">
              <a:spcBef>
                <a:spcPct val="20000"/>
              </a:spcBef>
              <a:buFontTx/>
              <a:buChar char="•"/>
            </a:pPr>
            <a:r>
              <a:rPr lang="en-US" sz="2400"/>
              <a:t>10 - 1000 um thick</a:t>
            </a:r>
          </a:p>
          <a:p>
            <a:pPr marL="342900" indent="-342900">
              <a:spcBef>
                <a:spcPct val="20000"/>
              </a:spcBef>
              <a:buFontTx/>
              <a:buChar char="•"/>
            </a:pPr>
            <a:r>
              <a:rPr lang="en-US" sz="2400"/>
              <a:t>Varying amount of EPS</a:t>
            </a:r>
          </a:p>
          <a:p>
            <a:pPr marL="342900" indent="-342900">
              <a:spcBef>
                <a:spcPct val="20000"/>
              </a:spcBef>
              <a:buFontTx/>
              <a:buChar char="•"/>
            </a:pPr>
            <a:r>
              <a:rPr lang="en-US" sz="2400"/>
              <a:t>Extracellular enzymes</a:t>
            </a:r>
          </a:p>
          <a:p>
            <a:pPr marL="342900" indent="-342900">
              <a:spcBef>
                <a:spcPct val="20000"/>
              </a:spcBef>
              <a:buFontTx/>
              <a:buChar char="•"/>
            </a:pPr>
            <a:r>
              <a:rPr lang="en-US" sz="2400"/>
              <a:t>Individual growth kinetics  as for CSTR</a:t>
            </a:r>
          </a:p>
          <a:p>
            <a:pPr marL="342900" indent="-342900">
              <a:spcBef>
                <a:spcPct val="20000"/>
              </a:spcBef>
              <a:buFontTx/>
              <a:buChar char="•"/>
            </a:pPr>
            <a:r>
              <a:rPr lang="en-US" sz="2400"/>
              <a:t>The biofilm phenotype? </a:t>
            </a:r>
          </a:p>
          <a:p>
            <a:pPr marL="342900" indent="-342900">
              <a:spcBef>
                <a:spcPct val="20000"/>
              </a:spcBef>
              <a:buFontTx/>
              <a:buChar char="•"/>
            </a:pPr>
            <a:r>
              <a:rPr lang="en-US" sz="2400"/>
              <a:t>Diffusion limitations</a:t>
            </a:r>
          </a:p>
          <a:p>
            <a:pPr marL="342900" indent="-342900">
              <a:spcBef>
                <a:spcPct val="20000"/>
              </a:spcBef>
              <a:buFontTx/>
              <a:buChar char="•"/>
            </a:pPr>
            <a:r>
              <a:rPr lang="en-US" sz="2400"/>
              <a:t>At steady state: Growth = Detachment (net)</a:t>
            </a:r>
          </a:p>
        </p:txBody>
      </p:sp>
      <p:graphicFrame>
        <p:nvGraphicFramePr>
          <p:cNvPr id="32774" name="Object 2"/>
          <p:cNvGraphicFramePr>
            <a:graphicFrameLocks noChangeAspect="1"/>
          </p:cNvGraphicFramePr>
          <p:nvPr/>
        </p:nvGraphicFramePr>
        <p:xfrm>
          <a:off x="4235450" y="1809750"/>
          <a:ext cx="4800600" cy="4572000"/>
        </p:xfrm>
        <a:graphic>
          <a:graphicData uri="http://schemas.openxmlformats.org/presentationml/2006/ole">
            <p:oleObj spid="_x0000_s6146" name="Clip" r:id="rId3" imgW="4790476" imgH="359047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2774"/>
                                        </p:tgtEl>
                                        <p:attrNameLst>
                                          <p:attrName>style.visibility</p:attrName>
                                        </p:attrNameLst>
                                      </p:cBhvr>
                                      <p:to>
                                        <p:strVal val="visible"/>
                                      </p:to>
                                    </p:set>
                                    <p:animEffect transition="in" filter="dissolve">
                                      <p:cBhvr>
                                        <p:cTn id="7" dur="500"/>
                                        <p:tgtEl>
                                          <p:spTgt spid="327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773">
                                            <p:txEl>
                                              <p:pRg st="0" end="0"/>
                                            </p:txEl>
                                          </p:spTgt>
                                        </p:tgtEl>
                                        <p:attrNameLst>
                                          <p:attrName>style.visibility</p:attrName>
                                        </p:attrNameLst>
                                      </p:cBhvr>
                                      <p:to>
                                        <p:strVal val="visible"/>
                                      </p:to>
                                    </p:set>
                                    <p:anim calcmode="lin" valueType="num">
                                      <p:cBhvr additive="base">
                                        <p:cTn id="12" dur="500" fill="hold"/>
                                        <p:tgtEl>
                                          <p:spTgt spid="3277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27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2773">
                                            <p:txEl>
                                              <p:pRg st="1" end="1"/>
                                            </p:txEl>
                                          </p:spTgt>
                                        </p:tgtEl>
                                        <p:attrNameLst>
                                          <p:attrName>style.visibility</p:attrName>
                                        </p:attrNameLst>
                                      </p:cBhvr>
                                      <p:to>
                                        <p:strVal val="visible"/>
                                      </p:to>
                                    </p:set>
                                    <p:anim calcmode="lin" valueType="num">
                                      <p:cBhvr additive="base">
                                        <p:cTn id="18" dur="500" fill="hold"/>
                                        <p:tgtEl>
                                          <p:spTgt spid="3277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277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2773">
                                            <p:txEl>
                                              <p:pRg st="2" end="2"/>
                                            </p:txEl>
                                          </p:spTgt>
                                        </p:tgtEl>
                                        <p:attrNameLst>
                                          <p:attrName>style.visibility</p:attrName>
                                        </p:attrNameLst>
                                      </p:cBhvr>
                                      <p:to>
                                        <p:strVal val="visible"/>
                                      </p:to>
                                    </p:set>
                                    <p:anim calcmode="lin" valueType="num">
                                      <p:cBhvr additive="base">
                                        <p:cTn id="24" dur="500" fill="hold"/>
                                        <p:tgtEl>
                                          <p:spTgt spid="3277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277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2773">
                                            <p:txEl>
                                              <p:pRg st="3" end="3"/>
                                            </p:txEl>
                                          </p:spTgt>
                                        </p:tgtEl>
                                        <p:attrNameLst>
                                          <p:attrName>style.visibility</p:attrName>
                                        </p:attrNameLst>
                                      </p:cBhvr>
                                      <p:to>
                                        <p:strVal val="visible"/>
                                      </p:to>
                                    </p:set>
                                    <p:anim calcmode="lin" valueType="num">
                                      <p:cBhvr additive="base">
                                        <p:cTn id="30" dur="500" fill="hold"/>
                                        <p:tgtEl>
                                          <p:spTgt spid="32773">
                                            <p:txEl>
                                              <p:pRg st="3" end="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277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2773">
                                            <p:txEl>
                                              <p:pRg st="4" end="4"/>
                                            </p:txEl>
                                          </p:spTgt>
                                        </p:tgtEl>
                                        <p:attrNameLst>
                                          <p:attrName>style.visibility</p:attrName>
                                        </p:attrNameLst>
                                      </p:cBhvr>
                                      <p:to>
                                        <p:strVal val="visible"/>
                                      </p:to>
                                    </p:set>
                                    <p:anim calcmode="lin" valueType="num">
                                      <p:cBhvr additive="base">
                                        <p:cTn id="36" dur="500" fill="hold"/>
                                        <p:tgtEl>
                                          <p:spTgt spid="32773">
                                            <p:txEl>
                                              <p:pRg st="4" end="4"/>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277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2773">
                                            <p:txEl>
                                              <p:pRg st="5" end="5"/>
                                            </p:txEl>
                                          </p:spTgt>
                                        </p:tgtEl>
                                        <p:attrNameLst>
                                          <p:attrName>style.visibility</p:attrName>
                                        </p:attrNameLst>
                                      </p:cBhvr>
                                      <p:to>
                                        <p:strVal val="visible"/>
                                      </p:to>
                                    </p:set>
                                    <p:anim calcmode="lin" valueType="num">
                                      <p:cBhvr additive="base">
                                        <p:cTn id="42" dur="500" fill="hold"/>
                                        <p:tgtEl>
                                          <p:spTgt spid="32773">
                                            <p:txEl>
                                              <p:pRg st="5" end="5"/>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277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2773">
                                            <p:txEl>
                                              <p:pRg st="6" end="6"/>
                                            </p:txEl>
                                          </p:spTgt>
                                        </p:tgtEl>
                                        <p:attrNameLst>
                                          <p:attrName>style.visibility</p:attrName>
                                        </p:attrNameLst>
                                      </p:cBhvr>
                                      <p:to>
                                        <p:strVal val="visible"/>
                                      </p:to>
                                    </p:set>
                                    <p:anim calcmode="lin" valueType="num">
                                      <p:cBhvr additive="base">
                                        <p:cTn id="48" dur="500" fill="hold"/>
                                        <p:tgtEl>
                                          <p:spTgt spid="32773">
                                            <p:txEl>
                                              <p:pRg st="6" end="6"/>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277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8229600" cy="490537"/>
          </a:xfrm>
        </p:spPr>
        <p:txBody>
          <a:bodyPr/>
          <a:lstStyle/>
          <a:p>
            <a:pPr eaLnBrk="1" hangingPunct="1"/>
            <a:r>
              <a:rPr lang="nb-NO" sz="3200" smtClean="0"/>
              <a:t>Public Health Hazards</a:t>
            </a:r>
          </a:p>
        </p:txBody>
      </p:sp>
      <p:sp>
        <p:nvSpPr>
          <p:cNvPr id="17411" name="Rectangle 3"/>
          <p:cNvSpPr>
            <a:spLocks noGrp="1" noChangeArrowheads="1"/>
          </p:cNvSpPr>
          <p:nvPr>
            <p:ph type="body" sz="half" idx="1"/>
          </p:nvPr>
        </p:nvSpPr>
        <p:spPr>
          <a:xfrm>
            <a:off x="0" y="908050"/>
            <a:ext cx="5508625" cy="3889375"/>
          </a:xfrm>
        </p:spPr>
        <p:txBody>
          <a:bodyPr/>
          <a:lstStyle/>
          <a:p>
            <a:pPr eaLnBrk="1" hangingPunct="1">
              <a:lnSpc>
                <a:spcPct val="80000"/>
              </a:lnSpc>
            </a:pPr>
            <a:r>
              <a:rPr lang="nb-NO" sz="1800" smtClean="0"/>
              <a:t>Growth and release of pathogens in</a:t>
            </a:r>
          </a:p>
          <a:p>
            <a:pPr lvl="1" eaLnBrk="1" hangingPunct="1">
              <a:lnSpc>
                <a:spcPct val="80000"/>
              </a:lnSpc>
            </a:pPr>
            <a:r>
              <a:rPr lang="nb-NO" sz="1600" smtClean="0"/>
              <a:t>Drinking water treatment and distribution systems</a:t>
            </a:r>
          </a:p>
          <a:p>
            <a:pPr lvl="1" eaLnBrk="1" hangingPunct="1">
              <a:lnSpc>
                <a:spcPct val="80000"/>
              </a:lnSpc>
            </a:pPr>
            <a:r>
              <a:rPr lang="nb-NO" sz="1600" smtClean="0"/>
              <a:t>Swimming pools</a:t>
            </a:r>
          </a:p>
          <a:p>
            <a:pPr lvl="1" eaLnBrk="1" hangingPunct="1">
              <a:lnSpc>
                <a:spcPct val="80000"/>
              </a:lnSpc>
            </a:pPr>
            <a:r>
              <a:rPr lang="nb-NO" sz="1600" smtClean="0"/>
              <a:t>Cooling water systems</a:t>
            </a:r>
          </a:p>
          <a:p>
            <a:pPr lvl="1" eaLnBrk="1" hangingPunct="1">
              <a:lnSpc>
                <a:spcPct val="80000"/>
              </a:lnSpc>
            </a:pPr>
            <a:r>
              <a:rPr lang="nb-NO" sz="1600" smtClean="0"/>
              <a:t>Ventilation systems</a:t>
            </a:r>
          </a:p>
          <a:p>
            <a:pPr lvl="1" eaLnBrk="1" hangingPunct="1">
              <a:lnSpc>
                <a:spcPct val="80000"/>
              </a:lnSpc>
            </a:pPr>
            <a:r>
              <a:rPr lang="nb-NO" sz="1600" smtClean="0"/>
              <a:t>Food processing systems</a:t>
            </a:r>
          </a:p>
          <a:p>
            <a:pPr eaLnBrk="1" hangingPunct="1">
              <a:lnSpc>
                <a:spcPct val="80000"/>
              </a:lnSpc>
            </a:pPr>
            <a:r>
              <a:rPr lang="nb-NO" sz="1800" smtClean="0"/>
              <a:t>Contamination of food and household products</a:t>
            </a:r>
          </a:p>
          <a:p>
            <a:pPr eaLnBrk="1" hangingPunct="1">
              <a:lnSpc>
                <a:spcPct val="80000"/>
              </a:lnSpc>
            </a:pPr>
            <a:r>
              <a:rPr lang="nb-NO" sz="1800" smtClean="0"/>
              <a:t>Algal and bacterial blooms and release of biotoxins</a:t>
            </a:r>
          </a:p>
          <a:p>
            <a:pPr eaLnBrk="1" hangingPunct="1">
              <a:lnSpc>
                <a:spcPct val="80000"/>
              </a:lnSpc>
            </a:pPr>
            <a:r>
              <a:rPr lang="nb-NO" sz="1800" smtClean="0"/>
              <a:t>Oxygen deficiency in closed storage rooms </a:t>
            </a:r>
          </a:p>
          <a:p>
            <a:pPr eaLnBrk="1" hangingPunct="1">
              <a:lnSpc>
                <a:spcPct val="80000"/>
              </a:lnSpc>
            </a:pPr>
            <a:r>
              <a:rPr lang="nb-NO" sz="1800" smtClean="0"/>
              <a:t>Release of toxic metabolic products under anaerobic reducing conditions</a:t>
            </a:r>
          </a:p>
          <a:p>
            <a:pPr eaLnBrk="1" hangingPunct="1">
              <a:lnSpc>
                <a:spcPct val="80000"/>
              </a:lnSpc>
            </a:pPr>
            <a:r>
              <a:rPr lang="nb-NO" sz="1800" smtClean="0"/>
              <a:t>Release of explosive metabolic products</a:t>
            </a:r>
          </a:p>
        </p:txBody>
      </p:sp>
      <p:pic>
        <p:nvPicPr>
          <p:cNvPr id="17412" name="Picture 5" descr="28_F09"/>
          <p:cNvPicPr>
            <a:picLocks noGrp="1" noChangeAspect="1" noChangeArrowheads="1"/>
          </p:cNvPicPr>
          <p:nvPr>
            <p:ph sz="quarter" idx="2"/>
          </p:nvPr>
        </p:nvPicPr>
        <p:blipFill>
          <a:blip r:embed="rId2" cstate="print"/>
          <a:srcRect/>
          <a:stretch>
            <a:fillRect/>
          </a:stretch>
        </p:blipFill>
        <p:spPr>
          <a:xfrm>
            <a:off x="5292725" y="1166813"/>
            <a:ext cx="3851275" cy="2647950"/>
          </a:xfrm>
        </p:spPr>
      </p:pic>
      <p:pic>
        <p:nvPicPr>
          <p:cNvPr id="17413" name="Picture 8" descr="28_F11a"/>
          <p:cNvPicPr>
            <a:picLocks noGrp="1" noChangeAspect="1" noChangeArrowheads="1"/>
          </p:cNvPicPr>
          <p:nvPr>
            <p:ph sz="quarter" idx="3"/>
          </p:nvPr>
        </p:nvPicPr>
        <p:blipFill>
          <a:blip r:embed="rId3" cstate="print"/>
          <a:srcRect/>
          <a:stretch>
            <a:fillRect/>
          </a:stretch>
        </p:blipFill>
        <p:spPr>
          <a:xfrm>
            <a:off x="433388" y="4283075"/>
            <a:ext cx="4067175" cy="2574925"/>
          </a:xfrm>
        </p:spPr>
      </p:pic>
      <p:pic>
        <p:nvPicPr>
          <p:cNvPr id="17414" name="Picture 11" descr="28_F13"/>
          <p:cNvPicPr>
            <a:picLocks noChangeAspect="1" noChangeArrowheads="1"/>
          </p:cNvPicPr>
          <p:nvPr/>
        </p:nvPicPr>
        <p:blipFill>
          <a:blip r:embed="rId4" cstate="print"/>
          <a:srcRect/>
          <a:stretch>
            <a:fillRect/>
          </a:stretch>
        </p:blipFill>
        <p:spPr bwMode="auto">
          <a:xfrm>
            <a:off x="5241925" y="3803650"/>
            <a:ext cx="3902075" cy="305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tel 1"/>
          <p:cNvSpPr>
            <a:spLocks noGrp="1"/>
          </p:cNvSpPr>
          <p:nvPr>
            <p:ph type="title"/>
          </p:nvPr>
        </p:nvSpPr>
        <p:spPr>
          <a:xfrm>
            <a:off x="457200" y="274638"/>
            <a:ext cx="8229600" cy="706437"/>
          </a:xfrm>
        </p:spPr>
        <p:txBody>
          <a:bodyPr/>
          <a:lstStyle/>
          <a:p>
            <a:pPr eaLnBrk="1" hangingPunct="1"/>
            <a:r>
              <a:rPr lang="nb-NO" smtClean="0"/>
              <a:t>Health risk biofilms</a:t>
            </a:r>
          </a:p>
        </p:txBody>
      </p:sp>
      <p:sp>
        <p:nvSpPr>
          <p:cNvPr id="18435" name="Plassholder for innhold 2"/>
          <p:cNvSpPr>
            <a:spLocks noGrp="1"/>
          </p:cNvSpPr>
          <p:nvPr>
            <p:ph idx="1"/>
          </p:nvPr>
        </p:nvSpPr>
        <p:spPr>
          <a:xfrm>
            <a:off x="250825" y="1268413"/>
            <a:ext cx="4968875" cy="4608512"/>
          </a:xfrm>
        </p:spPr>
        <p:txBody>
          <a:bodyPr/>
          <a:lstStyle/>
          <a:p>
            <a:pPr eaLnBrk="1" hangingPunct="1"/>
            <a:r>
              <a:rPr lang="nb-NO" sz="2400" smtClean="0"/>
              <a:t>Chronic body infections</a:t>
            </a:r>
          </a:p>
          <a:p>
            <a:pPr lvl="1" eaLnBrk="1" hangingPunct="1"/>
            <a:r>
              <a:rPr lang="nb-NO" sz="2000" smtClean="0"/>
              <a:t>Implants</a:t>
            </a:r>
          </a:p>
          <a:p>
            <a:pPr lvl="1" eaLnBrk="1" hangingPunct="1"/>
            <a:r>
              <a:rPr lang="nb-NO" sz="2000" smtClean="0"/>
              <a:t>Urinary tract</a:t>
            </a:r>
          </a:p>
          <a:p>
            <a:pPr lvl="1" eaLnBrk="1" hangingPunct="1"/>
            <a:r>
              <a:rPr lang="nb-NO" sz="2000" smtClean="0"/>
              <a:t>Lungs</a:t>
            </a:r>
          </a:p>
          <a:p>
            <a:pPr lvl="1" eaLnBrk="1" hangingPunct="1"/>
            <a:r>
              <a:rPr lang="nb-NO" sz="2000" smtClean="0"/>
              <a:t>Colon</a:t>
            </a:r>
          </a:p>
          <a:p>
            <a:pPr lvl="1" eaLnBrk="1" hangingPunct="1">
              <a:spcAft>
                <a:spcPts val="600"/>
              </a:spcAft>
            </a:pPr>
            <a:r>
              <a:rPr lang="nb-NO" sz="2000" smtClean="0"/>
              <a:t>Throat</a:t>
            </a:r>
          </a:p>
          <a:p>
            <a:pPr eaLnBrk="1" hangingPunct="1">
              <a:spcAft>
                <a:spcPts val="600"/>
              </a:spcAft>
            </a:pPr>
            <a:r>
              <a:rPr lang="nb-NO" sz="2400" smtClean="0"/>
              <a:t>General problem: </a:t>
            </a:r>
            <a:r>
              <a:rPr lang="nb-NO" sz="2400" u="sng" smtClean="0"/>
              <a:t>Immune System Accessibility</a:t>
            </a:r>
          </a:p>
          <a:p>
            <a:pPr eaLnBrk="1" hangingPunct="1">
              <a:spcAft>
                <a:spcPts val="600"/>
              </a:spcAft>
            </a:pPr>
            <a:r>
              <a:rPr lang="nb-NO" sz="2400" smtClean="0"/>
              <a:t>Pathogenic growth in technical systems</a:t>
            </a:r>
          </a:p>
          <a:p>
            <a:pPr lvl="1" eaLnBrk="1" hangingPunct="1"/>
            <a:r>
              <a:rPr lang="nb-NO" sz="2000" smtClean="0"/>
              <a:t>Cooling systems</a:t>
            </a:r>
          </a:p>
          <a:p>
            <a:pPr lvl="1" eaLnBrk="1" hangingPunct="1"/>
            <a:r>
              <a:rPr lang="nb-NO" sz="2000" smtClean="0"/>
              <a:t>Water distribution systems</a:t>
            </a:r>
          </a:p>
          <a:p>
            <a:pPr lvl="1" eaLnBrk="1" hangingPunct="1"/>
            <a:r>
              <a:rPr lang="nb-NO" sz="2000" smtClean="0"/>
              <a:t>Swimming pools</a:t>
            </a:r>
          </a:p>
          <a:p>
            <a:pPr lvl="1" eaLnBrk="1" hangingPunct="1"/>
            <a:r>
              <a:rPr lang="nb-NO" sz="2000" smtClean="0"/>
              <a:t>Heating systems</a:t>
            </a:r>
          </a:p>
          <a:p>
            <a:pPr lvl="1" eaLnBrk="1" hangingPunct="1"/>
            <a:endParaRPr lang="nb-NO" sz="2400" smtClean="0"/>
          </a:p>
          <a:p>
            <a:pPr eaLnBrk="1" hangingPunct="1"/>
            <a:endParaRPr lang="nb-NO" sz="2400" smtClean="0"/>
          </a:p>
        </p:txBody>
      </p:sp>
      <p:pic>
        <p:nvPicPr>
          <p:cNvPr id="18436" name="Picture 2" descr="http://www.agd.org/files/gd/mj2009/duarte/duarte-fig6.jpg"/>
          <p:cNvPicPr>
            <a:picLocks noChangeAspect="1" noChangeArrowheads="1"/>
          </p:cNvPicPr>
          <p:nvPr/>
        </p:nvPicPr>
        <p:blipFill>
          <a:blip r:embed="rId2" cstate="print"/>
          <a:srcRect b="11420"/>
          <a:stretch>
            <a:fillRect/>
          </a:stretch>
        </p:blipFill>
        <p:spPr bwMode="auto">
          <a:xfrm>
            <a:off x="4787900" y="1412875"/>
            <a:ext cx="4211638" cy="2352675"/>
          </a:xfrm>
          <a:prstGeom prst="rect">
            <a:avLst/>
          </a:prstGeom>
          <a:noFill/>
          <a:ln w="9525">
            <a:noFill/>
            <a:miter lim="800000"/>
            <a:headEnd/>
            <a:tailEnd/>
          </a:ln>
        </p:spPr>
      </p:pic>
      <p:pic>
        <p:nvPicPr>
          <p:cNvPr id="18437" name="Picture 4" descr="http://www.legionella.org/_derived/biofilm_research1.htm_txt_a_semcopperpipe.gif"/>
          <p:cNvPicPr>
            <a:picLocks noChangeAspect="1" noChangeArrowheads="1"/>
          </p:cNvPicPr>
          <p:nvPr/>
        </p:nvPicPr>
        <p:blipFill>
          <a:blip r:embed="rId3" cstate="print"/>
          <a:srcRect/>
          <a:stretch>
            <a:fillRect/>
          </a:stretch>
        </p:blipFill>
        <p:spPr bwMode="auto">
          <a:xfrm>
            <a:off x="5003800" y="3860800"/>
            <a:ext cx="3671888" cy="28114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biofilm resistanc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tel 1"/>
          <p:cNvSpPr>
            <a:spLocks noGrp="1"/>
          </p:cNvSpPr>
          <p:nvPr>
            <p:ph type="title"/>
          </p:nvPr>
        </p:nvSpPr>
        <p:spPr/>
        <p:txBody>
          <a:bodyPr/>
          <a:lstStyle/>
          <a:p>
            <a:pPr eaLnBrk="1" hangingPunct="1"/>
            <a:endParaRPr lang="nb-NO" smtClean="0"/>
          </a:p>
        </p:txBody>
      </p:sp>
      <p:pic>
        <p:nvPicPr>
          <p:cNvPr id="20483" name="Bilde 2" descr="CBE_image_2296.jpg"/>
          <p:cNvPicPr>
            <a:picLocks noChangeAspect="1"/>
          </p:cNvPicPr>
          <p:nvPr/>
        </p:nvPicPr>
        <p:blipFill>
          <a:blip r:embed="rId2" cstate="print"/>
          <a:srcRect/>
          <a:stretch>
            <a:fillRect/>
          </a:stretch>
        </p:blipFill>
        <p:spPr bwMode="auto">
          <a:xfrm>
            <a:off x="0" y="284163"/>
            <a:ext cx="9144000" cy="62896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333375"/>
            <a:ext cx="8229600" cy="706438"/>
          </a:xfrm>
        </p:spPr>
        <p:txBody>
          <a:bodyPr/>
          <a:lstStyle/>
          <a:p>
            <a:pPr eaLnBrk="1" hangingPunct="1"/>
            <a:r>
              <a:rPr lang="nb-NO" sz="3200" smtClean="0"/>
              <a:t>Microbes in Technical Systems</a:t>
            </a:r>
          </a:p>
        </p:txBody>
      </p:sp>
      <p:pic>
        <p:nvPicPr>
          <p:cNvPr id="9219" name="Picture 8" descr="30_F00"/>
          <p:cNvPicPr>
            <a:picLocks noGrp="1" noChangeAspect="1" noChangeArrowheads="1"/>
          </p:cNvPicPr>
          <p:nvPr>
            <p:ph sz="quarter" idx="1"/>
          </p:nvPr>
        </p:nvPicPr>
        <p:blipFill>
          <a:blip r:embed="rId2" cstate="print"/>
          <a:srcRect/>
          <a:stretch>
            <a:fillRect/>
          </a:stretch>
        </p:blipFill>
        <p:spPr>
          <a:xfrm>
            <a:off x="179388" y="3357563"/>
            <a:ext cx="2347912" cy="3265487"/>
          </a:xfrm>
        </p:spPr>
      </p:pic>
      <p:sp>
        <p:nvSpPr>
          <p:cNvPr id="9220" name="Rectangle 4"/>
          <p:cNvSpPr>
            <a:spLocks noGrp="1" noChangeArrowheads="1"/>
          </p:cNvSpPr>
          <p:nvPr>
            <p:ph type="body" sz="half" idx="3"/>
          </p:nvPr>
        </p:nvSpPr>
        <p:spPr>
          <a:xfrm>
            <a:off x="4648200" y="1341438"/>
            <a:ext cx="4038600" cy="4784725"/>
          </a:xfrm>
        </p:spPr>
        <p:txBody>
          <a:bodyPr/>
          <a:lstStyle/>
          <a:p>
            <a:pPr eaLnBrk="1" hangingPunct="1">
              <a:lnSpc>
                <a:spcPct val="80000"/>
              </a:lnSpc>
            </a:pPr>
            <a:r>
              <a:rPr lang="nb-NO" sz="1800" u="sng" smtClean="0"/>
              <a:t>Problems</a:t>
            </a:r>
          </a:p>
          <a:p>
            <a:pPr lvl="1" eaLnBrk="1" hangingPunct="1">
              <a:lnSpc>
                <a:spcPct val="80000"/>
              </a:lnSpc>
            </a:pPr>
            <a:r>
              <a:rPr lang="nb-NO" sz="1400" smtClean="0"/>
              <a:t>Fouling</a:t>
            </a:r>
          </a:p>
          <a:p>
            <a:pPr lvl="1" eaLnBrk="1" hangingPunct="1">
              <a:lnSpc>
                <a:spcPct val="80000"/>
              </a:lnSpc>
            </a:pPr>
            <a:r>
              <a:rPr lang="nb-NO" sz="1400" smtClean="0"/>
              <a:t>Corrosion</a:t>
            </a:r>
          </a:p>
          <a:p>
            <a:pPr lvl="1" eaLnBrk="1" hangingPunct="1">
              <a:lnSpc>
                <a:spcPct val="80000"/>
              </a:lnSpc>
            </a:pPr>
            <a:r>
              <a:rPr lang="nb-NO" sz="1400" smtClean="0"/>
              <a:t>Public Health Hazards</a:t>
            </a:r>
          </a:p>
          <a:p>
            <a:pPr lvl="1" eaLnBrk="1" hangingPunct="1">
              <a:lnSpc>
                <a:spcPct val="80000"/>
              </a:lnSpc>
            </a:pPr>
            <a:r>
              <a:rPr lang="nb-NO" sz="1400" smtClean="0"/>
              <a:t>Clogging</a:t>
            </a:r>
          </a:p>
          <a:p>
            <a:pPr lvl="1" eaLnBrk="1" hangingPunct="1">
              <a:lnSpc>
                <a:spcPct val="80000"/>
              </a:lnSpc>
            </a:pPr>
            <a:r>
              <a:rPr lang="nb-NO" sz="1400" smtClean="0"/>
              <a:t>Product souring</a:t>
            </a:r>
          </a:p>
          <a:p>
            <a:pPr lvl="1" eaLnBrk="1" hangingPunct="1">
              <a:lnSpc>
                <a:spcPct val="80000"/>
              </a:lnSpc>
            </a:pPr>
            <a:r>
              <a:rPr lang="nb-NO" sz="1400" smtClean="0"/>
              <a:t>Offensive odors and taste</a:t>
            </a:r>
          </a:p>
          <a:p>
            <a:pPr lvl="1" eaLnBrk="1" hangingPunct="1">
              <a:lnSpc>
                <a:spcPct val="80000"/>
              </a:lnSpc>
            </a:pPr>
            <a:r>
              <a:rPr lang="nb-NO" sz="1400" smtClean="0"/>
              <a:t>Aestethic</a:t>
            </a:r>
          </a:p>
          <a:p>
            <a:pPr lvl="1" eaLnBrk="1" hangingPunct="1">
              <a:lnSpc>
                <a:spcPct val="80000"/>
              </a:lnSpc>
            </a:pPr>
            <a:r>
              <a:rPr lang="nb-NO" sz="1400" smtClean="0"/>
              <a:t>Contamination</a:t>
            </a:r>
          </a:p>
          <a:p>
            <a:pPr eaLnBrk="1" hangingPunct="1">
              <a:lnSpc>
                <a:spcPct val="80000"/>
              </a:lnSpc>
            </a:pPr>
            <a:r>
              <a:rPr lang="nb-NO" sz="1800" u="sng" smtClean="0"/>
              <a:t>Beneficial</a:t>
            </a:r>
          </a:p>
          <a:p>
            <a:pPr lvl="1" eaLnBrk="1" hangingPunct="1">
              <a:lnSpc>
                <a:spcPct val="80000"/>
              </a:lnSpc>
            </a:pPr>
            <a:r>
              <a:rPr lang="nb-NO" sz="1600" smtClean="0"/>
              <a:t>Treatment processes</a:t>
            </a:r>
          </a:p>
          <a:p>
            <a:pPr lvl="2" eaLnBrk="1" hangingPunct="1">
              <a:lnSpc>
                <a:spcPct val="80000"/>
              </a:lnSpc>
            </a:pPr>
            <a:r>
              <a:rPr lang="nb-NO" sz="1400" smtClean="0"/>
              <a:t>Drinking water treatment</a:t>
            </a:r>
          </a:p>
          <a:p>
            <a:pPr lvl="2" eaLnBrk="1" hangingPunct="1">
              <a:lnSpc>
                <a:spcPct val="80000"/>
              </a:lnSpc>
            </a:pPr>
            <a:r>
              <a:rPr lang="nb-NO" sz="1400" smtClean="0"/>
              <a:t>Wastewater treatment</a:t>
            </a:r>
          </a:p>
          <a:p>
            <a:pPr lvl="2" eaLnBrk="1" hangingPunct="1">
              <a:lnSpc>
                <a:spcPct val="80000"/>
              </a:lnSpc>
            </a:pPr>
            <a:r>
              <a:rPr lang="nb-NO" sz="1400" smtClean="0"/>
              <a:t>Solid waste treatment</a:t>
            </a:r>
          </a:p>
          <a:p>
            <a:pPr lvl="2" eaLnBrk="1" hangingPunct="1">
              <a:lnSpc>
                <a:spcPct val="80000"/>
              </a:lnSpc>
            </a:pPr>
            <a:r>
              <a:rPr lang="nb-NO" sz="1400" smtClean="0"/>
              <a:t>Off-gas treatment</a:t>
            </a:r>
          </a:p>
          <a:p>
            <a:pPr lvl="1" eaLnBrk="1" hangingPunct="1">
              <a:lnSpc>
                <a:spcPct val="80000"/>
              </a:lnSpc>
            </a:pPr>
            <a:r>
              <a:rPr lang="nb-NO" sz="1600" smtClean="0"/>
              <a:t>Bioremediation</a:t>
            </a:r>
          </a:p>
          <a:p>
            <a:pPr lvl="1" eaLnBrk="1" hangingPunct="1">
              <a:lnSpc>
                <a:spcPct val="80000"/>
              </a:lnSpc>
            </a:pPr>
            <a:r>
              <a:rPr lang="nb-NO" sz="1600" smtClean="0"/>
              <a:t>Biotechnology/Microbial production</a:t>
            </a:r>
          </a:p>
          <a:p>
            <a:pPr lvl="1" eaLnBrk="1" hangingPunct="1">
              <a:lnSpc>
                <a:spcPct val="80000"/>
              </a:lnSpc>
            </a:pPr>
            <a:r>
              <a:rPr lang="nb-NO" sz="1600" smtClean="0"/>
              <a:t>Reservoir de-souring</a:t>
            </a:r>
          </a:p>
          <a:p>
            <a:pPr lvl="1" eaLnBrk="1" hangingPunct="1">
              <a:lnSpc>
                <a:spcPct val="80000"/>
              </a:lnSpc>
            </a:pPr>
            <a:r>
              <a:rPr lang="nb-NO" sz="1600" smtClean="0"/>
              <a:t>MEOR</a:t>
            </a:r>
          </a:p>
          <a:p>
            <a:pPr lvl="1" eaLnBrk="1" hangingPunct="1">
              <a:lnSpc>
                <a:spcPct val="80000"/>
              </a:lnSpc>
            </a:pPr>
            <a:r>
              <a:rPr lang="nb-NO" sz="1600" smtClean="0"/>
              <a:t>Microbial fuel cells</a:t>
            </a:r>
          </a:p>
          <a:p>
            <a:pPr lvl="1" eaLnBrk="1" hangingPunct="1">
              <a:lnSpc>
                <a:spcPct val="80000"/>
              </a:lnSpc>
            </a:pPr>
            <a:r>
              <a:rPr lang="nb-NO" sz="1600" smtClean="0"/>
              <a:t>Aquaculture systems</a:t>
            </a:r>
          </a:p>
          <a:p>
            <a:pPr lvl="1" eaLnBrk="1" hangingPunct="1">
              <a:lnSpc>
                <a:spcPct val="80000"/>
              </a:lnSpc>
            </a:pPr>
            <a:r>
              <a:rPr lang="nb-NO" sz="1600" smtClean="0"/>
              <a:t>Bio-mining</a:t>
            </a:r>
          </a:p>
          <a:p>
            <a:pPr lvl="1" eaLnBrk="1" hangingPunct="1">
              <a:lnSpc>
                <a:spcPct val="80000"/>
              </a:lnSpc>
            </a:pPr>
            <a:endParaRPr lang="nb-NO" sz="1600" smtClean="0"/>
          </a:p>
          <a:p>
            <a:pPr eaLnBrk="1" hangingPunct="1">
              <a:lnSpc>
                <a:spcPct val="80000"/>
              </a:lnSpc>
            </a:pPr>
            <a:endParaRPr lang="nb-NO" sz="1600" smtClean="0"/>
          </a:p>
        </p:txBody>
      </p:sp>
      <p:sp>
        <p:nvSpPr>
          <p:cNvPr id="9221" name="Rectangle 6"/>
          <p:cNvSpPr>
            <a:spLocks noChangeArrowheads="1"/>
          </p:cNvSpPr>
          <p:nvPr/>
        </p:nvSpPr>
        <p:spPr bwMode="auto">
          <a:xfrm>
            <a:off x="179388" y="1268413"/>
            <a:ext cx="4392612" cy="1873250"/>
          </a:xfrm>
          <a:prstGeom prst="rect">
            <a:avLst/>
          </a:prstGeom>
          <a:noFill/>
          <a:ln w="9525">
            <a:noFill/>
            <a:miter lim="800000"/>
            <a:headEnd/>
            <a:tailEnd/>
          </a:ln>
        </p:spPr>
        <p:txBody>
          <a:bodyPr/>
          <a:lstStyle/>
          <a:p>
            <a:pPr marL="342900" indent="-342900">
              <a:lnSpc>
                <a:spcPct val="80000"/>
              </a:lnSpc>
              <a:spcBef>
                <a:spcPct val="20000"/>
              </a:spcBef>
              <a:spcAft>
                <a:spcPct val="30000"/>
              </a:spcAft>
              <a:buFontTx/>
              <a:buChar char="•"/>
            </a:pPr>
            <a:r>
              <a:rPr lang="nb-NO"/>
              <a:t>Microbial growth in technical systems is normally regarded as:</a:t>
            </a:r>
          </a:p>
          <a:p>
            <a:pPr marL="742950" lvl="1" indent="-285750">
              <a:lnSpc>
                <a:spcPct val="80000"/>
              </a:lnSpc>
              <a:spcBef>
                <a:spcPct val="20000"/>
              </a:spcBef>
              <a:spcAft>
                <a:spcPct val="30000"/>
              </a:spcAft>
              <a:buFontTx/>
              <a:buChar char="–"/>
            </a:pPr>
            <a:r>
              <a:rPr lang="nb-NO"/>
              <a:t>Problematic</a:t>
            </a:r>
          </a:p>
          <a:p>
            <a:pPr marL="742950" lvl="1" indent="-285750">
              <a:lnSpc>
                <a:spcPct val="80000"/>
              </a:lnSpc>
              <a:spcBef>
                <a:spcPct val="20000"/>
              </a:spcBef>
              <a:spcAft>
                <a:spcPct val="30000"/>
              </a:spcAft>
              <a:buFontTx/>
              <a:buChar char="–"/>
            </a:pPr>
            <a:r>
              <a:rPr lang="nb-NO"/>
              <a:t>Beneficial</a:t>
            </a:r>
          </a:p>
          <a:p>
            <a:pPr marL="742950" lvl="1" indent="-285750">
              <a:lnSpc>
                <a:spcPct val="80000"/>
              </a:lnSpc>
              <a:spcBef>
                <a:spcPct val="20000"/>
              </a:spcBef>
              <a:spcAft>
                <a:spcPct val="30000"/>
              </a:spcAft>
              <a:buFontTx/>
              <a:buChar char="–"/>
            </a:pPr>
            <a:r>
              <a:rPr lang="nb-NO"/>
              <a:t> and sometimes of no importance</a:t>
            </a:r>
          </a:p>
          <a:p>
            <a:pPr marL="742950" lvl="1" indent="-285750">
              <a:lnSpc>
                <a:spcPct val="80000"/>
              </a:lnSpc>
              <a:spcBef>
                <a:spcPct val="20000"/>
              </a:spcBef>
              <a:spcAft>
                <a:spcPct val="30000"/>
              </a:spcAft>
              <a:buFontTx/>
              <a:buChar char="–"/>
            </a:pPr>
            <a:endParaRPr lang="nb-NO"/>
          </a:p>
        </p:txBody>
      </p:sp>
      <p:pic>
        <p:nvPicPr>
          <p:cNvPr id="9222" name="Picture 11" descr="30_F06b"/>
          <p:cNvPicPr>
            <a:picLocks noGrp="1" noChangeAspect="1" noChangeArrowheads="1"/>
          </p:cNvPicPr>
          <p:nvPr>
            <p:ph sz="quarter" idx="2"/>
          </p:nvPr>
        </p:nvPicPr>
        <p:blipFill>
          <a:blip r:embed="rId3" cstate="print"/>
          <a:srcRect/>
          <a:stretch>
            <a:fillRect/>
          </a:stretch>
        </p:blipFill>
        <p:spPr>
          <a:xfrm>
            <a:off x="2541588" y="3357563"/>
            <a:ext cx="2317750" cy="3240087"/>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tel 1"/>
          <p:cNvSpPr>
            <a:spLocks noGrp="1"/>
          </p:cNvSpPr>
          <p:nvPr>
            <p:ph type="title"/>
          </p:nvPr>
        </p:nvSpPr>
        <p:spPr/>
        <p:txBody>
          <a:bodyPr/>
          <a:lstStyle/>
          <a:p>
            <a:pPr eaLnBrk="1" hangingPunct="1"/>
            <a:r>
              <a:rPr lang="nb-NO" smtClean="0"/>
              <a:t>Anti-biotic Resistance</a:t>
            </a:r>
          </a:p>
        </p:txBody>
      </p:sp>
      <p:sp>
        <p:nvSpPr>
          <p:cNvPr id="21507" name="Plassholder for innhold 3"/>
          <p:cNvSpPr>
            <a:spLocks noGrp="1"/>
          </p:cNvSpPr>
          <p:nvPr>
            <p:ph idx="1"/>
          </p:nvPr>
        </p:nvSpPr>
        <p:spPr>
          <a:xfrm>
            <a:off x="457200" y="1600200"/>
            <a:ext cx="3251200" cy="4525963"/>
          </a:xfrm>
        </p:spPr>
        <p:txBody>
          <a:bodyPr/>
          <a:lstStyle/>
          <a:p>
            <a:pPr eaLnBrk="1" hangingPunct="1"/>
            <a:r>
              <a:rPr lang="nb-NO" sz="2800" smtClean="0"/>
              <a:t>Low dosages, and/or wrong treatment routines will select for persisters.</a:t>
            </a:r>
          </a:p>
          <a:p>
            <a:pPr eaLnBrk="1" hangingPunct="1"/>
            <a:r>
              <a:rPr lang="nb-NO" sz="2800" smtClean="0"/>
              <a:t>Genes coding for antibacterial resistance may easily spread…</a:t>
            </a:r>
          </a:p>
          <a:p>
            <a:pPr eaLnBrk="1" hangingPunct="1"/>
            <a:endParaRPr lang="nb-NO" sz="2800" smtClean="0"/>
          </a:p>
        </p:txBody>
      </p:sp>
      <p:pic>
        <p:nvPicPr>
          <p:cNvPr id="21508" name="Picture 2" descr="http://www.ansp.org/environmental/wp-content/uploads/2009/07/resistance-cartoon1.bmp"/>
          <p:cNvPicPr>
            <a:picLocks noChangeAspect="1" noChangeArrowheads="1"/>
          </p:cNvPicPr>
          <p:nvPr/>
        </p:nvPicPr>
        <p:blipFill>
          <a:blip r:embed="rId2" cstate="print"/>
          <a:srcRect/>
          <a:stretch>
            <a:fillRect/>
          </a:stretch>
        </p:blipFill>
        <p:spPr bwMode="auto">
          <a:xfrm>
            <a:off x="3779838" y="1844675"/>
            <a:ext cx="5010150" cy="4252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638"/>
            <a:ext cx="8229600" cy="633412"/>
          </a:xfrm>
        </p:spPr>
        <p:txBody>
          <a:bodyPr/>
          <a:lstStyle/>
          <a:p>
            <a:pPr eaLnBrk="1" hangingPunct="1"/>
            <a:r>
              <a:rPr lang="nb-NO" sz="3200" smtClean="0"/>
              <a:t>Biofouling, Biocorrosion and Bioclogging </a:t>
            </a:r>
          </a:p>
        </p:txBody>
      </p:sp>
      <p:sp>
        <p:nvSpPr>
          <p:cNvPr id="22531" name="Rectangle 3"/>
          <p:cNvSpPr>
            <a:spLocks noGrp="1" noChangeArrowheads="1"/>
          </p:cNvSpPr>
          <p:nvPr>
            <p:ph type="body" sz="half" idx="1"/>
          </p:nvPr>
        </p:nvSpPr>
        <p:spPr>
          <a:xfrm>
            <a:off x="107950" y="1125538"/>
            <a:ext cx="4176713" cy="5543550"/>
          </a:xfrm>
        </p:spPr>
        <p:txBody>
          <a:bodyPr/>
          <a:lstStyle/>
          <a:p>
            <a:pPr marL="182563" indent="-182563" eaLnBrk="1" hangingPunct="1">
              <a:lnSpc>
                <a:spcPct val="90000"/>
              </a:lnSpc>
              <a:spcAft>
                <a:spcPct val="30000"/>
              </a:spcAft>
            </a:pPr>
            <a:r>
              <a:rPr lang="nb-NO" sz="2000" dirty="0" err="1" smtClean="0"/>
              <a:t>Growth</a:t>
            </a:r>
            <a:r>
              <a:rPr lang="nb-NO" sz="2000" dirty="0" smtClean="0"/>
              <a:t> </a:t>
            </a:r>
            <a:r>
              <a:rPr lang="nb-NO" sz="2000" dirty="0" err="1" smtClean="0"/>
              <a:t>of</a:t>
            </a:r>
            <a:r>
              <a:rPr lang="nb-NO" sz="2000" dirty="0" smtClean="0"/>
              <a:t> </a:t>
            </a:r>
            <a:r>
              <a:rPr lang="nb-NO" sz="2000" dirty="0" err="1" smtClean="0"/>
              <a:t>microorganisms</a:t>
            </a:r>
            <a:r>
              <a:rPr lang="nb-NO" sz="2000" dirty="0" smtClean="0"/>
              <a:t> </a:t>
            </a:r>
            <a:r>
              <a:rPr lang="nb-NO" sz="2000" dirty="0" err="1" smtClean="0"/>
              <a:t>on</a:t>
            </a:r>
            <a:r>
              <a:rPr lang="nb-NO" sz="2000" dirty="0" smtClean="0"/>
              <a:t> </a:t>
            </a:r>
            <a:r>
              <a:rPr lang="nb-NO" sz="2000" dirty="0" err="1" smtClean="0"/>
              <a:t>surfaces</a:t>
            </a:r>
            <a:r>
              <a:rPr lang="nb-NO" sz="2000" dirty="0" smtClean="0"/>
              <a:t> </a:t>
            </a:r>
            <a:r>
              <a:rPr lang="nb-NO" sz="2000" dirty="0" err="1" smtClean="0"/>
              <a:t>exposed</a:t>
            </a:r>
            <a:r>
              <a:rPr lang="nb-NO" sz="2000" dirty="0" smtClean="0"/>
              <a:t> to fluid </a:t>
            </a:r>
            <a:r>
              <a:rPr lang="nb-NO" sz="2000" dirty="0" err="1" smtClean="0"/>
              <a:t>flow</a:t>
            </a:r>
            <a:r>
              <a:rPr lang="nb-NO" sz="2000" dirty="0" smtClean="0"/>
              <a:t> in </a:t>
            </a:r>
            <a:r>
              <a:rPr lang="nb-NO" sz="2000" dirty="0" err="1" smtClean="0"/>
              <a:t>engineering</a:t>
            </a:r>
            <a:r>
              <a:rPr lang="nb-NO" sz="2000" dirty="0" smtClean="0"/>
              <a:t> systems </a:t>
            </a:r>
            <a:r>
              <a:rPr lang="nb-NO" sz="2000" dirty="0" err="1" smtClean="0"/>
              <a:t>may</a:t>
            </a:r>
            <a:r>
              <a:rPr lang="nb-NO" sz="2000" dirty="0" smtClean="0"/>
              <a:t> </a:t>
            </a:r>
            <a:r>
              <a:rPr lang="nb-NO" sz="2000" dirty="0" err="1" smtClean="0"/>
              <a:t>cause</a:t>
            </a:r>
            <a:r>
              <a:rPr lang="nb-NO" sz="2000" dirty="0" smtClean="0"/>
              <a:t> </a:t>
            </a:r>
            <a:r>
              <a:rPr lang="nb-NO" sz="2000" u="sng" dirty="0" err="1" smtClean="0"/>
              <a:t>increased</a:t>
            </a:r>
            <a:r>
              <a:rPr lang="nb-NO" sz="2000" u="sng" dirty="0" smtClean="0"/>
              <a:t> </a:t>
            </a:r>
            <a:r>
              <a:rPr lang="nb-NO" sz="2000" u="sng" dirty="0" err="1" smtClean="0"/>
              <a:t>flow</a:t>
            </a:r>
            <a:r>
              <a:rPr lang="nb-NO" sz="2000" u="sng" dirty="0" smtClean="0"/>
              <a:t> </a:t>
            </a:r>
            <a:r>
              <a:rPr lang="nb-NO" sz="2000" u="sng" dirty="0" err="1" smtClean="0"/>
              <a:t>friction</a:t>
            </a:r>
            <a:r>
              <a:rPr lang="nb-NO" sz="2000" dirty="0" smtClean="0"/>
              <a:t>, </a:t>
            </a:r>
            <a:r>
              <a:rPr lang="nb-NO" sz="2000" dirty="0" err="1" smtClean="0"/>
              <a:t>reduced</a:t>
            </a:r>
            <a:r>
              <a:rPr lang="nb-NO" sz="2000" dirty="0" smtClean="0"/>
              <a:t> </a:t>
            </a:r>
            <a:r>
              <a:rPr lang="nb-NO" sz="2000" u="sng" dirty="0" err="1" smtClean="0"/>
              <a:t>mass</a:t>
            </a:r>
            <a:r>
              <a:rPr lang="nb-NO" sz="2000" u="sng" dirty="0" smtClean="0"/>
              <a:t> and </a:t>
            </a:r>
            <a:r>
              <a:rPr lang="nb-NO" sz="2000" u="sng" dirty="0" err="1" smtClean="0"/>
              <a:t>energy</a:t>
            </a:r>
            <a:r>
              <a:rPr lang="nb-NO" sz="2000" u="sng" dirty="0" smtClean="0"/>
              <a:t> transfer</a:t>
            </a:r>
            <a:r>
              <a:rPr lang="nb-NO" sz="2000" dirty="0" smtClean="0"/>
              <a:t> and </a:t>
            </a:r>
            <a:r>
              <a:rPr lang="nb-NO" sz="2000" u="sng" dirty="0" err="1" smtClean="0"/>
              <a:t>reduce</a:t>
            </a:r>
            <a:r>
              <a:rPr lang="nb-NO" sz="2000" u="sng" dirty="0" smtClean="0"/>
              <a:t> </a:t>
            </a:r>
            <a:r>
              <a:rPr lang="nb-NO" sz="2000" u="sng" dirty="0" err="1" smtClean="0"/>
              <a:t>catalyst</a:t>
            </a:r>
            <a:r>
              <a:rPr lang="nb-NO" sz="2000" u="sng" dirty="0" smtClean="0"/>
              <a:t> </a:t>
            </a:r>
            <a:r>
              <a:rPr lang="nb-NO" sz="2000" u="sng" dirty="0" err="1" smtClean="0"/>
              <a:t>performance</a:t>
            </a:r>
            <a:r>
              <a:rPr lang="nb-NO" sz="2000" dirty="0" smtClean="0"/>
              <a:t>. </a:t>
            </a:r>
            <a:r>
              <a:rPr lang="nb-NO" sz="2000" dirty="0" err="1" smtClean="0"/>
              <a:t>We</a:t>
            </a:r>
            <a:r>
              <a:rPr lang="nb-NO" sz="2000" dirty="0" smtClean="0"/>
              <a:t> </a:t>
            </a:r>
            <a:r>
              <a:rPr lang="nb-NO" sz="2000" dirty="0" err="1" smtClean="0"/>
              <a:t>call</a:t>
            </a:r>
            <a:r>
              <a:rPr lang="nb-NO" sz="2000" dirty="0" smtClean="0"/>
              <a:t> it </a:t>
            </a:r>
            <a:r>
              <a:rPr lang="nb-NO" sz="2000" u="sng" dirty="0" err="1" smtClean="0"/>
              <a:t>biofouling</a:t>
            </a:r>
            <a:r>
              <a:rPr lang="nb-NO" sz="2000" u="sng" dirty="0" smtClean="0"/>
              <a:t> </a:t>
            </a:r>
            <a:r>
              <a:rPr lang="nb-NO" sz="2000" u="sng" dirty="0" err="1" smtClean="0"/>
              <a:t>of</a:t>
            </a:r>
            <a:r>
              <a:rPr lang="nb-NO" sz="2000" u="sng" dirty="0" smtClean="0"/>
              <a:t> </a:t>
            </a:r>
            <a:r>
              <a:rPr lang="nb-NO" sz="2000" u="sng" dirty="0" err="1" smtClean="0"/>
              <a:t>technical</a:t>
            </a:r>
            <a:r>
              <a:rPr lang="nb-NO" sz="2000" u="sng" dirty="0" smtClean="0"/>
              <a:t> </a:t>
            </a:r>
            <a:r>
              <a:rPr lang="nb-NO" sz="2000" u="sng" dirty="0" err="1" smtClean="0"/>
              <a:t>surfaces</a:t>
            </a:r>
            <a:r>
              <a:rPr lang="nb-NO" sz="2000" dirty="0" smtClean="0"/>
              <a:t>.</a:t>
            </a:r>
          </a:p>
          <a:p>
            <a:pPr marL="182563" indent="-182563" eaLnBrk="1" hangingPunct="1">
              <a:lnSpc>
                <a:spcPct val="90000"/>
              </a:lnSpc>
              <a:spcAft>
                <a:spcPct val="30000"/>
              </a:spcAft>
            </a:pPr>
            <a:r>
              <a:rPr lang="nb-NO" sz="2000" dirty="0" err="1" smtClean="0"/>
              <a:t>Microbial</a:t>
            </a:r>
            <a:r>
              <a:rPr lang="nb-NO" sz="2000" dirty="0" smtClean="0"/>
              <a:t> </a:t>
            </a:r>
            <a:r>
              <a:rPr lang="nb-NO" sz="2000" dirty="0" err="1" smtClean="0"/>
              <a:t>growth</a:t>
            </a:r>
            <a:r>
              <a:rPr lang="nb-NO" sz="2000" dirty="0" smtClean="0"/>
              <a:t> </a:t>
            </a:r>
            <a:r>
              <a:rPr lang="nb-NO" sz="2000" dirty="0" err="1" smtClean="0"/>
              <a:t>cause</a:t>
            </a:r>
            <a:r>
              <a:rPr lang="nb-NO" sz="2000" dirty="0" smtClean="0"/>
              <a:t> </a:t>
            </a:r>
            <a:r>
              <a:rPr lang="nb-NO" sz="2000" dirty="0" err="1" smtClean="0"/>
              <a:t>release</a:t>
            </a:r>
            <a:r>
              <a:rPr lang="nb-NO" sz="2000" dirty="0" smtClean="0"/>
              <a:t> </a:t>
            </a:r>
            <a:r>
              <a:rPr lang="nb-NO" sz="2000" dirty="0" err="1" smtClean="0"/>
              <a:t>of</a:t>
            </a:r>
            <a:r>
              <a:rPr lang="nb-NO" sz="2000" dirty="0" smtClean="0"/>
              <a:t> </a:t>
            </a:r>
            <a:r>
              <a:rPr lang="nb-NO" sz="2000" dirty="0" err="1" smtClean="0"/>
              <a:t>strong</a:t>
            </a:r>
            <a:r>
              <a:rPr lang="nb-NO" sz="2000" dirty="0" smtClean="0"/>
              <a:t> </a:t>
            </a:r>
            <a:r>
              <a:rPr lang="nb-NO" sz="2000" dirty="0" err="1" smtClean="0"/>
              <a:t>acids</a:t>
            </a:r>
            <a:r>
              <a:rPr lang="nb-NO" sz="2000" dirty="0" smtClean="0"/>
              <a:t> or </a:t>
            </a:r>
            <a:r>
              <a:rPr lang="nb-NO" sz="2000" dirty="0" err="1" smtClean="0"/>
              <a:t>oxidising</a:t>
            </a:r>
            <a:r>
              <a:rPr lang="nb-NO" sz="2000" dirty="0" smtClean="0"/>
              <a:t> agents </a:t>
            </a:r>
            <a:r>
              <a:rPr lang="nb-NO" sz="2000" dirty="0" err="1" smtClean="0"/>
              <a:t>that</a:t>
            </a:r>
            <a:r>
              <a:rPr lang="nb-NO" sz="2000" dirty="0" smtClean="0"/>
              <a:t> </a:t>
            </a:r>
            <a:r>
              <a:rPr lang="nb-NO" sz="2000" dirty="0" err="1" smtClean="0"/>
              <a:t>corrode</a:t>
            </a:r>
            <a:r>
              <a:rPr lang="nb-NO" sz="2000" dirty="0" smtClean="0"/>
              <a:t> </a:t>
            </a:r>
            <a:r>
              <a:rPr lang="nb-NO" sz="2000" dirty="0" err="1" smtClean="0"/>
              <a:t>metalic</a:t>
            </a:r>
            <a:r>
              <a:rPr lang="nb-NO" sz="2000" dirty="0" smtClean="0"/>
              <a:t> and/or </a:t>
            </a:r>
            <a:r>
              <a:rPr lang="nb-NO" sz="2000" dirty="0" err="1" smtClean="0"/>
              <a:t>plastic</a:t>
            </a:r>
            <a:r>
              <a:rPr lang="nb-NO" sz="2000" dirty="0" smtClean="0"/>
              <a:t> </a:t>
            </a:r>
            <a:r>
              <a:rPr lang="nb-NO" sz="2000" dirty="0" smtClean="0"/>
              <a:t>materials, and </a:t>
            </a:r>
            <a:r>
              <a:rPr lang="nb-NO" sz="2000" dirty="0" err="1" smtClean="0"/>
              <a:t>may</a:t>
            </a:r>
            <a:r>
              <a:rPr lang="nb-NO" sz="2000" dirty="0" smtClean="0"/>
              <a:t> </a:t>
            </a:r>
            <a:r>
              <a:rPr lang="nb-NO" sz="2000" dirty="0" err="1" smtClean="0"/>
              <a:t>catalytically</a:t>
            </a:r>
            <a:r>
              <a:rPr lang="nb-NO" sz="2000" dirty="0" smtClean="0"/>
              <a:t> </a:t>
            </a:r>
            <a:r>
              <a:rPr lang="nb-NO" sz="2000" dirty="0" err="1" smtClean="0"/>
              <a:t>increase</a:t>
            </a:r>
            <a:r>
              <a:rPr lang="nb-NO" sz="2000" dirty="0" smtClean="0"/>
              <a:t> </a:t>
            </a:r>
            <a:r>
              <a:rPr lang="nb-NO" sz="2000" dirty="0" err="1" smtClean="0"/>
              <a:t>the</a:t>
            </a:r>
            <a:r>
              <a:rPr lang="nb-NO" sz="2000" dirty="0" smtClean="0"/>
              <a:t> </a:t>
            </a:r>
            <a:r>
              <a:rPr lang="nb-NO" sz="2000" dirty="0" err="1" smtClean="0"/>
              <a:t>corrosion</a:t>
            </a:r>
            <a:r>
              <a:rPr lang="nb-NO" sz="2000" dirty="0" smtClean="0"/>
              <a:t> rates </a:t>
            </a:r>
            <a:r>
              <a:rPr lang="nb-NO" sz="2000" dirty="0" err="1" smtClean="0"/>
              <a:t>of</a:t>
            </a:r>
            <a:r>
              <a:rPr lang="nb-NO" sz="2000" dirty="0" smtClean="0"/>
              <a:t> </a:t>
            </a:r>
            <a:r>
              <a:rPr lang="nb-NO" sz="2000" dirty="0" err="1" smtClean="0"/>
              <a:t>metals</a:t>
            </a:r>
            <a:r>
              <a:rPr lang="nb-NO" sz="2000" dirty="0" smtClean="0"/>
              <a:t>.</a:t>
            </a:r>
            <a:endParaRPr lang="nb-NO" sz="2000" dirty="0" smtClean="0"/>
          </a:p>
          <a:p>
            <a:pPr marL="182563" indent="-182563" eaLnBrk="1" hangingPunct="1">
              <a:lnSpc>
                <a:spcPct val="90000"/>
              </a:lnSpc>
              <a:spcAft>
                <a:spcPct val="30000"/>
              </a:spcAft>
            </a:pPr>
            <a:r>
              <a:rPr lang="nb-NO" sz="2000" dirty="0" err="1" smtClean="0"/>
              <a:t>Microbial</a:t>
            </a:r>
            <a:r>
              <a:rPr lang="nb-NO" sz="2000" dirty="0" smtClean="0"/>
              <a:t> </a:t>
            </a:r>
            <a:r>
              <a:rPr lang="nb-NO" sz="2000" dirty="0" err="1" smtClean="0"/>
              <a:t>cells</a:t>
            </a:r>
            <a:r>
              <a:rPr lang="nb-NO" sz="2000" dirty="0" smtClean="0"/>
              <a:t> </a:t>
            </a:r>
            <a:r>
              <a:rPr lang="nb-NO" sz="2000" dirty="0" err="1" smtClean="0"/>
              <a:t>accumulate</a:t>
            </a:r>
            <a:r>
              <a:rPr lang="nb-NO" sz="2000" dirty="0" smtClean="0"/>
              <a:t> in </a:t>
            </a:r>
            <a:r>
              <a:rPr lang="nb-NO" sz="2000" dirty="0" err="1" smtClean="0"/>
              <a:t>critical</a:t>
            </a:r>
            <a:r>
              <a:rPr lang="nb-NO" sz="2000" dirty="0" smtClean="0"/>
              <a:t> areas in </a:t>
            </a:r>
            <a:r>
              <a:rPr lang="nb-NO" sz="2000" dirty="0" err="1" smtClean="0"/>
              <a:t>mechanical</a:t>
            </a:r>
            <a:r>
              <a:rPr lang="nb-NO" sz="2000" dirty="0" smtClean="0"/>
              <a:t> systems, </a:t>
            </a:r>
            <a:r>
              <a:rPr lang="nb-NO" sz="2000" dirty="0" err="1" smtClean="0"/>
              <a:t>causing</a:t>
            </a:r>
            <a:r>
              <a:rPr lang="nb-NO" sz="2000" dirty="0" smtClean="0"/>
              <a:t> fluid </a:t>
            </a:r>
            <a:r>
              <a:rPr lang="nb-NO" sz="2000" dirty="0" err="1" smtClean="0"/>
              <a:t>flow</a:t>
            </a:r>
            <a:r>
              <a:rPr lang="nb-NO" sz="2000" dirty="0" smtClean="0"/>
              <a:t> </a:t>
            </a:r>
            <a:r>
              <a:rPr lang="nb-NO" sz="2000" dirty="0" err="1" smtClean="0"/>
              <a:t>clogging</a:t>
            </a:r>
            <a:r>
              <a:rPr lang="nb-NO" sz="2000" dirty="0" smtClean="0"/>
              <a:t>.</a:t>
            </a:r>
          </a:p>
        </p:txBody>
      </p:sp>
      <p:pic>
        <p:nvPicPr>
          <p:cNvPr id="22532" name="Picture 5" descr="Tanker.jpg (82856 bytes)"/>
          <p:cNvPicPr>
            <a:picLocks noGrp="1" noChangeAspect="1" noChangeArrowheads="1"/>
          </p:cNvPicPr>
          <p:nvPr>
            <p:ph sz="quarter" idx="2"/>
          </p:nvPr>
        </p:nvPicPr>
        <p:blipFill>
          <a:blip r:embed="rId2" cstate="print"/>
          <a:srcRect l="3223"/>
          <a:stretch>
            <a:fillRect/>
          </a:stretch>
        </p:blipFill>
        <p:spPr>
          <a:xfrm>
            <a:off x="5795963" y="1052513"/>
            <a:ext cx="3241675" cy="2879725"/>
          </a:xfrm>
        </p:spPr>
      </p:pic>
      <p:pic>
        <p:nvPicPr>
          <p:cNvPr id="22533" name="Picture 12" descr="Biofilm."/>
          <p:cNvPicPr>
            <a:picLocks noGrp="1" noChangeAspect="1" noChangeArrowheads="1"/>
          </p:cNvPicPr>
          <p:nvPr>
            <p:ph sz="quarter" idx="3"/>
          </p:nvPr>
        </p:nvPicPr>
        <p:blipFill>
          <a:blip r:embed="rId3" cstate="print"/>
          <a:srcRect/>
          <a:stretch>
            <a:fillRect/>
          </a:stretch>
        </p:blipFill>
        <p:spPr>
          <a:xfrm>
            <a:off x="4427538" y="4076700"/>
            <a:ext cx="4572000" cy="2636838"/>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4638"/>
            <a:ext cx="8229600" cy="706437"/>
          </a:xfrm>
        </p:spPr>
        <p:txBody>
          <a:bodyPr/>
          <a:lstStyle/>
          <a:p>
            <a:pPr eaLnBrk="1" hangingPunct="1"/>
            <a:r>
              <a:rPr lang="nb-NO" sz="4000" smtClean="0"/>
              <a:t>Biocorrosion</a:t>
            </a:r>
          </a:p>
        </p:txBody>
      </p:sp>
      <p:sp>
        <p:nvSpPr>
          <p:cNvPr id="23555" name="Rectangle 3"/>
          <p:cNvSpPr>
            <a:spLocks noGrp="1" noChangeArrowheads="1"/>
          </p:cNvSpPr>
          <p:nvPr>
            <p:ph type="body" idx="1"/>
          </p:nvPr>
        </p:nvSpPr>
        <p:spPr>
          <a:xfrm>
            <a:off x="457200" y="981075"/>
            <a:ext cx="8507413" cy="2879725"/>
          </a:xfrm>
        </p:spPr>
        <p:txBody>
          <a:bodyPr/>
          <a:lstStyle/>
          <a:p>
            <a:pPr eaLnBrk="1" hangingPunct="1">
              <a:lnSpc>
                <a:spcPct val="90000"/>
              </a:lnSpc>
              <a:spcAft>
                <a:spcPct val="10000"/>
              </a:spcAft>
            </a:pPr>
            <a:r>
              <a:rPr lang="nb-NO" sz="1600" dirty="0" err="1" smtClean="0"/>
              <a:t>Biocorrosion</a:t>
            </a:r>
            <a:r>
              <a:rPr lang="nb-NO" sz="1600" dirty="0" smtClean="0"/>
              <a:t>: $276 </a:t>
            </a:r>
            <a:r>
              <a:rPr lang="nb-NO" sz="1600" dirty="0" err="1" smtClean="0"/>
              <a:t>billions/year</a:t>
            </a:r>
            <a:r>
              <a:rPr lang="nb-NO" sz="1600" dirty="0" smtClean="0"/>
              <a:t> </a:t>
            </a:r>
            <a:r>
              <a:rPr lang="nb-NO" sz="1600" dirty="0" err="1" smtClean="0"/>
              <a:t>cost</a:t>
            </a:r>
            <a:r>
              <a:rPr lang="nb-NO" sz="1600" dirty="0" smtClean="0"/>
              <a:t> (US </a:t>
            </a:r>
            <a:r>
              <a:rPr lang="nb-NO" sz="1600" dirty="0" err="1" smtClean="0"/>
              <a:t>alone</a:t>
            </a:r>
            <a:r>
              <a:rPr lang="nb-NO" sz="1600" dirty="0" smtClean="0"/>
              <a:t>)!</a:t>
            </a:r>
          </a:p>
          <a:p>
            <a:pPr eaLnBrk="1" hangingPunct="1">
              <a:lnSpc>
                <a:spcPct val="90000"/>
              </a:lnSpc>
              <a:spcAft>
                <a:spcPct val="10000"/>
              </a:spcAft>
            </a:pPr>
            <a:r>
              <a:rPr lang="nb-NO" sz="1600" dirty="0" smtClean="0"/>
              <a:t>Overall </a:t>
            </a:r>
            <a:r>
              <a:rPr lang="nb-NO" sz="1600" dirty="0" err="1" smtClean="0"/>
              <a:t>reaction</a:t>
            </a:r>
            <a:r>
              <a:rPr lang="nb-NO" sz="1600" dirty="0" smtClean="0"/>
              <a:t>:</a:t>
            </a:r>
          </a:p>
          <a:p>
            <a:pPr eaLnBrk="1" hangingPunct="1">
              <a:lnSpc>
                <a:spcPct val="90000"/>
              </a:lnSpc>
              <a:spcAft>
                <a:spcPct val="10000"/>
              </a:spcAft>
              <a:buFontTx/>
              <a:buNone/>
            </a:pPr>
            <a:r>
              <a:rPr lang="nb-NO" sz="1600" dirty="0" smtClean="0"/>
              <a:t>				4 Fe</a:t>
            </a:r>
            <a:r>
              <a:rPr lang="nb-NO" sz="1600" baseline="30000" dirty="0" smtClean="0"/>
              <a:t>0</a:t>
            </a:r>
            <a:r>
              <a:rPr lang="nb-NO" sz="1600" baseline="-25000" dirty="0" smtClean="0"/>
              <a:t> </a:t>
            </a:r>
            <a:r>
              <a:rPr lang="nb-NO" sz="1600" dirty="0" smtClean="0"/>
              <a:t>+ SO</a:t>
            </a:r>
            <a:r>
              <a:rPr lang="nb-NO" sz="1600" baseline="-25000" dirty="0" smtClean="0"/>
              <a:t>4</a:t>
            </a:r>
            <a:r>
              <a:rPr lang="nb-NO" sz="1600" baseline="30000" dirty="0" smtClean="0"/>
              <a:t>2-</a:t>
            </a:r>
            <a:r>
              <a:rPr lang="nb-NO" sz="1600" dirty="0" smtClean="0"/>
              <a:t> + 4 H</a:t>
            </a:r>
            <a:r>
              <a:rPr lang="nb-NO" sz="1600" baseline="-25000" dirty="0" smtClean="0"/>
              <a:t>2</a:t>
            </a:r>
            <a:r>
              <a:rPr lang="nb-NO" sz="1600" dirty="0" smtClean="0"/>
              <a:t>O </a:t>
            </a:r>
            <a:r>
              <a:rPr lang="nb-NO" sz="1600" dirty="0" smtClean="0">
                <a:sym typeface="Wingdings" pitchFamily="2" charset="2"/>
              </a:rPr>
              <a:t>  </a:t>
            </a:r>
            <a:r>
              <a:rPr lang="nb-NO" sz="1600" dirty="0" err="1" smtClean="0">
                <a:sym typeface="Wingdings" pitchFamily="2" charset="2"/>
              </a:rPr>
              <a:t>FeS</a:t>
            </a:r>
            <a:r>
              <a:rPr lang="nb-NO" sz="1600" dirty="0" smtClean="0">
                <a:sym typeface="Wingdings" pitchFamily="2" charset="2"/>
              </a:rPr>
              <a:t>  + 3 Fe(OH)</a:t>
            </a:r>
            <a:r>
              <a:rPr lang="nb-NO" sz="1600" baseline="-25000" dirty="0" smtClean="0">
                <a:sym typeface="Wingdings" pitchFamily="2" charset="2"/>
              </a:rPr>
              <a:t>2</a:t>
            </a:r>
            <a:r>
              <a:rPr lang="nb-NO" sz="1600" dirty="0" smtClean="0">
                <a:sym typeface="Wingdings" pitchFamily="2" charset="2"/>
              </a:rPr>
              <a:t>  +  2 OH</a:t>
            </a:r>
            <a:r>
              <a:rPr lang="nb-NO" sz="1600" baseline="30000" dirty="0" smtClean="0">
                <a:sym typeface="Wingdings" pitchFamily="2" charset="2"/>
              </a:rPr>
              <a:t>-</a:t>
            </a:r>
          </a:p>
          <a:p>
            <a:pPr eaLnBrk="1" hangingPunct="1">
              <a:lnSpc>
                <a:spcPct val="90000"/>
              </a:lnSpc>
              <a:spcAft>
                <a:spcPct val="10000"/>
              </a:spcAft>
            </a:pPr>
            <a:r>
              <a:rPr lang="nb-NO" sz="1600" dirty="0" err="1" smtClean="0"/>
              <a:t>Other</a:t>
            </a:r>
            <a:r>
              <a:rPr lang="nb-NO" sz="1600" dirty="0" smtClean="0"/>
              <a:t> </a:t>
            </a:r>
            <a:r>
              <a:rPr lang="nb-NO" sz="1600" dirty="0" err="1" smtClean="0"/>
              <a:t>mechanisms</a:t>
            </a:r>
            <a:r>
              <a:rPr lang="nb-NO" sz="1600" dirty="0" smtClean="0"/>
              <a:t>:</a:t>
            </a:r>
          </a:p>
          <a:p>
            <a:pPr lvl="1" eaLnBrk="1" hangingPunct="1">
              <a:lnSpc>
                <a:spcPct val="90000"/>
              </a:lnSpc>
              <a:spcAft>
                <a:spcPct val="10000"/>
              </a:spcAft>
            </a:pPr>
            <a:r>
              <a:rPr lang="nb-NO" sz="1400" dirty="0" smtClean="0"/>
              <a:t>Trapping </a:t>
            </a:r>
            <a:r>
              <a:rPr lang="nb-NO" sz="1400" dirty="0" err="1" smtClean="0"/>
              <a:t>fermentation</a:t>
            </a:r>
            <a:r>
              <a:rPr lang="nb-NO" sz="1400" dirty="0" smtClean="0"/>
              <a:t> </a:t>
            </a:r>
            <a:r>
              <a:rPr lang="nb-NO" sz="1400" dirty="0" err="1" smtClean="0"/>
              <a:t>products</a:t>
            </a:r>
            <a:r>
              <a:rPr lang="nb-NO" sz="1400" dirty="0" smtClean="0"/>
              <a:t> (</a:t>
            </a:r>
            <a:r>
              <a:rPr lang="nb-NO" sz="1400" dirty="0" err="1" smtClean="0"/>
              <a:t>organic</a:t>
            </a:r>
            <a:r>
              <a:rPr lang="nb-NO" sz="1400" dirty="0" smtClean="0"/>
              <a:t> </a:t>
            </a:r>
            <a:r>
              <a:rPr lang="nb-NO" sz="1400" dirty="0" err="1" smtClean="0"/>
              <a:t>acids</a:t>
            </a:r>
            <a:r>
              <a:rPr lang="nb-NO" sz="1400" dirty="0" smtClean="0"/>
              <a:t>).</a:t>
            </a:r>
          </a:p>
          <a:p>
            <a:pPr lvl="1" eaLnBrk="1" hangingPunct="1">
              <a:lnSpc>
                <a:spcPct val="90000"/>
              </a:lnSpc>
              <a:spcAft>
                <a:spcPct val="10000"/>
              </a:spcAft>
            </a:pPr>
            <a:r>
              <a:rPr lang="nb-NO" sz="1400" dirty="0" err="1" smtClean="0"/>
              <a:t>Sulfide</a:t>
            </a:r>
            <a:r>
              <a:rPr lang="nb-NO" sz="1400" dirty="0" smtClean="0"/>
              <a:t> </a:t>
            </a:r>
            <a:r>
              <a:rPr lang="nb-NO" sz="1400" dirty="0" err="1" smtClean="0"/>
              <a:t>species</a:t>
            </a:r>
            <a:r>
              <a:rPr lang="nb-NO" sz="1400" dirty="0" smtClean="0"/>
              <a:t>.</a:t>
            </a:r>
          </a:p>
          <a:p>
            <a:pPr eaLnBrk="1" hangingPunct="1">
              <a:lnSpc>
                <a:spcPct val="90000"/>
              </a:lnSpc>
              <a:spcAft>
                <a:spcPct val="10000"/>
              </a:spcAft>
            </a:pPr>
            <a:r>
              <a:rPr lang="nb-NO" sz="1600" dirty="0" err="1" smtClean="0"/>
              <a:t>What</a:t>
            </a:r>
            <a:r>
              <a:rPr lang="nb-NO" sz="1600" dirty="0" smtClean="0"/>
              <a:t> to do:</a:t>
            </a:r>
          </a:p>
          <a:p>
            <a:pPr lvl="1" eaLnBrk="1" hangingPunct="1">
              <a:lnSpc>
                <a:spcPct val="90000"/>
              </a:lnSpc>
              <a:spcAft>
                <a:spcPct val="10000"/>
              </a:spcAft>
            </a:pPr>
            <a:r>
              <a:rPr lang="nb-NO" sz="1400" dirty="0" err="1" smtClean="0"/>
              <a:t>Coating</a:t>
            </a:r>
            <a:r>
              <a:rPr lang="nb-NO" sz="1400" dirty="0" smtClean="0"/>
              <a:t> </a:t>
            </a:r>
            <a:r>
              <a:rPr lang="nb-NO" sz="1400" dirty="0" err="1" smtClean="0"/>
              <a:t>the</a:t>
            </a:r>
            <a:r>
              <a:rPr lang="nb-NO" sz="1400" dirty="0" smtClean="0"/>
              <a:t> </a:t>
            </a:r>
            <a:r>
              <a:rPr lang="nb-NO" sz="1400" dirty="0" err="1" smtClean="0"/>
              <a:t>metal</a:t>
            </a:r>
            <a:r>
              <a:rPr lang="nb-NO" sz="1400" dirty="0" smtClean="0"/>
              <a:t> </a:t>
            </a:r>
            <a:r>
              <a:rPr lang="nb-NO" sz="1400" dirty="0" err="1" smtClean="0"/>
              <a:t>surface</a:t>
            </a:r>
            <a:r>
              <a:rPr lang="nb-NO" sz="1400" dirty="0" smtClean="0"/>
              <a:t> (</a:t>
            </a:r>
            <a:r>
              <a:rPr lang="nb-NO" sz="1400" dirty="0" err="1" smtClean="0"/>
              <a:t>include</a:t>
            </a:r>
            <a:r>
              <a:rPr lang="nb-NO" sz="1400" dirty="0" smtClean="0"/>
              <a:t> </a:t>
            </a:r>
            <a:r>
              <a:rPr lang="nb-NO" sz="1400" dirty="0" err="1" smtClean="0"/>
              <a:t>biocides</a:t>
            </a:r>
            <a:r>
              <a:rPr lang="nb-NO" sz="1400" dirty="0" smtClean="0"/>
              <a:t> in </a:t>
            </a:r>
            <a:r>
              <a:rPr lang="nb-NO" sz="1400" dirty="0" err="1" smtClean="0"/>
              <a:t>coating</a:t>
            </a:r>
            <a:r>
              <a:rPr lang="nb-NO" sz="1400" dirty="0" smtClean="0"/>
              <a:t>).</a:t>
            </a:r>
          </a:p>
          <a:p>
            <a:pPr lvl="1" eaLnBrk="1" hangingPunct="1">
              <a:lnSpc>
                <a:spcPct val="90000"/>
              </a:lnSpc>
              <a:spcAft>
                <a:spcPct val="10000"/>
              </a:spcAft>
            </a:pPr>
            <a:r>
              <a:rPr lang="nb-NO" sz="1400" dirty="0" err="1" smtClean="0"/>
              <a:t>Avoid</a:t>
            </a:r>
            <a:r>
              <a:rPr lang="nb-NO" sz="1400" dirty="0" smtClean="0"/>
              <a:t> </a:t>
            </a:r>
            <a:r>
              <a:rPr lang="nb-NO" sz="1400" dirty="0" err="1" smtClean="0"/>
              <a:t>biofilm</a:t>
            </a:r>
            <a:r>
              <a:rPr lang="nb-NO" sz="1400" dirty="0" smtClean="0"/>
              <a:t> </a:t>
            </a:r>
            <a:r>
              <a:rPr lang="nb-NO" sz="1400" dirty="0" err="1" smtClean="0"/>
              <a:t>formation</a:t>
            </a:r>
            <a:r>
              <a:rPr lang="nb-NO" sz="1400" dirty="0" smtClean="0"/>
              <a:t>.</a:t>
            </a:r>
          </a:p>
          <a:p>
            <a:pPr lvl="1" eaLnBrk="1" hangingPunct="1">
              <a:lnSpc>
                <a:spcPct val="90000"/>
              </a:lnSpc>
              <a:spcAft>
                <a:spcPct val="10000"/>
              </a:spcAft>
            </a:pPr>
            <a:r>
              <a:rPr lang="nb-NO" sz="1400" dirty="0" err="1" smtClean="0"/>
              <a:t>Prevent</a:t>
            </a:r>
            <a:r>
              <a:rPr lang="nb-NO" sz="1400" dirty="0" smtClean="0"/>
              <a:t> SRB </a:t>
            </a:r>
            <a:r>
              <a:rPr lang="nb-NO" sz="1400" dirty="0" err="1" smtClean="0"/>
              <a:t>growth</a:t>
            </a:r>
            <a:r>
              <a:rPr lang="nb-NO" sz="1400" dirty="0" smtClean="0"/>
              <a:t> (</a:t>
            </a:r>
            <a:r>
              <a:rPr lang="nb-NO" sz="1400" dirty="0" err="1" smtClean="0"/>
              <a:t>elevating</a:t>
            </a:r>
            <a:r>
              <a:rPr lang="nb-NO" sz="1400" dirty="0" smtClean="0"/>
              <a:t> </a:t>
            </a:r>
            <a:r>
              <a:rPr lang="nb-NO" sz="1400" dirty="0" err="1" smtClean="0"/>
              <a:t>the</a:t>
            </a:r>
            <a:r>
              <a:rPr lang="nb-NO" sz="1400" dirty="0" smtClean="0"/>
              <a:t> </a:t>
            </a:r>
            <a:r>
              <a:rPr lang="nb-NO" sz="1400" dirty="0" err="1" smtClean="0"/>
              <a:t>substratum</a:t>
            </a:r>
            <a:r>
              <a:rPr lang="nb-NO" sz="1400" dirty="0" smtClean="0"/>
              <a:t> </a:t>
            </a:r>
            <a:r>
              <a:rPr lang="nb-NO" sz="1400" dirty="0" err="1" smtClean="0"/>
              <a:t>redox</a:t>
            </a:r>
            <a:r>
              <a:rPr lang="nb-NO" sz="1400" dirty="0" smtClean="0"/>
              <a:t> </a:t>
            </a:r>
            <a:r>
              <a:rPr lang="nb-NO" sz="1400" dirty="0" err="1" smtClean="0"/>
              <a:t>potential</a:t>
            </a:r>
            <a:r>
              <a:rPr lang="nb-NO" sz="1400" dirty="0" smtClean="0"/>
              <a:t>, eg. </a:t>
            </a:r>
            <a:r>
              <a:rPr lang="nb-NO" sz="1400" dirty="0" err="1" smtClean="0"/>
              <a:t>Adding</a:t>
            </a:r>
            <a:r>
              <a:rPr lang="nb-NO" sz="1400" dirty="0" smtClean="0"/>
              <a:t> NaNO</a:t>
            </a:r>
            <a:r>
              <a:rPr lang="nb-NO" sz="1400" baseline="-25000" dirty="0" smtClean="0"/>
              <a:t>3</a:t>
            </a:r>
            <a:r>
              <a:rPr lang="nb-NO" sz="1400" dirty="0" smtClean="0"/>
              <a:t>)</a:t>
            </a:r>
          </a:p>
        </p:txBody>
      </p:sp>
      <p:pic>
        <p:nvPicPr>
          <p:cNvPr id="23556" name="Picture 4" descr="biocorrosion013"/>
          <p:cNvPicPr>
            <a:picLocks noChangeAspect="1" noChangeArrowheads="1"/>
          </p:cNvPicPr>
          <p:nvPr/>
        </p:nvPicPr>
        <p:blipFill>
          <a:blip r:embed="rId2" cstate="print"/>
          <a:srcRect/>
          <a:stretch>
            <a:fillRect/>
          </a:stretch>
        </p:blipFill>
        <p:spPr bwMode="auto">
          <a:xfrm>
            <a:off x="250825" y="3811588"/>
            <a:ext cx="8785225" cy="300831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nb-NO" smtClean="0"/>
              <a:t>Biocorrosion in concrete pipes</a:t>
            </a:r>
          </a:p>
        </p:txBody>
      </p:sp>
      <p:sp>
        <p:nvSpPr>
          <p:cNvPr id="24579" name="Rectangle 3"/>
          <p:cNvSpPr>
            <a:spLocks noGrp="1" noChangeArrowheads="1"/>
          </p:cNvSpPr>
          <p:nvPr>
            <p:ph type="body" idx="1"/>
          </p:nvPr>
        </p:nvSpPr>
        <p:spPr>
          <a:xfrm>
            <a:off x="107504" y="1600200"/>
            <a:ext cx="4752528" cy="4853136"/>
          </a:xfrm>
        </p:spPr>
        <p:txBody>
          <a:bodyPr/>
          <a:lstStyle/>
          <a:p>
            <a:pPr eaLnBrk="1" hangingPunct="1">
              <a:spcAft>
                <a:spcPct val="20000"/>
              </a:spcAft>
            </a:pPr>
            <a:r>
              <a:rPr lang="nb-NO" sz="2000" dirty="0" smtClean="0"/>
              <a:t>Most </a:t>
            </a:r>
            <a:r>
              <a:rPr lang="nb-NO" sz="2000" dirty="0" err="1" smtClean="0"/>
              <a:t>sewerage</a:t>
            </a:r>
            <a:r>
              <a:rPr lang="nb-NO" sz="2000" dirty="0" smtClean="0"/>
              <a:t> systems used </a:t>
            </a:r>
            <a:r>
              <a:rPr lang="nb-NO" sz="2000" dirty="0" err="1" smtClean="0"/>
              <a:t>today</a:t>
            </a:r>
            <a:r>
              <a:rPr lang="nb-NO" sz="2000" dirty="0" smtClean="0"/>
              <a:t> </a:t>
            </a:r>
            <a:r>
              <a:rPr lang="nb-NO" sz="2000" dirty="0" err="1" smtClean="0"/>
              <a:t>are</a:t>
            </a:r>
            <a:r>
              <a:rPr lang="nb-NO" sz="2000" dirty="0" smtClean="0"/>
              <a:t> </a:t>
            </a:r>
            <a:r>
              <a:rPr lang="nb-NO" sz="2000" dirty="0" err="1" smtClean="0"/>
              <a:t>steel</a:t>
            </a:r>
            <a:r>
              <a:rPr lang="nb-NO" sz="2000" dirty="0" smtClean="0"/>
              <a:t> </a:t>
            </a:r>
            <a:r>
              <a:rPr lang="nb-NO" sz="2000" dirty="0" err="1" smtClean="0"/>
              <a:t>inforced</a:t>
            </a:r>
            <a:r>
              <a:rPr lang="nb-NO" sz="2000" dirty="0" smtClean="0"/>
              <a:t> </a:t>
            </a:r>
            <a:r>
              <a:rPr lang="nb-NO" sz="2000" dirty="0" err="1" smtClean="0"/>
              <a:t>concrete</a:t>
            </a:r>
            <a:r>
              <a:rPr lang="nb-NO" sz="2000" dirty="0" smtClean="0"/>
              <a:t> pipes.</a:t>
            </a:r>
          </a:p>
          <a:p>
            <a:pPr eaLnBrk="1" hangingPunct="1">
              <a:spcAft>
                <a:spcPct val="20000"/>
              </a:spcAft>
            </a:pPr>
            <a:r>
              <a:rPr lang="nb-NO" sz="2000" dirty="0" err="1" smtClean="0"/>
              <a:t>Corrosion</a:t>
            </a:r>
            <a:r>
              <a:rPr lang="nb-NO" sz="2000" dirty="0" smtClean="0"/>
              <a:t> </a:t>
            </a:r>
            <a:r>
              <a:rPr lang="nb-NO" sz="2000" dirty="0" smtClean="0"/>
              <a:t>by SRB </a:t>
            </a:r>
            <a:r>
              <a:rPr lang="nb-NO" sz="2000" dirty="0" err="1" smtClean="0"/>
              <a:t>growth</a:t>
            </a:r>
            <a:r>
              <a:rPr lang="nb-NO" sz="2000" dirty="0" smtClean="0"/>
              <a:t> (</a:t>
            </a:r>
            <a:r>
              <a:rPr lang="nb-NO" sz="2000" dirty="0" err="1" smtClean="0"/>
              <a:t>release</a:t>
            </a:r>
            <a:r>
              <a:rPr lang="nb-NO" sz="2000" dirty="0" smtClean="0"/>
              <a:t> </a:t>
            </a:r>
            <a:r>
              <a:rPr lang="nb-NO" sz="2000" dirty="0" err="1" smtClean="0"/>
              <a:t>of</a:t>
            </a:r>
            <a:r>
              <a:rPr lang="nb-NO" sz="2000" dirty="0" smtClean="0"/>
              <a:t> H</a:t>
            </a:r>
            <a:r>
              <a:rPr lang="nb-NO" sz="2000" baseline="-25000" dirty="0" smtClean="0"/>
              <a:t>2</a:t>
            </a:r>
            <a:r>
              <a:rPr lang="nb-NO" sz="2000" dirty="0" smtClean="0"/>
              <a:t>S) and </a:t>
            </a:r>
            <a:r>
              <a:rPr lang="nb-NO" sz="2000" dirty="0" err="1" smtClean="0"/>
              <a:t>subsequent</a:t>
            </a:r>
            <a:r>
              <a:rPr lang="nb-NO" sz="2000" dirty="0" smtClean="0"/>
              <a:t> </a:t>
            </a:r>
            <a:r>
              <a:rPr lang="nb-NO" sz="2000" dirty="0" err="1" smtClean="0"/>
              <a:t>oxidation</a:t>
            </a:r>
            <a:r>
              <a:rPr lang="nb-NO" sz="2000" dirty="0" smtClean="0"/>
              <a:t> by SOB (</a:t>
            </a:r>
            <a:r>
              <a:rPr lang="nb-NO" sz="2000" dirty="0" err="1" smtClean="0"/>
              <a:t>oxidation</a:t>
            </a:r>
            <a:r>
              <a:rPr lang="nb-NO" sz="2000" dirty="0" smtClean="0"/>
              <a:t> </a:t>
            </a:r>
            <a:r>
              <a:rPr lang="nb-NO" sz="2000" dirty="0" err="1" smtClean="0"/>
              <a:t>of</a:t>
            </a:r>
            <a:r>
              <a:rPr lang="nb-NO" sz="2000" dirty="0" smtClean="0"/>
              <a:t> H</a:t>
            </a:r>
            <a:r>
              <a:rPr lang="nb-NO" sz="2000" baseline="-25000" dirty="0" smtClean="0"/>
              <a:t>2</a:t>
            </a:r>
            <a:r>
              <a:rPr lang="nb-NO" sz="2000" dirty="0" smtClean="0"/>
              <a:t>S to H</a:t>
            </a:r>
            <a:r>
              <a:rPr lang="nb-NO" sz="2000" baseline="-25000" dirty="0" smtClean="0"/>
              <a:t>2</a:t>
            </a:r>
            <a:r>
              <a:rPr lang="nb-NO" sz="2000" dirty="0" smtClean="0"/>
              <a:t>SO</a:t>
            </a:r>
            <a:r>
              <a:rPr lang="nb-NO" sz="2000" baseline="-25000" dirty="0" smtClean="0"/>
              <a:t>4</a:t>
            </a:r>
            <a:r>
              <a:rPr lang="nb-NO" sz="2000" dirty="0" smtClean="0"/>
              <a:t>).</a:t>
            </a:r>
          </a:p>
          <a:p>
            <a:pPr eaLnBrk="1" hangingPunct="1">
              <a:spcAft>
                <a:spcPct val="20000"/>
              </a:spcAft>
            </a:pPr>
            <a:r>
              <a:rPr lang="nb-NO" sz="2000" dirty="0" err="1" smtClean="0"/>
              <a:t>Fermentation</a:t>
            </a:r>
            <a:r>
              <a:rPr lang="nb-NO" sz="2000" dirty="0" smtClean="0"/>
              <a:t> </a:t>
            </a:r>
            <a:r>
              <a:rPr lang="nb-NO" sz="2000" dirty="0" err="1" smtClean="0"/>
              <a:t>products</a:t>
            </a:r>
            <a:r>
              <a:rPr lang="nb-NO" sz="2000" dirty="0" smtClean="0"/>
              <a:t> </a:t>
            </a:r>
            <a:r>
              <a:rPr lang="nb-NO" sz="2000" dirty="0" err="1" smtClean="0"/>
              <a:t>also</a:t>
            </a:r>
            <a:r>
              <a:rPr lang="nb-NO" sz="2000" dirty="0" smtClean="0"/>
              <a:t> </a:t>
            </a:r>
            <a:r>
              <a:rPr lang="nb-NO" sz="2000" dirty="0" err="1" smtClean="0"/>
              <a:t>contribute</a:t>
            </a:r>
            <a:r>
              <a:rPr lang="nb-NO" sz="2000" dirty="0" smtClean="0"/>
              <a:t> (</a:t>
            </a:r>
            <a:r>
              <a:rPr lang="nb-NO" sz="2000" dirty="0" err="1" smtClean="0"/>
              <a:t>organic</a:t>
            </a:r>
            <a:r>
              <a:rPr lang="nb-NO" sz="2000" dirty="0" smtClean="0"/>
              <a:t> </a:t>
            </a:r>
            <a:r>
              <a:rPr lang="nb-NO" sz="2000" dirty="0" err="1" smtClean="0"/>
              <a:t>acids</a:t>
            </a:r>
            <a:r>
              <a:rPr lang="nb-NO" sz="2000" dirty="0" smtClean="0"/>
              <a:t>)</a:t>
            </a:r>
          </a:p>
          <a:p>
            <a:pPr eaLnBrk="1" hangingPunct="1">
              <a:spcAft>
                <a:spcPct val="20000"/>
              </a:spcAft>
            </a:pPr>
            <a:r>
              <a:rPr lang="nb-NO" sz="2000" dirty="0" err="1" smtClean="0"/>
              <a:t>Corrosion</a:t>
            </a:r>
            <a:r>
              <a:rPr lang="nb-NO" sz="2000" dirty="0" smtClean="0"/>
              <a:t> </a:t>
            </a:r>
            <a:r>
              <a:rPr lang="nb-NO" sz="2000" dirty="0" err="1" smtClean="0"/>
              <a:t>mechanism</a:t>
            </a:r>
            <a:r>
              <a:rPr lang="nb-NO" sz="2000" dirty="0" smtClean="0"/>
              <a:t>:</a:t>
            </a:r>
          </a:p>
          <a:p>
            <a:pPr lvl="1" eaLnBrk="1" hangingPunct="1">
              <a:spcAft>
                <a:spcPct val="20000"/>
              </a:spcAft>
              <a:buNone/>
            </a:pPr>
            <a:r>
              <a:rPr lang="nb-NO" sz="1600" dirty="0" smtClean="0"/>
              <a:t>SRB </a:t>
            </a:r>
            <a:r>
              <a:rPr lang="nb-NO" sz="1600" dirty="0" err="1" smtClean="0"/>
              <a:t>growth</a:t>
            </a:r>
            <a:r>
              <a:rPr lang="nb-NO" sz="1600" dirty="0" smtClean="0"/>
              <a:t>: Org. C + SO</a:t>
            </a:r>
            <a:r>
              <a:rPr lang="nb-NO" sz="1600" baseline="-25000" dirty="0" smtClean="0"/>
              <a:t>4</a:t>
            </a:r>
            <a:r>
              <a:rPr lang="nb-NO" sz="1600" baseline="30000" dirty="0" smtClean="0"/>
              <a:t>2-</a:t>
            </a:r>
            <a:r>
              <a:rPr lang="nb-NO" sz="1600" dirty="0" smtClean="0"/>
              <a:t> </a:t>
            </a:r>
            <a:r>
              <a:rPr lang="nb-NO" sz="1600" dirty="0" smtClean="0">
                <a:sym typeface="Wingdings" pitchFamily="2" charset="2"/>
              </a:rPr>
              <a:t> H</a:t>
            </a:r>
            <a:r>
              <a:rPr lang="nb-NO" sz="1600" baseline="-25000" dirty="0" smtClean="0">
                <a:sym typeface="Wingdings" pitchFamily="2" charset="2"/>
              </a:rPr>
              <a:t>2</a:t>
            </a:r>
            <a:r>
              <a:rPr lang="nb-NO" sz="1600" dirty="0" smtClean="0">
                <a:sym typeface="Wingdings" pitchFamily="2" charset="2"/>
              </a:rPr>
              <a:t>S + CO</a:t>
            </a:r>
            <a:r>
              <a:rPr lang="nb-NO" sz="1600" baseline="-25000" dirty="0" smtClean="0">
                <a:sym typeface="Wingdings" pitchFamily="2" charset="2"/>
              </a:rPr>
              <a:t>2</a:t>
            </a:r>
            <a:endParaRPr lang="nb-NO" sz="1600" baseline="-25000" dirty="0" smtClean="0"/>
          </a:p>
          <a:p>
            <a:pPr lvl="1" eaLnBrk="1" hangingPunct="1">
              <a:spcAft>
                <a:spcPct val="20000"/>
              </a:spcAft>
              <a:buNone/>
            </a:pPr>
            <a:r>
              <a:rPr lang="nb-NO" sz="1600" dirty="0" smtClean="0"/>
              <a:t>SOB </a:t>
            </a:r>
            <a:r>
              <a:rPr lang="nb-NO" sz="1600" dirty="0" err="1" smtClean="0"/>
              <a:t>growth</a:t>
            </a:r>
            <a:r>
              <a:rPr lang="nb-NO" sz="1600" dirty="0" smtClean="0"/>
              <a:t>: </a:t>
            </a:r>
            <a:r>
              <a:rPr lang="nb-NO" sz="1600" dirty="0" err="1" smtClean="0"/>
              <a:t>Product</a:t>
            </a:r>
            <a:r>
              <a:rPr lang="nb-NO" sz="1600" dirty="0" smtClean="0"/>
              <a:t> H</a:t>
            </a:r>
            <a:r>
              <a:rPr lang="nb-NO" sz="1600" baseline="-25000" dirty="0" smtClean="0"/>
              <a:t>2</a:t>
            </a:r>
            <a:r>
              <a:rPr lang="nb-NO" sz="1600" dirty="0" smtClean="0"/>
              <a:t>SO</a:t>
            </a:r>
            <a:r>
              <a:rPr lang="nb-NO" sz="1600" baseline="-25000" dirty="0" smtClean="0"/>
              <a:t>4</a:t>
            </a:r>
          </a:p>
          <a:p>
            <a:pPr lvl="1" eaLnBrk="1" hangingPunct="1">
              <a:spcAft>
                <a:spcPct val="20000"/>
              </a:spcAft>
              <a:buNone/>
            </a:pPr>
            <a:r>
              <a:rPr lang="nb-NO" sz="1600" dirty="0" smtClean="0"/>
              <a:t>Chemical </a:t>
            </a:r>
            <a:r>
              <a:rPr lang="nb-NO" sz="1600" dirty="0" err="1" smtClean="0"/>
              <a:t>reaction</a:t>
            </a:r>
            <a:r>
              <a:rPr lang="nb-NO" sz="1600" dirty="0" smtClean="0"/>
              <a:t> at </a:t>
            </a:r>
            <a:r>
              <a:rPr lang="nb-NO" sz="1600" dirty="0" err="1" smtClean="0"/>
              <a:t>concrete</a:t>
            </a:r>
            <a:r>
              <a:rPr lang="nb-NO" sz="1600" dirty="0" smtClean="0"/>
              <a:t> </a:t>
            </a:r>
            <a:r>
              <a:rPr lang="nb-NO" sz="1600" dirty="0" err="1" smtClean="0"/>
              <a:t>surface</a:t>
            </a:r>
            <a:r>
              <a:rPr lang="nb-NO" sz="1600" dirty="0" smtClean="0"/>
              <a:t>:</a:t>
            </a:r>
          </a:p>
          <a:p>
            <a:pPr lvl="1" eaLnBrk="1" hangingPunct="1">
              <a:spcAft>
                <a:spcPct val="20000"/>
              </a:spcAft>
              <a:buNone/>
            </a:pPr>
            <a:r>
              <a:rPr lang="nb-NO" sz="1600" dirty="0" smtClean="0"/>
              <a:t>H</a:t>
            </a:r>
            <a:r>
              <a:rPr lang="nb-NO" sz="1600" baseline="-25000" dirty="0" smtClean="0"/>
              <a:t>2</a:t>
            </a:r>
            <a:r>
              <a:rPr lang="nb-NO" sz="1600" dirty="0" smtClean="0"/>
              <a:t>SO</a:t>
            </a:r>
            <a:r>
              <a:rPr lang="nb-NO" sz="1600" baseline="-25000" dirty="0" smtClean="0"/>
              <a:t>4</a:t>
            </a:r>
            <a:r>
              <a:rPr lang="nb-NO" sz="1600" dirty="0" smtClean="0"/>
              <a:t>  </a:t>
            </a:r>
            <a:r>
              <a:rPr lang="nb-NO" sz="1600" dirty="0" smtClean="0"/>
              <a:t>+  Ca(OH)</a:t>
            </a:r>
            <a:r>
              <a:rPr lang="nb-NO" sz="1600" baseline="-25000" dirty="0" smtClean="0"/>
              <a:t>2</a:t>
            </a:r>
            <a:r>
              <a:rPr lang="nb-NO" sz="1600" dirty="0" smtClean="0"/>
              <a:t>  </a:t>
            </a:r>
            <a:r>
              <a:rPr lang="nb-NO" sz="1600" dirty="0" smtClean="0">
                <a:sym typeface="Wingdings" pitchFamily="2" charset="2"/>
              </a:rPr>
              <a:t>  CaSO</a:t>
            </a:r>
            <a:r>
              <a:rPr lang="nb-NO" sz="1600" baseline="-25000" dirty="0" smtClean="0">
                <a:sym typeface="Wingdings" pitchFamily="2" charset="2"/>
              </a:rPr>
              <a:t>4</a:t>
            </a:r>
            <a:r>
              <a:rPr lang="nb-NO" sz="1600" dirty="0" smtClean="0">
                <a:sym typeface="Wingdings" pitchFamily="2" charset="2"/>
              </a:rPr>
              <a:t> + 2 H</a:t>
            </a:r>
            <a:r>
              <a:rPr lang="nb-NO" sz="1600" baseline="-25000" dirty="0" smtClean="0">
                <a:sym typeface="Wingdings" pitchFamily="2" charset="2"/>
              </a:rPr>
              <a:t>2</a:t>
            </a:r>
            <a:r>
              <a:rPr lang="nb-NO" sz="1600" dirty="0" smtClean="0">
                <a:sym typeface="Wingdings" pitchFamily="2" charset="2"/>
              </a:rPr>
              <a:t>O</a:t>
            </a:r>
          </a:p>
          <a:p>
            <a:pPr eaLnBrk="1" hangingPunct="1">
              <a:spcAft>
                <a:spcPct val="20000"/>
              </a:spcAft>
            </a:pPr>
            <a:r>
              <a:rPr lang="nb-NO" sz="2000" dirty="0" err="1" smtClean="0"/>
              <a:t>Corrosion</a:t>
            </a:r>
            <a:r>
              <a:rPr lang="nb-NO" sz="2000" dirty="0" smtClean="0"/>
              <a:t> rate: 4-5 </a:t>
            </a:r>
            <a:r>
              <a:rPr lang="nb-NO" sz="2000" dirty="0" err="1" smtClean="0"/>
              <a:t>mm/year</a:t>
            </a:r>
            <a:r>
              <a:rPr lang="nb-NO" sz="2000" dirty="0" smtClean="0"/>
              <a:t>!</a:t>
            </a:r>
          </a:p>
        </p:txBody>
      </p:sp>
      <p:pic>
        <p:nvPicPr>
          <p:cNvPr id="24580" name="Picture 6" descr="biocorrosion002"/>
          <p:cNvPicPr>
            <a:picLocks noChangeAspect="1" noChangeArrowheads="1"/>
          </p:cNvPicPr>
          <p:nvPr/>
        </p:nvPicPr>
        <p:blipFill>
          <a:blip r:embed="rId2" cstate="print"/>
          <a:srcRect/>
          <a:stretch>
            <a:fillRect/>
          </a:stretch>
        </p:blipFill>
        <p:spPr bwMode="auto">
          <a:xfrm>
            <a:off x="5148263" y="1196975"/>
            <a:ext cx="3230562" cy="2700338"/>
          </a:xfrm>
          <a:prstGeom prst="rect">
            <a:avLst/>
          </a:prstGeom>
          <a:noFill/>
          <a:ln w="9525">
            <a:noFill/>
            <a:miter lim="800000"/>
            <a:headEnd/>
            <a:tailEnd/>
          </a:ln>
        </p:spPr>
      </p:pic>
      <p:pic>
        <p:nvPicPr>
          <p:cNvPr id="24581" name="Picture 7" descr="biocorrosion003"/>
          <p:cNvPicPr>
            <a:picLocks noChangeAspect="1" noChangeArrowheads="1"/>
          </p:cNvPicPr>
          <p:nvPr/>
        </p:nvPicPr>
        <p:blipFill>
          <a:blip r:embed="rId3" cstate="print"/>
          <a:srcRect/>
          <a:stretch>
            <a:fillRect/>
          </a:stretch>
        </p:blipFill>
        <p:spPr bwMode="auto">
          <a:xfrm>
            <a:off x="4572000" y="3716338"/>
            <a:ext cx="4522788" cy="2944812"/>
          </a:xfrm>
          <a:prstGeom prst="rect">
            <a:avLst/>
          </a:prstGeom>
          <a:noFill/>
          <a:ln w="9525">
            <a:noFill/>
            <a:miter lim="800000"/>
            <a:headEnd/>
            <a:tailEnd/>
          </a:ln>
        </p:spPr>
      </p:pic>
      <p:sp>
        <p:nvSpPr>
          <p:cNvPr id="24582" name="Text Box 8"/>
          <p:cNvSpPr txBox="1">
            <a:spLocks noChangeArrowheads="1"/>
          </p:cNvSpPr>
          <p:nvPr/>
        </p:nvSpPr>
        <p:spPr bwMode="auto">
          <a:xfrm>
            <a:off x="6156325" y="3935413"/>
            <a:ext cx="747713" cy="285750"/>
          </a:xfrm>
          <a:prstGeom prst="rect">
            <a:avLst/>
          </a:prstGeom>
          <a:solidFill>
            <a:schemeClr val="bg1"/>
          </a:solidFill>
          <a:ln w="9525">
            <a:noFill/>
            <a:miter lim="800000"/>
            <a:headEnd/>
            <a:tailEnd/>
          </a:ln>
        </p:spPr>
        <p:txBody>
          <a:bodyPr wrap="none" lIns="36000" tIns="36000" rIns="36000" bIns="36000">
            <a:spAutoFit/>
          </a:bodyPr>
          <a:lstStyle/>
          <a:p>
            <a:r>
              <a:rPr lang="nb-NO" sz="1400"/>
              <a:t>pH = 8.2</a:t>
            </a:r>
          </a:p>
        </p:txBody>
      </p:sp>
      <p:sp>
        <p:nvSpPr>
          <p:cNvPr id="24583" name="Text Box 9"/>
          <p:cNvSpPr txBox="1">
            <a:spLocks noChangeArrowheads="1"/>
          </p:cNvSpPr>
          <p:nvPr/>
        </p:nvSpPr>
        <p:spPr bwMode="auto">
          <a:xfrm>
            <a:off x="8101013" y="3933825"/>
            <a:ext cx="747712" cy="285750"/>
          </a:xfrm>
          <a:prstGeom prst="rect">
            <a:avLst/>
          </a:prstGeom>
          <a:solidFill>
            <a:schemeClr val="bg1"/>
          </a:solidFill>
          <a:ln w="9525">
            <a:noFill/>
            <a:miter lim="800000"/>
            <a:headEnd/>
            <a:tailEnd/>
          </a:ln>
        </p:spPr>
        <p:txBody>
          <a:bodyPr wrap="none" lIns="36000" tIns="36000" rIns="36000" bIns="36000">
            <a:spAutoFit/>
          </a:bodyPr>
          <a:lstStyle/>
          <a:p>
            <a:r>
              <a:rPr lang="nb-NO" sz="1400"/>
              <a:t>pH = 1.6</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tel 1"/>
          <p:cNvSpPr>
            <a:spLocks noGrp="1"/>
          </p:cNvSpPr>
          <p:nvPr>
            <p:ph type="title"/>
          </p:nvPr>
        </p:nvSpPr>
        <p:spPr/>
        <p:txBody>
          <a:bodyPr/>
          <a:lstStyle/>
          <a:p>
            <a:pPr eaLnBrk="1" hangingPunct="1"/>
            <a:r>
              <a:rPr lang="nb-NO" smtClean="0"/>
              <a:t>Beneficial use in Environmental Biotechnology</a:t>
            </a:r>
          </a:p>
        </p:txBody>
      </p:sp>
      <p:sp>
        <p:nvSpPr>
          <p:cNvPr id="25603" name="Plassholder for innhold 2"/>
          <p:cNvSpPr>
            <a:spLocks noGrp="1"/>
          </p:cNvSpPr>
          <p:nvPr>
            <p:ph idx="1"/>
          </p:nvPr>
        </p:nvSpPr>
        <p:spPr>
          <a:xfrm>
            <a:off x="323850" y="1700213"/>
            <a:ext cx="4824413" cy="4968875"/>
          </a:xfrm>
        </p:spPr>
        <p:txBody>
          <a:bodyPr/>
          <a:lstStyle/>
          <a:p>
            <a:pPr eaLnBrk="1" hangingPunct="1">
              <a:lnSpc>
                <a:spcPct val="80000"/>
              </a:lnSpc>
              <a:spcAft>
                <a:spcPts val="600"/>
              </a:spcAft>
            </a:pPr>
            <a:r>
              <a:rPr lang="nb-NO" sz="2400" smtClean="0"/>
              <a:t>Treatment processes</a:t>
            </a:r>
          </a:p>
          <a:p>
            <a:pPr lvl="1" eaLnBrk="1" hangingPunct="1">
              <a:lnSpc>
                <a:spcPct val="80000"/>
              </a:lnSpc>
              <a:spcAft>
                <a:spcPts val="600"/>
              </a:spcAft>
            </a:pPr>
            <a:r>
              <a:rPr lang="nb-NO" sz="2000" smtClean="0"/>
              <a:t>Drinking water treatment</a:t>
            </a:r>
          </a:p>
          <a:p>
            <a:pPr lvl="1" eaLnBrk="1" hangingPunct="1">
              <a:lnSpc>
                <a:spcPct val="80000"/>
              </a:lnSpc>
              <a:spcAft>
                <a:spcPts val="600"/>
              </a:spcAft>
            </a:pPr>
            <a:r>
              <a:rPr lang="nb-NO" sz="2000" smtClean="0"/>
              <a:t>Wastewater treatment</a:t>
            </a:r>
          </a:p>
          <a:p>
            <a:pPr lvl="1" eaLnBrk="1" hangingPunct="1">
              <a:lnSpc>
                <a:spcPct val="80000"/>
              </a:lnSpc>
              <a:spcAft>
                <a:spcPts val="600"/>
              </a:spcAft>
            </a:pPr>
            <a:r>
              <a:rPr lang="nb-NO" sz="2000" smtClean="0"/>
              <a:t>Solid waste treatment</a:t>
            </a:r>
          </a:p>
          <a:p>
            <a:pPr lvl="1" eaLnBrk="1" hangingPunct="1">
              <a:lnSpc>
                <a:spcPct val="80000"/>
              </a:lnSpc>
              <a:spcAft>
                <a:spcPts val="600"/>
              </a:spcAft>
            </a:pPr>
            <a:r>
              <a:rPr lang="nb-NO" sz="2000" smtClean="0"/>
              <a:t>Off-gas treatment</a:t>
            </a:r>
          </a:p>
          <a:p>
            <a:pPr eaLnBrk="1" hangingPunct="1">
              <a:lnSpc>
                <a:spcPct val="80000"/>
              </a:lnSpc>
              <a:spcAft>
                <a:spcPts val="600"/>
              </a:spcAft>
            </a:pPr>
            <a:r>
              <a:rPr lang="nb-NO" sz="2400" smtClean="0"/>
              <a:t>Bioremediation</a:t>
            </a:r>
          </a:p>
          <a:p>
            <a:pPr eaLnBrk="1" hangingPunct="1">
              <a:lnSpc>
                <a:spcPct val="80000"/>
              </a:lnSpc>
              <a:spcAft>
                <a:spcPts val="600"/>
              </a:spcAft>
            </a:pPr>
            <a:r>
              <a:rPr lang="nb-NO" sz="2400" smtClean="0"/>
              <a:t>Microbial production</a:t>
            </a:r>
          </a:p>
          <a:p>
            <a:pPr eaLnBrk="1" hangingPunct="1">
              <a:lnSpc>
                <a:spcPct val="80000"/>
              </a:lnSpc>
              <a:spcAft>
                <a:spcPts val="600"/>
              </a:spcAft>
            </a:pPr>
            <a:r>
              <a:rPr lang="nb-NO" sz="2400" smtClean="0"/>
              <a:t>Reservoir de-souring</a:t>
            </a:r>
          </a:p>
          <a:p>
            <a:pPr eaLnBrk="1" hangingPunct="1">
              <a:lnSpc>
                <a:spcPct val="80000"/>
              </a:lnSpc>
              <a:spcAft>
                <a:spcPts val="600"/>
              </a:spcAft>
            </a:pPr>
            <a:r>
              <a:rPr lang="nb-NO" sz="2400" smtClean="0"/>
              <a:t>MEOR </a:t>
            </a:r>
            <a:r>
              <a:rPr lang="nb-NO" sz="1600" smtClean="0"/>
              <a:t>(Microbially Enhanced Oil Recovery)</a:t>
            </a:r>
            <a:endParaRPr lang="nb-NO" sz="2400" smtClean="0"/>
          </a:p>
          <a:p>
            <a:pPr eaLnBrk="1" hangingPunct="1">
              <a:lnSpc>
                <a:spcPct val="80000"/>
              </a:lnSpc>
              <a:spcAft>
                <a:spcPts val="600"/>
              </a:spcAft>
            </a:pPr>
            <a:r>
              <a:rPr lang="nb-NO" sz="2400" smtClean="0"/>
              <a:t>Microbial fuel cells</a:t>
            </a:r>
          </a:p>
          <a:p>
            <a:pPr eaLnBrk="1" hangingPunct="1">
              <a:lnSpc>
                <a:spcPct val="80000"/>
              </a:lnSpc>
              <a:spcAft>
                <a:spcPts val="600"/>
              </a:spcAft>
            </a:pPr>
            <a:r>
              <a:rPr lang="nb-NO" sz="2400" smtClean="0"/>
              <a:t>Aquaculture systems</a:t>
            </a:r>
          </a:p>
          <a:p>
            <a:pPr eaLnBrk="1" hangingPunct="1">
              <a:lnSpc>
                <a:spcPct val="80000"/>
              </a:lnSpc>
              <a:spcAft>
                <a:spcPts val="600"/>
              </a:spcAft>
            </a:pPr>
            <a:r>
              <a:rPr lang="nb-NO" sz="2400" smtClean="0"/>
              <a:t>Bio-mining</a:t>
            </a:r>
          </a:p>
          <a:p>
            <a:pPr eaLnBrk="1" hangingPunct="1">
              <a:spcAft>
                <a:spcPts val="600"/>
              </a:spcAft>
            </a:pPr>
            <a:endParaRPr lang="nb-NO" sz="2000" smtClean="0"/>
          </a:p>
        </p:txBody>
      </p:sp>
      <p:pic>
        <p:nvPicPr>
          <p:cNvPr id="25604" name="Picture 4" descr="wastewater cartoons, wastewater cartoon, wastewater picture, wastewater pictures, wastewater image, wastewater images, wastewater illustration, wastewater illustrations "/>
          <p:cNvPicPr>
            <a:picLocks noChangeAspect="1" noChangeArrowheads="1"/>
          </p:cNvPicPr>
          <p:nvPr/>
        </p:nvPicPr>
        <p:blipFill>
          <a:blip r:embed="rId2" cstate="print"/>
          <a:srcRect/>
          <a:stretch>
            <a:fillRect/>
          </a:stretch>
        </p:blipFill>
        <p:spPr bwMode="auto">
          <a:xfrm>
            <a:off x="5292725" y="2060575"/>
            <a:ext cx="3219450" cy="3810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groundwater bioremediation"/>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biobarriers"/>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8674" name="Picture 4" descr="biofilms in drinking water systems 2"/>
          <p:cNvPicPr>
            <a:picLocks noChangeAspect="1" noChangeArrowheads="1"/>
          </p:cNvPicPr>
          <p:nvPr/>
        </p:nvPicPr>
        <p:blipFill>
          <a:blip r:embed="rId2" cstate="print"/>
          <a:srcRect b="4887"/>
          <a:stretch>
            <a:fillRect/>
          </a:stretch>
        </p:blipFill>
        <p:spPr bwMode="auto">
          <a:xfrm>
            <a:off x="468313" y="901700"/>
            <a:ext cx="8388350" cy="5983288"/>
          </a:xfrm>
          <a:prstGeom prst="rect">
            <a:avLst/>
          </a:prstGeom>
          <a:noFill/>
          <a:ln w="9525">
            <a:noFill/>
            <a:miter lim="800000"/>
            <a:headEnd/>
            <a:tailEnd/>
          </a:ln>
        </p:spPr>
      </p:pic>
      <p:sp>
        <p:nvSpPr>
          <p:cNvPr id="28675" name="Tittel 2"/>
          <p:cNvSpPr>
            <a:spLocks noGrp="1"/>
          </p:cNvSpPr>
          <p:nvPr>
            <p:ph type="title"/>
          </p:nvPr>
        </p:nvSpPr>
        <p:spPr>
          <a:xfrm>
            <a:off x="457200" y="274638"/>
            <a:ext cx="8229600" cy="633412"/>
          </a:xfrm>
        </p:spPr>
        <p:txBody>
          <a:bodyPr/>
          <a:lstStyle/>
          <a:p>
            <a:pPr eaLnBrk="1" hangingPunct="1"/>
            <a:r>
              <a:rPr lang="nb-NO" smtClean="0">
                <a:solidFill>
                  <a:schemeClr val="bg1"/>
                </a:solidFill>
              </a:rPr>
              <a:t>Potable Water Treatment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Bilde 1" descr="CBE_image_2330.jpg"/>
          <p:cNvPicPr>
            <a:picLocks noChangeAspect="1"/>
          </p:cNvPicPr>
          <p:nvPr/>
        </p:nvPicPr>
        <p:blipFill>
          <a:blip r:embed="rId2" cstate="print"/>
          <a:srcRect b="4109"/>
          <a:stretch>
            <a:fillRect/>
          </a:stretch>
        </p:blipFill>
        <p:spPr bwMode="auto">
          <a:xfrm>
            <a:off x="0" y="1109663"/>
            <a:ext cx="9144000" cy="5775325"/>
          </a:xfrm>
          <a:prstGeom prst="rect">
            <a:avLst/>
          </a:prstGeom>
          <a:noFill/>
          <a:ln w="9525">
            <a:noFill/>
            <a:miter lim="800000"/>
            <a:headEnd/>
            <a:tailEnd/>
          </a:ln>
        </p:spPr>
      </p:pic>
      <p:sp>
        <p:nvSpPr>
          <p:cNvPr id="29699" name="Tittel 2"/>
          <p:cNvSpPr>
            <a:spLocks noGrp="1"/>
          </p:cNvSpPr>
          <p:nvPr>
            <p:ph type="title"/>
          </p:nvPr>
        </p:nvSpPr>
        <p:spPr>
          <a:xfrm>
            <a:off x="457200" y="274638"/>
            <a:ext cx="8229600" cy="561975"/>
          </a:xfrm>
        </p:spPr>
        <p:txBody>
          <a:bodyPr/>
          <a:lstStyle/>
          <a:p>
            <a:pPr eaLnBrk="1" hangingPunct="1"/>
            <a:r>
              <a:rPr lang="nb-NO" smtClean="0"/>
              <a:t>Drinking water Treatment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biofilms in drinking water systems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57200" y="274638"/>
            <a:ext cx="8229600" cy="777875"/>
          </a:xfrm>
        </p:spPr>
        <p:txBody>
          <a:bodyPr/>
          <a:lstStyle/>
          <a:p>
            <a:pPr eaLnBrk="1" hangingPunct="1"/>
            <a:r>
              <a:rPr lang="en-GB" sz="3200" smtClean="0"/>
              <a:t>Biofilms:</a:t>
            </a:r>
            <a:br>
              <a:rPr lang="en-GB" sz="3200" smtClean="0"/>
            </a:br>
            <a:r>
              <a:rPr lang="en-GB" sz="3200" smtClean="0"/>
              <a:t>The multicellular bacterial organism</a:t>
            </a:r>
          </a:p>
        </p:txBody>
      </p:sp>
      <p:sp>
        <p:nvSpPr>
          <p:cNvPr id="1028" name="Rectangle 3"/>
          <p:cNvSpPr>
            <a:spLocks noGrp="1" noChangeArrowheads="1"/>
          </p:cNvSpPr>
          <p:nvPr>
            <p:ph type="body" sz="half" idx="1"/>
          </p:nvPr>
        </p:nvSpPr>
        <p:spPr>
          <a:xfrm>
            <a:off x="179388" y="1412875"/>
            <a:ext cx="3960812" cy="2376488"/>
          </a:xfrm>
        </p:spPr>
        <p:txBody>
          <a:bodyPr/>
          <a:lstStyle/>
          <a:p>
            <a:pPr marL="0" indent="0" eaLnBrk="1" hangingPunct="1">
              <a:lnSpc>
                <a:spcPct val="130000"/>
              </a:lnSpc>
              <a:buFontTx/>
              <a:buNone/>
            </a:pPr>
            <a:r>
              <a:rPr lang="en-US" sz="2000" i="1" smtClean="0"/>
              <a:t> A biofilm consists of cells immobilized at a substratum and frequently embedded in an organic matrix of microbial origin</a:t>
            </a:r>
          </a:p>
          <a:p>
            <a:pPr marL="0" indent="0" eaLnBrk="1" hangingPunct="1">
              <a:lnSpc>
                <a:spcPct val="130000"/>
              </a:lnSpc>
              <a:buFontTx/>
              <a:buNone/>
            </a:pPr>
            <a:r>
              <a:rPr lang="en-US" sz="2000" i="1" smtClean="0"/>
              <a:t>(Characklis, 1990)</a:t>
            </a:r>
            <a:endParaRPr lang="en-GB" sz="2000" i="1" smtClean="0"/>
          </a:p>
        </p:txBody>
      </p:sp>
      <p:graphicFrame>
        <p:nvGraphicFramePr>
          <p:cNvPr id="24580" name="Object 2"/>
          <p:cNvGraphicFramePr>
            <a:graphicFrameLocks noChangeAspect="1"/>
          </p:cNvGraphicFramePr>
          <p:nvPr/>
        </p:nvGraphicFramePr>
        <p:xfrm>
          <a:off x="4241800" y="1412875"/>
          <a:ext cx="4495800" cy="3352800"/>
        </p:xfrm>
        <a:graphic>
          <a:graphicData uri="http://schemas.openxmlformats.org/presentationml/2006/ole">
            <p:oleObj spid="_x0000_s1026" name="Clip" r:id="rId3" imgW="6447619" imgH="4266667" progId="">
              <p:embed/>
            </p:oleObj>
          </a:graphicData>
        </a:graphic>
      </p:graphicFrame>
      <p:sp>
        <p:nvSpPr>
          <p:cNvPr id="24581" name="Text Box 5"/>
          <p:cNvSpPr txBox="1">
            <a:spLocks noChangeArrowheads="1"/>
          </p:cNvSpPr>
          <p:nvPr/>
        </p:nvSpPr>
        <p:spPr bwMode="auto">
          <a:xfrm>
            <a:off x="4140200" y="4892675"/>
            <a:ext cx="5111750" cy="1920875"/>
          </a:xfrm>
          <a:prstGeom prst="rect">
            <a:avLst/>
          </a:prstGeom>
          <a:noFill/>
          <a:ln w="9525">
            <a:noFill/>
            <a:miter lim="800000"/>
            <a:headEnd/>
            <a:tailEnd/>
          </a:ln>
        </p:spPr>
        <p:txBody>
          <a:bodyPr>
            <a:spAutoFit/>
          </a:bodyPr>
          <a:lstStyle/>
          <a:p>
            <a:pPr eaLnBrk="0" hangingPunct="0"/>
            <a:r>
              <a:rPr lang="en-US" sz="2000">
                <a:latin typeface="Times New Roman" pitchFamily="18" charset="0"/>
              </a:rPr>
              <a:t>Transmission Electron Micrograph (TEM; over) and Scanning Electron Micrograph (SEM; left) of a biofilm consisting  of cells and extracellular polymeric substances (here polysaccharides) which embeds the cells in a matrix relatively fixed in time and space.</a:t>
            </a:r>
            <a:endParaRPr lang="en-US" sz="2400">
              <a:latin typeface="Times New Roman" pitchFamily="18" charset="0"/>
            </a:endParaRPr>
          </a:p>
        </p:txBody>
      </p:sp>
      <p:pic>
        <p:nvPicPr>
          <p:cNvPr id="1030" name="Picture 6"/>
          <p:cNvPicPr>
            <a:picLocks noGrp="1" noChangeAspect="1" noChangeArrowheads="1"/>
          </p:cNvPicPr>
          <p:nvPr>
            <p:ph sz="half" idx="2"/>
          </p:nvPr>
        </p:nvPicPr>
        <p:blipFill>
          <a:blip r:embed="rId4" cstate="print"/>
          <a:srcRect/>
          <a:stretch>
            <a:fillRect/>
          </a:stretch>
        </p:blipFill>
        <p:spPr>
          <a:xfrm>
            <a:off x="395288" y="3873500"/>
            <a:ext cx="3600450" cy="279558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1000" fill="hold"/>
                                        <p:tgtEl>
                                          <p:spTgt spid="24580"/>
                                        </p:tgtEl>
                                        <p:attrNameLst>
                                          <p:attrName>ppt_w</p:attrName>
                                        </p:attrNameLst>
                                      </p:cBhvr>
                                      <p:tavLst>
                                        <p:tav tm="0">
                                          <p:val>
                                            <p:fltVal val="0"/>
                                          </p:val>
                                        </p:tav>
                                        <p:tav tm="100000">
                                          <p:val>
                                            <p:strVal val="#ppt_w"/>
                                          </p:val>
                                        </p:tav>
                                      </p:tavLst>
                                    </p:anim>
                                    <p:anim calcmode="lin" valueType="num">
                                      <p:cBhvr>
                                        <p:cTn id="8" dur="1000" fill="hold"/>
                                        <p:tgtEl>
                                          <p:spTgt spid="24580"/>
                                        </p:tgtEl>
                                        <p:attrNameLst>
                                          <p:attrName>ppt_h</p:attrName>
                                        </p:attrNameLst>
                                      </p:cBhvr>
                                      <p:tavLst>
                                        <p:tav tm="0">
                                          <p:val>
                                            <p:fltVal val="0"/>
                                          </p:val>
                                        </p:tav>
                                        <p:tav tm="100000">
                                          <p:val>
                                            <p:strVal val="#ppt_h"/>
                                          </p:val>
                                        </p:tav>
                                      </p:tavLst>
                                    </p:anim>
                                    <p:anim calcmode="lin" valueType="num">
                                      <p:cBhvr>
                                        <p:cTn id="9" dur="1000" fill="hold"/>
                                        <p:tgtEl>
                                          <p:spTgt spid="2458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458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4581"/>
                                        </p:tgtEl>
                                        <p:attrNameLst>
                                          <p:attrName>style.visibility</p:attrName>
                                        </p:attrNameLst>
                                      </p:cBhvr>
                                      <p:to>
                                        <p:strVal val="visible"/>
                                      </p:to>
                                    </p:set>
                                    <p:animEffect transition="in" filter="wipe(left)">
                                      <p:cBhvr>
                                        <p:cTn id="15"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nb-NO" sz="3200" smtClean="0"/>
              <a:t>Wastewater treatment</a:t>
            </a:r>
          </a:p>
        </p:txBody>
      </p:sp>
      <p:sp>
        <p:nvSpPr>
          <p:cNvPr id="31747" name="Rectangle 3"/>
          <p:cNvSpPr>
            <a:spLocks noGrp="1" noChangeArrowheads="1"/>
          </p:cNvSpPr>
          <p:nvPr>
            <p:ph type="body" sz="half" idx="1"/>
          </p:nvPr>
        </p:nvSpPr>
        <p:spPr/>
        <p:txBody>
          <a:bodyPr/>
          <a:lstStyle/>
          <a:p>
            <a:pPr eaLnBrk="1" hangingPunct="1"/>
            <a:r>
              <a:rPr lang="nb-NO" sz="2400" smtClean="0"/>
              <a:t>Suspended growth systems</a:t>
            </a:r>
          </a:p>
          <a:p>
            <a:pPr lvl="1" eaLnBrk="1" hangingPunct="1"/>
            <a:r>
              <a:rPr lang="nb-NO" sz="2000" smtClean="0"/>
              <a:t>Activated sludge</a:t>
            </a:r>
          </a:p>
          <a:p>
            <a:pPr lvl="1" eaLnBrk="1" hangingPunct="1"/>
            <a:r>
              <a:rPr lang="nb-NO" sz="2000" smtClean="0"/>
              <a:t>Sludge treatments</a:t>
            </a:r>
          </a:p>
          <a:p>
            <a:pPr lvl="1" eaLnBrk="1" hangingPunct="1"/>
            <a:r>
              <a:rPr lang="nb-NO" sz="2000" smtClean="0"/>
              <a:t>Chemostats</a:t>
            </a:r>
          </a:p>
          <a:p>
            <a:pPr eaLnBrk="1" hangingPunct="1"/>
            <a:r>
              <a:rPr lang="nb-NO" sz="2400" smtClean="0"/>
              <a:t>Attached growth systems</a:t>
            </a:r>
          </a:p>
          <a:p>
            <a:pPr lvl="1" eaLnBrk="1" hangingPunct="1"/>
            <a:r>
              <a:rPr lang="nb-NO" sz="2000" smtClean="0"/>
              <a:t>Biofilm systems</a:t>
            </a:r>
          </a:p>
          <a:p>
            <a:pPr lvl="1" eaLnBrk="1" hangingPunct="1"/>
            <a:r>
              <a:rPr lang="nb-NO" sz="2000" smtClean="0"/>
              <a:t>Granulated sludge systems</a:t>
            </a:r>
          </a:p>
          <a:p>
            <a:pPr lvl="1" eaLnBrk="1" hangingPunct="1"/>
            <a:r>
              <a:rPr lang="nb-NO" sz="2000" smtClean="0"/>
              <a:t>Biological Activated Carbon systems</a:t>
            </a:r>
          </a:p>
          <a:p>
            <a:pPr lvl="1" eaLnBrk="1" hangingPunct="1"/>
            <a:r>
              <a:rPr lang="nb-NO" sz="2000" smtClean="0"/>
              <a:t>Gel entrapped systems</a:t>
            </a:r>
          </a:p>
        </p:txBody>
      </p:sp>
      <p:pic>
        <p:nvPicPr>
          <p:cNvPr id="31748" name="Picture 5" descr="28_F06b"/>
          <p:cNvPicPr>
            <a:picLocks noGrp="1" noChangeAspect="1" noChangeArrowheads="1"/>
          </p:cNvPicPr>
          <p:nvPr>
            <p:ph sz="quarter" idx="2"/>
          </p:nvPr>
        </p:nvPicPr>
        <p:blipFill>
          <a:blip r:embed="rId2" cstate="print"/>
          <a:srcRect/>
          <a:stretch>
            <a:fillRect/>
          </a:stretch>
        </p:blipFill>
        <p:spPr>
          <a:xfrm>
            <a:off x="5003800" y="1287463"/>
            <a:ext cx="3889375" cy="2887662"/>
          </a:xfrm>
        </p:spPr>
      </p:pic>
      <p:pic>
        <p:nvPicPr>
          <p:cNvPr id="31749" name="Picture 8" descr="28_F06a"/>
          <p:cNvPicPr>
            <a:picLocks noGrp="1" noChangeAspect="1" noChangeArrowheads="1"/>
          </p:cNvPicPr>
          <p:nvPr>
            <p:ph sz="quarter" idx="3"/>
          </p:nvPr>
        </p:nvPicPr>
        <p:blipFill>
          <a:blip r:embed="rId3" cstate="print"/>
          <a:srcRect/>
          <a:stretch>
            <a:fillRect/>
          </a:stretch>
        </p:blipFill>
        <p:spPr>
          <a:xfrm>
            <a:off x="5003800" y="3981450"/>
            <a:ext cx="3889375" cy="2876550"/>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pPr eaLnBrk="1" hangingPunct="1"/>
            <a:r>
              <a:rPr lang="nb-NO" smtClean="0"/>
              <a:t>Treatment classes</a:t>
            </a:r>
          </a:p>
        </p:txBody>
      </p:sp>
      <p:sp>
        <p:nvSpPr>
          <p:cNvPr id="32771" name="Rectangle 6"/>
          <p:cNvSpPr>
            <a:spLocks noGrp="1" noChangeArrowheads="1"/>
          </p:cNvSpPr>
          <p:nvPr>
            <p:ph type="body" idx="1"/>
          </p:nvPr>
        </p:nvSpPr>
        <p:spPr>
          <a:xfrm>
            <a:off x="457200" y="1600200"/>
            <a:ext cx="3467100" cy="4525963"/>
          </a:xfrm>
        </p:spPr>
        <p:txBody>
          <a:bodyPr/>
          <a:lstStyle/>
          <a:p>
            <a:pPr eaLnBrk="1" hangingPunct="1"/>
            <a:r>
              <a:rPr lang="nb-NO" u="sng" smtClean="0"/>
              <a:t>Primary</a:t>
            </a:r>
            <a:r>
              <a:rPr lang="nb-NO" smtClean="0"/>
              <a:t>: Solids Removal</a:t>
            </a:r>
          </a:p>
          <a:p>
            <a:pPr eaLnBrk="1" hangingPunct="1"/>
            <a:r>
              <a:rPr lang="nb-NO" u="sng" smtClean="0"/>
              <a:t>Secondary</a:t>
            </a:r>
            <a:r>
              <a:rPr lang="nb-NO" smtClean="0"/>
              <a:t>: Dissolved solids removal</a:t>
            </a:r>
          </a:p>
          <a:p>
            <a:pPr eaLnBrk="1" hangingPunct="1"/>
            <a:r>
              <a:rPr lang="nb-NO" u="sng" smtClean="0"/>
              <a:t>Tertiary</a:t>
            </a:r>
            <a:r>
              <a:rPr lang="nb-NO" smtClean="0"/>
              <a:t>: Residual solids removal</a:t>
            </a:r>
          </a:p>
          <a:p>
            <a:pPr eaLnBrk="1" hangingPunct="1"/>
            <a:r>
              <a:rPr lang="nb-NO" u="sng" smtClean="0"/>
              <a:t>Quarternary</a:t>
            </a:r>
            <a:r>
              <a:rPr lang="nb-NO" smtClean="0"/>
              <a:t>: Special removal</a:t>
            </a:r>
          </a:p>
        </p:txBody>
      </p:sp>
      <p:pic>
        <p:nvPicPr>
          <p:cNvPr id="32772" name="Picture 5" descr="activated sludge004"/>
          <p:cNvPicPr>
            <a:picLocks noChangeAspect="1" noChangeArrowheads="1"/>
          </p:cNvPicPr>
          <p:nvPr/>
        </p:nvPicPr>
        <p:blipFill>
          <a:blip r:embed="rId2" cstate="print"/>
          <a:srcRect/>
          <a:stretch>
            <a:fillRect/>
          </a:stretch>
        </p:blipFill>
        <p:spPr bwMode="auto">
          <a:xfrm>
            <a:off x="4154488" y="1268413"/>
            <a:ext cx="4989512" cy="5589587"/>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274638"/>
            <a:ext cx="8229600" cy="706437"/>
          </a:xfrm>
        </p:spPr>
        <p:txBody>
          <a:bodyPr/>
          <a:lstStyle/>
          <a:p>
            <a:pPr eaLnBrk="1" hangingPunct="1"/>
            <a:r>
              <a:rPr lang="en-GB" sz="3200" smtClean="0"/>
              <a:t>The Activated Sludge Process</a:t>
            </a:r>
          </a:p>
        </p:txBody>
      </p:sp>
      <p:sp>
        <p:nvSpPr>
          <p:cNvPr id="33795" name="Rectangle 4"/>
          <p:cNvSpPr>
            <a:spLocks noGrp="1" noChangeArrowheads="1"/>
          </p:cNvSpPr>
          <p:nvPr>
            <p:ph type="body" sz="half" idx="1"/>
          </p:nvPr>
        </p:nvSpPr>
        <p:spPr>
          <a:xfrm>
            <a:off x="215900" y="1052513"/>
            <a:ext cx="4284663" cy="5472112"/>
          </a:xfrm>
        </p:spPr>
        <p:txBody>
          <a:bodyPr/>
          <a:lstStyle/>
          <a:p>
            <a:pPr eaLnBrk="1" hangingPunct="1">
              <a:lnSpc>
                <a:spcPct val="80000"/>
              </a:lnSpc>
              <a:spcAft>
                <a:spcPct val="30000"/>
              </a:spcAft>
            </a:pPr>
            <a:r>
              <a:rPr lang="en-GB" sz="2400" smtClean="0"/>
              <a:t>Aerobic organoheterotrophic oxidation of organic compounds in wastewater</a:t>
            </a:r>
          </a:p>
          <a:p>
            <a:pPr eaLnBrk="1" hangingPunct="1">
              <a:lnSpc>
                <a:spcPct val="80000"/>
              </a:lnSpc>
              <a:spcAft>
                <a:spcPct val="30000"/>
              </a:spcAft>
            </a:pPr>
            <a:r>
              <a:rPr lang="en-GB" sz="2400" smtClean="0"/>
              <a:t>May include reactors for anaerobic fermentation of biopolymers, aerobic chemolitoautotrophic nitrification and anoxic denitrification by facultative chemoorgano-heterotrophic bacteria</a:t>
            </a:r>
          </a:p>
          <a:p>
            <a:pPr eaLnBrk="1" hangingPunct="1">
              <a:lnSpc>
                <a:spcPct val="80000"/>
              </a:lnSpc>
              <a:spcAft>
                <a:spcPct val="30000"/>
              </a:spcAft>
            </a:pPr>
            <a:r>
              <a:rPr lang="en-GB" sz="2400" smtClean="0"/>
              <a:t>High biomass concentration by sludge recycling from effluent sedimentation</a:t>
            </a:r>
          </a:p>
        </p:txBody>
      </p:sp>
      <p:pic>
        <p:nvPicPr>
          <p:cNvPr id="33796" name="Picture 7" descr="28_F06c"/>
          <p:cNvPicPr>
            <a:picLocks noChangeAspect="1" noChangeArrowheads="1"/>
          </p:cNvPicPr>
          <p:nvPr/>
        </p:nvPicPr>
        <p:blipFill>
          <a:blip r:embed="rId2" cstate="print"/>
          <a:srcRect/>
          <a:stretch>
            <a:fillRect/>
          </a:stretch>
        </p:blipFill>
        <p:spPr bwMode="auto">
          <a:xfrm>
            <a:off x="4716463" y="1196975"/>
            <a:ext cx="4427537" cy="2973388"/>
          </a:xfrm>
          <a:prstGeom prst="rect">
            <a:avLst/>
          </a:prstGeom>
          <a:noFill/>
          <a:ln w="9525">
            <a:noFill/>
            <a:miter lim="800000"/>
            <a:headEnd/>
            <a:tailEnd/>
          </a:ln>
        </p:spPr>
      </p:pic>
      <p:pic>
        <p:nvPicPr>
          <p:cNvPr id="33797" name="Picture 9" descr="28_F04"/>
          <p:cNvPicPr>
            <a:picLocks noGrp="1" noChangeAspect="1" noChangeArrowheads="1"/>
          </p:cNvPicPr>
          <p:nvPr>
            <p:ph sz="half" idx="2"/>
          </p:nvPr>
        </p:nvPicPr>
        <p:blipFill>
          <a:blip r:embed="rId3" cstate="print"/>
          <a:srcRect/>
          <a:stretch>
            <a:fillRect/>
          </a:stretch>
        </p:blipFill>
        <p:spPr>
          <a:xfrm>
            <a:off x="4643438" y="4005263"/>
            <a:ext cx="4500562" cy="2852737"/>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229600" cy="561975"/>
          </a:xfrm>
        </p:spPr>
        <p:txBody>
          <a:bodyPr/>
          <a:lstStyle/>
          <a:p>
            <a:pPr eaLnBrk="1" hangingPunct="1"/>
            <a:r>
              <a:rPr lang="en-GB" sz="3600" smtClean="0"/>
              <a:t>Floc formers: Selection</a:t>
            </a:r>
          </a:p>
        </p:txBody>
      </p:sp>
      <p:sp>
        <p:nvSpPr>
          <p:cNvPr id="34819" name="Rectangle 3"/>
          <p:cNvSpPr>
            <a:spLocks noGrp="1" noChangeArrowheads="1"/>
          </p:cNvSpPr>
          <p:nvPr>
            <p:ph type="body" sz="half" idx="1"/>
          </p:nvPr>
        </p:nvSpPr>
        <p:spPr>
          <a:xfrm>
            <a:off x="323850" y="1268413"/>
            <a:ext cx="4608513" cy="5068887"/>
          </a:xfrm>
        </p:spPr>
        <p:txBody>
          <a:bodyPr/>
          <a:lstStyle/>
          <a:p>
            <a:pPr eaLnBrk="1" hangingPunct="1">
              <a:spcAft>
                <a:spcPct val="25000"/>
              </a:spcAft>
            </a:pPr>
            <a:r>
              <a:rPr lang="en-GB" sz="2000" smtClean="0"/>
              <a:t>Biomass retention in AS systems is provided by formation of bacterial aggregates, called flocs, that sediment fast in secondary clarifiers.</a:t>
            </a:r>
          </a:p>
          <a:p>
            <a:pPr eaLnBrk="1" hangingPunct="1">
              <a:spcAft>
                <a:spcPct val="25000"/>
              </a:spcAft>
            </a:pPr>
            <a:r>
              <a:rPr lang="en-GB" sz="2000" smtClean="0"/>
              <a:t>Formation of flocs is caused by cooperation of floc forming microbes which synthesize extracellular polymers that bind the cells into a floc matrix (ref. biofilm). E.g. </a:t>
            </a:r>
            <a:r>
              <a:rPr lang="en-GB" sz="2000" i="1" smtClean="0"/>
              <a:t>Zoogloea ramigera</a:t>
            </a:r>
            <a:r>
              <a:rPr lang="en-GB" sz="2000" smtClean="0"/>
              <a:t>, an organoheterotroph dominating floc formation.</a:t>
            </a:r>
          </a:p>
          <a:p>
            <a:pPr eaLnBrk="1" hangingPunct="1">
              <a:spcAft>
                <a:spcPct val="25000"/>
              </a:spcAft>
            </a:pPr>
            <a:r>
              <a:rPr lang="en-GB" sz="2000" smtClean="0"/>
              <a:t>Sedimentation process select for floc forming organisms, suspended non-floc forming cells will be diluted (washed out).</a:t>
            </a:r>
          </a:p>
        </p:txBody>
      </p:sp>
      <p:pic>
        <p:nvPicPr>
          <p:cNvPr id="34820" name="Picture 5" descr="28_F07"/>
          <p:cNvPicPr>
            <a:picLocks noGrp="1" noChangeAspect="1" noChangeArrowheads="1"/>
          </p:cNvPicPr>
          <p:nvPr>
            <p:ph sz="half" idx="2"/>
          </p:nvPr>
        </p:nvPicPr>
        <p:blipFill>
          <a:blip r:embed="rId2" cstate="print"/>
          <a:srcRect b="5061"/>
          <a:stretch>
            <a:fillRect/>
          </a:stretch>
        </p:blipFill>
        <p:spPr>
          <a:xfrm>
            <a:off x="5062538" y="1600200"/>
            <a:ext cx="3686175" cy="4933950"/>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tel 1"/>
          <p:cNvSpPr>
            <a:spLocks noGrp="1"/>
          </p:cNvSpPr>
          <p:nvPr>
            <p:ph type="title"/>
          </p:nvPr>
        </p:nvSpPr>
        <p:spPr>
          <a:xfrm>
            <a:off x="457200" y="274638"/>
            <a:ext cx="8229600" cy="922337"/>
          </a:xfrm>
        </p:spPr>
        <p:txBody>
          <a:bodyPr/>
          <a:lstStyle/>
          <a:p>
            <a:pPr eaLnBrk="1" hangingPunct="1"/>
            <a:r>
              <a:rPr lang="nb-NO" smtClean="0"/>
              <a:t>Flocs: The key to AS operation</a:t>
            </a:r>
          </a:p>
        </p:txBody>
      </p:sp>
      <p:sp>
        <p:nvSpPr>
          <p:cNvPr id="35843" name="Plassholder for tekst 2"/>
          <p:cNvSpPr>
            <a:spLocks noGrp="1"/>
          </p:cNvSpPr>
          <p:nvPr>
            <p:ph type="body" sz="half" idx="1"/>
          </p:nvPr>
        </p:nvSpPr>
        <p:spPr>
          <a:xfrm>
            <a:off x="250825" y="1600200"/>
            <a:ext cx="3168650" cy="4525963"/>
          </a:xfrm>
        </p:spPr>
        <p:txBody>
          <a:bodyPr/>
          <a:lstStyle/>
          <a:p>
            <a:pPr eaLnBrk="1" hangingPunct="1"/>
            <a:r>
              <a:rPr lang="nb-NO" sz="2000" smtClean="0"/>
              <a:t>Flocs formation is the key to achieve good sludge separation due to a relatively high floc density.</a:t>
            </a:r>
          </a:p>
          <a:p>
            <a:pPr eaLnBrk="1" hangingPunct="1">
              <a:spcBef>
                <a:spcPts val="600"/>
              </a:spcBef>
              <a:spcAft>
                <a:spcPts val="600"/>
              </a:spcAft>
            </a:pPr>
            <a:r>
              <a:rPr lang="nb-NO" sz="2000" smtClean="0"/>
              <a:t>Filamentous organisms dramatically increase the floc size, and reduce the effective floc density </a:t>
            </a:r>
            <a:r>
              <a:rPr lang="nb-NO" sz="2000" smtClean="0">
                <a:sym typeface="Wingdings" pitchFamily="2" charset="2"/>
              </a:rPr>
              <a:t> BULKING</a:t>
            </a:r>
            <a:endParaRPr lang="nb-NO" sz="2000" smtClean="0"/>
          </a:p>
          <a:p>
            <a:pPr eaLnBrk="1" hangingPunct="1"/>
            <a:r>
              <a:rPr lang="nb-NO" sz="2000" smtClean="0"/>
              <a:t>Separation fails </a:t>
            </a:r>
            <a:r>
              <a:rPr lang="nb-NO" sz="2000" smtClean="0">
                <a:sym typeface="Wingdings" pitchFamily="2" charset="2"/>
              </a:rPr>
              <a:t> Recirculation fails  AS fails.</a:t>
            </a:r>
            <a:endParaRPr lang="nb-NO" sz="2000" smtClean="0"/>
          </a:p>
        </p:txBody>
      </p:sp>
      <p:pic>
        <p:nvPicPr>
          <p:cNvPr id="35844" name="Picture 2" descr="http://www.college.ucla.edu/webproject/micro7/studentprojects7/rader/floc2.jpeg"/>
          <p:cNvPicPr>
            <a:picLocks noChangeAspect="1" noChangeArrowheads="1"/>
          </p:cNvPicPr>
          <p:nvPr/>
        </p:nvPicPr>
        <p:blipFill>
          <a:blip r:embed="rId2" cstate="print"/>
          <a:srcRect/>
          <a:stretch>
            <a:fillRect/>
          </a:stretch>
        </p:blipFill>
        <p:spPr bwMode="auto">
          <a:xfrm>
            <a:off x="3706813" y="1700213"/>
            <a:ext cx="5437187" cy="4797425"/>
          </a:xfrm>
          <a:prstGeom prst="rect">
            <a:avLst/>
          </a:prstGeom>
          <a:noFill/>
          <a:ln w="9525">
            <a:noFill/>
            <a:miter lim="800000"/>
            <a:headEnd/>
            <a:tailEnd/>
          </a:ln>
        </p:spPr>
      </p:pic>
      <p:pic>
        <p:nvPicPr>
          <p:cNvPr id="157700" name="Picture 4" descr="http://www.college.ucla.edu/webproject/micro7/studentprojects7/rader/floc1.jpeg"/>
          <p:cNvPicPr>
            <a:picLocks noChangeAspect="1" noChangeArrowheads="1"/>
          </p:cNvPicPr>
          <p:nvPr/>
        </p:nvPicPr>
        <p:blipFill>
          <a:blip r:embed="rId3" cstate="print"/>
          <a:srcRect/>
          <a:stretch>
            <a:fillRect/>
          </a:stretch>
        </p:blipFill>
        <p:spPr bwMode="auto">
          <a:xfrm>
            <a:off x="3851275" y="1673225"/>
            <a:ext cx="5184775" cy="5184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nb-NO" smtClean="0"/>
              <a:t>Advanced WWTP: Nitrogen removal</a:t>
            </a:r>
          </a:p>
        </p:txBody>
      </p:sp>
      <p:sp>
        <p:nvSpPr>
          <p:cNvPr id="36867" name="Rectangle 3"/>
          <p:cNvSpPr>
            <a:spLocks noGrp="1" noChangeArrowheads="1"/>
          </p:cNvSpPr>
          <p:nvPr>
            <p:ph type="body" idx="1"/>
          </p:nvPr>
        </p:nvSpPr>
        <p:spPr>
          <a:xfrm>
            <a:off x="250825" y="1600200"/>
            <a:ext cx="2520950" cy="4852988"/>
          </a:xfrm>
        </p:spPr>
        <p:txBody>
          <a:bodyPr/>
          <a:lstStyle/>
          <a:p>
            <a:pPr eaLnBrk="1" hangingPunct="1">
              <a:lnSpc>
                <a:spcPct val="90000"/>
              </a:lnSpc>
              <a:spcAft>
                <a:spcPct val="20000"/>
              </a:spcAft>
            </a:pPr>
            <a:r>
              <a:rPr lang="nb-NO" sz="2000" smtClean="0"/>
              <a:t>Nitrogen is removed from wastewater by aerobic nitrification, followed by anaerobic (anoxic) reduction of nitrate to nitrogen gas; denitrification.</a:t>
            </a:r>
          </a:p>
          <a:p>
            <a:pPr eaLnBrk="1" hangingPunct="1">
              <a:lnSpc>
                <a:spcPct val="90000"/>
              </a:lnSpc>
              <a:spcAft>
                <a:spcPct val="20000"/>
              </a:spcAft>
            </a:pPr>
            <a:r>
              <a:rPr lang="nb-NO" sz="2000" smtClean="0"/>
              <a:t>Denitrification is conducted by denitrifying heterotrophs.</a:t>
            </a:r>
          </a:p>
        </p:txBody>
      </p:sp>
      <p:pic>
        <p:nvPicPr>
          <p:cNvPr id="36868" name="Picture 4" descr="activated sludge005"/>
          <p:cNvPicPr>
            <a:picLocks noChangeAspect="1" noChangeArrowheads="1"/>
          </p:cNvPicPr>
          <p:nvPr/>
        </p:nvPicPr>
        <p:blipFill>
          <a:blip r:embed="rId2" cstate="print"/>
          <a:srcRect/>
          <a:stretch>
            <a:fillRect/>
          </a:stretch>
        </p:blipFill>
        <p:spPr bwMode="auto">
          <a:xfrm>
            <a:off x="2914650" y="1990725"/>
            <a:ext cx="6229350" cy="486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nb-NO" smtClean="0"/>
              <a:t>Biological Phosphorous removal</a:t>
            </a:r>
          </a:p>
        </p:txBody>
      </p:sp>
      <p:sp>
        <p:nvSpPr>
          <p:cNvPr id="37891" name="Rectangle 3"/>
          <p:cNvSpPr>
            <a:spLocks noGrp="1" noChangeArrowheads="1"/>
          </p:cNvSpPr>
          <p:nvPr>
            <p:ph type="body" idx="1"/>
          </p:nvPr>
        </p:nvSpPr>
        <p:spPr>
          <a:xfrm>
            <a:off x="457200" y="1600200"/>
            <a:ext cx="4330700" cy="4525963"/>
          </a:xfrm>
        </p:spPr>
        <p:txBody>
          <a:bodyPr/>
          <a:lstStyle/>
          <a:p>
            <a:pPr eaLnBrk="1" hangingPunct="1">
              <a:lnSpc>
                <a:spcPct val="90000"/>
              </a:lnSpc>
              <a:spcAft>
                <a:spcPct val="20000"/>
              </a:spcAft>
            </a:pPr>
            <a:r>
              <a:rPr lang="nb-NO" sz="2000" smtClean="0"/>
              <a:t>Biological phosphorous removel is achieved by selection of phosphate accumulatuing organisms (PAOs, like </a:t>
            </a:r>
            <a:r>
              <a:rPr lang="nb-NO" sz="2000" i="1" smtClean="0"/>
              <a:t>Accumulibacter sp.; </a:t>
            </a:r>
            <a:r>
              <a:rPr lang="nb-NO" sz="2000" smtClean="0"/>
              <a:t>a subgrouop found among the beta-proteobacteria</a:t>
            </a:r>
            <a:r>
              <a:rPr lang="nb-NO" sz="2000" i="1" smtClean="0"/>
              <a:t>.</a:t>
            </a:r>
            <a:r>
              <a:rPr lang="nb-NO" sz="2000" smtClean="0"/>
              <a:t>) by repeated exposure to anaerobic and aerobic conditions.</a:t>
            </a:r>
          </a:p>
          <a:p>
            <a:pPr eaLnBrk="1" hangingPunct="1">
              <a:lnSpc>
                <a:spcPct val="90000"/>
              </a:lnSpc>
              <a:spcAft>
                <a:spcPct val="20000"/>
              </a:spcAft>
            </a:pPr>
            <a:r>
              <a:rPr lang="nb-NO" sz="2000" smtClean="0"/>
              <a:t>P-content of PAO increase from 2-3 % to over 30%.</a:t>
            </a:r>
          </a:p>
          <a:p>
            <a:pPr eaLnBrk="1" hangingPunct="1">
              <a:lnSpc>
                <a:spcPct val="90000"/>
              </a:lnSpc>
              <a:spcAft>
                <a:spcPct val="20000"/>
              </a:spcAft>
            </a:pPr>
            <a:r>
              <a:rPr lang="nb-NO" sz="2000" smtClean="0"/>
              <a:t>P content of sluge increase from 2-3% to 5-6 %</a:t>
            </a:r>
          </a:p>
        </p:txBody>
      </p:sp>
      <p:pic>
        <p:nvPicPr>
          <p:cNvPr id="37892" name="Picture 4" descr="activated sludge006"/>
          <p:cNvPicPr>
            <a:picLocks noChangeAspect="1" noChangeArrowheads="1"/>
          </p:cNvPicPr>
          <p:nvPr/>
        </p:nvPicPr>
        <p:blipFill>
          <a:blip r:embed="rId2" cstate="print"/>
          <a:srcRect/>
          <a:stretch>
            <a:fillRect/>
          </a:stretch>
        </p:blipFill>
        <p:spPr bwMode="auto">
          <a:xfrm>
            <a:off x="4864100" y="1773238"/>
            <a:ext cx="4279900" cy="4465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tel 1"/>
          <p:cNvSpPr>
            <a:spLocks noGrp="1"/>
          </p:cNvSpPr>
          <p:nvPr>
            <p:ph type="title"/>
          </p:nvPr>
        </p:nvSpPr>
        <p:spPr>
          <a:xfrm>
            <a:off x="0" y="476250"/>
            <a:ext cx="4259263" cy="1143000"/>
          </a:xfrm>
        </p:spPr>
        <p:txBody>
          <a:bodyPr/>
          <a:lstStyle/>
          <a:p>
            <a:pPr eaLnBrk="1" hangingPunct="1"/>
            <a:r>
              <a:rPr lang="nb-NO" smtClean="0"/>
              <a:t>Process configuration</a:t>
            </a:r>
          </a:p>
        </p:txBody>
      </p:sp>
      <p:pic>
        <p:nvPicPr>
          <p:cNvPr id="38915" name="Picture 2" descr="http://www.wastewaterhandbook.com/images/source_files/fig10_3.png"/>
          <p:cNvPicPr>
            <a:picLocks noChangeAspect="1" noChangeArrowheads="1"/>
          </p:cNvPicPr>
          <p:nvPr/>
        </p:nvPicPr>
        <p:blipFill>
          <a:blip r:embed="rId2" cstate="print"/>
          <a:srcRect/>
          <a:stretch>
            <a:fillRect/>
          </a:stretch>
        </p:blipFill>
        <p:spPr bwMode="auto">
          <a:xfrm>
            <a:off x="354013" y="2276475"/>
            <a:ext cx="8789987" cy="4248150"/>
          </a:xfrm>
          <a:prstGeom prst="rect">
            <a:avLst/>
          </a:prstGeom>
          <a:noFill/>
          <a:ln w="9525">
            <a:noFill/>
            <a:miter lim="800000"/>
            <a:headEnd/>
            <a:tailEnd/>
          </a:ln>
        </p:spPr>
      </p:pic>
      <p:pic>
        <p:nvPicPr>
          <p:cNvPr id="38916" name="Picture 4" descr="http://www.uct.ac.za/images/uct.ac.za/emp/2003/vol22_29/ekama.jpg"/>
          <p:cNvPicPr>
            <a:picLocks noChangeAspect="1" noChangeArrowheads="1"/>
          </p:cNvPicPr>
          <p:nvPr/>
        </p:nvPicPr>
        <p:blipFill>
          <a:blip r:embed="rId3" cstate="print"/>
          <a:srcRect/>
          <a:stretch>
            <a:fillRect/>
          </a:stretch>
        </p:blipFill>
        <p:spPr bwMode="auto">
          <a:xfrm>
            <a:off x="7019925" y="0"/>
            <a:ext cx="1979613" cy="2352675"/>
          </a:xfrm>
          <a:prstGeom prst="rect">
            <a:avLst/>
          </a:prstGeom>
          <a:noFill/>
          <a:ln w="9525">
            <a:noFill/>
            <a:miter lim="800000"/>
            <a:headEnd/>
            <a:tailEnd/>
          </a:ln>
        </p:spPr>
      </p:pic>
      <p:sp>
        <p:nvSpPr>
          <p:cNvPr id="38917" name="TekstSylinder 5"/>
          <p:cNvSpPr txBox="1">
            <a:spLocks noChangeArrowheads="1"/>
          </p:cNvSpPr>
          <p:nvPr/>
        </p:nvSpPr>
        <p:spPr bwMode="auto">
          <a:xfrm>
            <a:off x="4500563" y="404813"/>
            <a:ext cx="2519362" cy="1570037"/>
          </a:xfrm>
          <a:prstGeom prst="rect">
            <a:avLst/>
          </a:prstGeom>
          <a:noFill/>
          <a:ln w="9525">
            <a:noFill/>
            <a:miter lim="800000"/>
            <a:headEnd/>
            <a:tailEnd/>
          </a:ln>
        </p:spPr>
        <p:txBody>
          <a:bodyPr>
            <a:spAutoFit/>
          </a:bodyPr>
          <a:lstStyle/>
          <a:p>
            <a:r>
              <a:rPr lang="nb-NO" sz="1600"/>
              <a:t>The UCT (University of Cape Town) process invented/described by Professor George Ekama (lecturer next semester, Wastewater treatment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tel 3"/>
          <p:cNvSpPr>
            <a:spLocks noGrp="1"/>
          </p:cNvSpPr>
          <p:nvPr>
            <p:ph type="ctrTitle"/>
          </p:nvPr>
        </p:nvSpPr>
        <p:spPr>
          <a:xfrm>
            <a:off x="611188" y="1052513"/>
            <a:ext cx="7772400" cy="1470025"/>
          </a:xfrm>
        </p:spPr>
        <p:txBody>
          <a:bodyPr/>
          <a:lstStyle/>
          <a:p>
            <a:pPr eaLnBrk="1" hangingPunct="1"/>
            <a:r>
              <a:rPr lang="nb-NO" smtClean="0"/>
              <a:t>To be continued the following semesters…</a:t>
            </a:r>
          </a:p>
        </p:txBody>
      </p:sp>
      <p:sp>
        <p:nvSpPr>
          <p:cNvPr id="39939" name="Undertittel 4"/>
          <p:cNvSpPr>
            <a:spLocks noGrp="1"/>
          </p:cNvSpPr>
          <p:nvPr>
            <p:ph type="subTitle" idx="1"/>
          </p:nvPr>
        </p:nvSpPr>
        <p:spPr>
          <a:xfrm>
            <a:off x="1403350" y="3141663"/>
            <a:ext cx="6400800" cy="1752600"/>
          </a:xfrm>
        </p:spPr>
        <p:txBody>
          <a:bodyPr/>
          <a:lstStyle/>
          <a:p>
            <a:pPr eaLnBrk="1" hangingPunct="1"/>
            <a:r>
              <a:rPr lang="nb-NO" smtClean="0"/>
              <a:t>Wastewater Treatment</a:t>
            </a:r>
          </a:p>
          <a:p>
            <a:pPr eaLnBrk="1" hangingPunct="1"/>
            <a:r>
              <a:rPr lang="nb-NO" smtClean="0"/>
              <a:t>Advanced Wastewater Treatment (used to be Bioprocess analysis)</a:t>
            </a:r>
          </a:p>
          <a:p>
            <a:pPr eaLnBrk="1" hangingPunct="1"/>
            <a:endParaRPr lang="nb-NO" smtClean="0"/>
          </a:p>
          <a:p>
            <a:pPr eaLnBrk="1" hangingPunct="1"/>
            <a:r>
              <a:rPr lang="nb-NO" smtClean="0"/>
              <a:t>Next time: Biodegradation and Bioremediation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228600" y="1143000"/>
          <a:ext cx="4267200" cy="5029200"/>
        </p:xfrm>
        <a:graphic>
          <a:graphicData uri="http://schemas.openxmlformats.org/presentationml/2006/ole">
            <p:oleObj spid="_x0000_s2050" name="Clip" r:id="rId3" imgW="13000000" imgH="9609524" progId="">
              <p:embed/>
            </p:oleObj>
          </a:graphicData>
        </a:graphic>
      </p:graphicFrame>
      <p:sp>
        <p:nvSpPr>
          <p:cNvPr id="2051" name="Rectangle 8"/>
          <p:cNvSpPr>
            <a:spLocks noGrp="1" noChangeArrowheads="1"/>
          </p:cNvSpPr>
          <p:nvPr>
            <p:ph type="title"/>
          </p:nvPr>
        </p:nvSpPr>
        <p:spPr>
          <a:xfrm>
            <a:off x="457200" y="304800"/>
            <a:ext cx="8435975" cy="533400"/>
          </a:xfrm>
        </p:spPr>
        <p:txBody>
          <a:bodyPr/>
          <a:lstStyle/>
          <a:p>
            <a:pPr eaLnBrk="1" hangingPunct="1"/>
            <a:r>
              <a:rPr lang="en-US" sz="3200" smtClean="0"/>
              <a:t>Biofilm compartments</a:t>
            </a:r>
          </a:p>
        </p:txBody>
      </p:sp>
      <p:sp>
        <p:nvSpPr>
          <p:cNvPr id="27676" name="Text Box 28"/>
          <p:cNvSpPr txBox="1">
            <a:spLocks noChangeArrowheads="1"/>
          </p:cNvSpPr>
          <p:nvPr/>
        </p:nvSpPr>
        <p:spPr bwMode="auto">
          <a:xfrm>
            <a:off x="4800600" y="1019175"/>
            <a:ext cx="4114800" cy="1495425"/>
          </a:xfrm>
          <a:prstGeom prst="rect">
            <a:avLst/>
          </a:prstGeom>
          <a:noFill/>
          <a:ln w="6350">
            <a:noFill/>
            <a:miter lim="800000"/>
            <a:headEnd/>
            <a:tailEnd/>
          </a:ln>
        </p:spPr>
        <p:txBody>
          <a:bodyPr>
            <a:spAutoFit/>
          </a:bodyPr>
          <a:lstStyle/>
          <a:p>
            <a:pPr eaLnBrk="0" hangingPunct="0">
              <a:spcBef>
                <a:spcPct val="20000"/>
              </a:spcBef>
            </a:pPr>
            <a:r>
              <a:rPr lang="en-US" sz="2000" u="sng">
                <a:latin typeface="Arial Unicode MS" pitchFamily="34" charset="-128"/>
              </a:rPr>
              <a:t>The biofilm matrix</a:t>
            </a:r>
            <a:r>
              <a:rPr lang="en-US" sz="2000">
                <a:latin typeface="Arial Unicode MS" pitchFamily="34" charset="-128"/>
              </a:rPr>
              <a:t>:</a:t>
            </a:r>
            <a:r>
              <a:rPr lang="en-US" sz="2000">
                <a:latin typeface="Times New Roman" pitchFamily="18" charset="0"/>
              </a:rPr>
              <a:t> </a:t>
            </a:r>
            <a:r>
              <a:rPr lang="en-US">
                <a:latin typeface="Arial Unicode MS" pitchFamily="34" charset="-128"/>
              </a:rPr>
              <a:t>All cellular and molecular parts (including particles) physically connected to the biofilm cells or it’s EPS matrix.</a:t>
            </a:r>
          </a:p>
          <a:p>
            <a:pPr eaLnBrk="0" hangingPunct="0"/>
            <a:endParaRPr lang="en-GB">
              <a:latin typeface="Arial Unicode MS" pitchFamily="34" charset="-128"/>
            </a:endParaRPr>
          </a:p>
        </p:txBody>
      </p:sp>
      <p:grpSp>
        <p:nvGrpSpPr>
          <p:cNvPr id="2" name="Group 48"/>
          <p:cNvGrpSpPr>
            <a:grpSpLocks/>
          </p:cNvGrpSpPr>
          <p:nvPr/>
        </p:nvGrpSpPr>
        <p:grpSpPr bwMode="auto">
          <a:xfrm>
            <a:off x="1728788" y="1149350"/>
            <a:ext cx="7164387" cy="4800600"/>
            <a:chOff x="1089" y="724"/>
            <a:chExt cx="4513" cy="3024"/>
          </a:xfrm>
        </p:grpSpPr>
        <p:sp>
          <p:nvSpPr>
            <p:cNvPr id="2091" name="Freeform 6"/>
            <p:cNvSpPr>
              <a:spLocks/>
            </p:cNvSpPr>
            <p:nvPr/>
          </p:nvSpPr>
          <p:spPr bwMode="auto">
            <a:xfrm>
              <a:off x="1089" y="724"/>
              <a:ext cx="1153" cy="3024"/>
            </a:xfrm>
            <a:custGeom>
              <a:avLst/>
              <a:gdLst>
                <a:gd name="T0" fmla="*/ 115 w 1153"/>
                <a:gd name="T1" fmla="*/ 2922 h 3024"/>
                <a:gd name="T2" fmla="*/ 217 w 1153"/>
                <a:gd name="T3" fmla="*/ 2814 h 3024"/>
                <a:gd name="T4" fmla="*/ 271 w 1153"/>
                <a:gd name="T5" fmla="*/ 2772 h 3024"/>
                <a:gd name="T6" fmla="*/ 349 w 1153"/>
                <a:gd name="T7" fmla="*/ 2706 h 3024"/>
                <a:gd name="T8" fmla="*/ 349 w 1153"/>
                <a:gd name="T9" fmla="*/ 2658 h 3024"/>
                <a:gd name="T10" fmla="*/ 283 w 1153"/>
                <a:gd name="T11" fmla="*/ 2532 h 3024"/>
                <a:gd name="T12" fmla="*/ 217 w 1153"/>
                <a:gd name="T13" fmla="*/ 2394 h 3024"/>
                <a:gd name="T14" fmla="*/ 133 w 1153"/>
                <a:gd name="T15" fmla="*/ 2292 h 3024"/>
                <a:gd name="T16" fmla="*/ 67 w 1153"/>
                <a:gd name="T17" fmla="*/ 2238 h 3024"/>
                <a:gd name="T18" fmla="*/ 115 w 1153"/>
                <a:gd name="T19" fmla="*/ 2166 h 3024"/>
                <a:gd name="T20" fmla="*/ 163 w 1153"/>
                <a:gd name="T21" fmla="*/ 2076 h 3024"/>
                <a:gd name="T22" fmla="*/ 151 w 1153"/>
                <a:gd name="T23" fmla="*/ 1992 h 3024"/>
                <a:gd name="T24" fmla="*/ 139 w 1153"/>
                <a:gd name="T25" fmla="*/ 1932 h 3024"/>
                <a:gd name="T26" fmla="*/ 121 w 1153"/>
                <a:gd name="T27" fmla="*/ 1842 h 3024"/>
                <a:gd name="T28" fmla="*/ 175 w 1153"/>
                <a:gd name="T29" fmla="*/ 1782 h 3024"/>
                <a:gd name="T30" fmla="*/ 343 w 1153"/>
                <a:gd name="T31" fmla="*/ 1758 h 3024"/>
                <a:gd name="T32" fmla="*/ 325 w 1153"/>
                <a:gd name="T33" fmla="*/ 1716 h 3024"/>
                <a:gd name="T34" fmla="*/ 283 w 1153"/>
                <a:gd name="T35" fmla="*/ 1674 h 3024"/>
                <a:gd name="T36" fmla="*/ 43 w 1153"/>
                <a:gd name="T37" fmla="*/ 1530 h 3024"/>
                <a:gd name="T38" fmla="*/ 61 w 1153"/>
                <a:gd name="T39" fmla="*/ 1236 h 3024"/>
                <a:gd name="T40" fmla="*/ 103 w 1153"/>
                <a:gd name="T41" fmla="*/ 1122 h 3024"/>
                <a:gd name="T42" fmla="*/ 85 w 1153"/>
                <a:gd name="T43" fmla="*/ 1032 h 3024"/>
                <a:gd name="T44" fmla="*/ 109 w 1153"/>
                <a:gd name="T45" fmla="*/ 996 h 3024"/>
                <a:gd name="T46" fmla="*/ 295 w 1153"/>
                <a:gd name="T47" fmla="*/ 996 h 3024"/>
                <a:gd name="T48" fmla="*/ 385 w 1153"/>
                <a:gd name="T49" fmla="*/ 858 h 3024"/>
                <a:gd name="T50" fmla="*/ 355 w 1153"/>
                <a:gd name="T51" fmla="*/ 834 h 3024"/>
                <a:gd name="T52" fmla="*/ 211 w 1153"/>
                <a:gd name="T53" fmla="*/ 690 h 3024"/>
                <a:gd name="T54" fmla="*/ 109 w 1153"/>
                <a:gd name="T55" fmla="*/ 522 h 3024"/>
                <a:gd name="T56" fmla="*/ 145 w 1153"/>
                <a:gd name="T57" fmla="*/ 348 h 3024"/>
                <a:gd name="T58" fmla="*/ 301 w 1153"/>
                <a:gd name="T59" fmla="*/ 288 h 3024"/>
                <a:gd name="T60" fmla="*/ 391 w 1153"/>
                <a:gd name="T61" fmla="*/ 234 h 3024"/>
                <a:gd name="T62" fmla="*/ 253 w 1153"/>
                <a:gd name="T63" fmla="*/ 102 h 3024"/>
                <a:gd name="T64" fmla="*/ 25 w 1153"/>
                <a:gd name="T65" fmla="*/ 54 h 3024"/>
                <a:gd name="T66" fmla="*/ 1 w 1153"/>
                <a:gd name="T67" fmla="*/ 24 h 3024"/>
                <a:gd name="T68" fmla="*/ 1153 w 1153"/>
                <a:gd name="T69" fmla="*/ 2976 h 3024"/>
                <a:gd name="T70" fmla="*/ 913 w 1153"/>
                <a:gd name="T71" fmla="*/ 2832 h 3024"/>
                <a:gd name="T72" fmla="*/ 721 w 1153"/>
                <a:gd name="T73" fmla="*/ 2976 h 3024"/>
                <a:gd name="T74" fmla="*/ 673 w 1153"/>
                <a:gd name="T75" fmla="*/ 3024 h 3024"/>
                <a:gd name="T76" fmla="*/ 145 w 1153"/>
                <a:gd name="T77" fmla="*/ 2976 h 30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3"/>
                <a:gd name="T118" fmla="*/ 0 h 3024"/>
                <a:gd name="T119" fmla="*/ 1153 w 1153"/>
                <a:gd name="T120" fmla="*/ 3024 h 30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3" h="3024">
                  <a:moveTo>
                    <a:pt x="13" y="2958"/>
                  </a:moveTo>
                  <a:cubicBezTo>
                    <a:pt x="44" y="2937"/>
                    <a:pt x="83" y="2940"/>
                    <a:pt x="115" y="2922"/>
                  </a:cubicBezTo>
                  <a:cubicBezTo>
                    <a:pt x="128" y="2915"/>
                    <a:pt x="151" y="2898"/>
                    <a:pt x="151" y="2898"/>
                  </a:cubicBezTo>
                  <a:cubicBezTo>
                    <a:pt x="163" y="2863"/>
                    <a:pt x="189" y="2837"/>
                    <a:pt x="217" y="2814"/>
                  </a:cubicBezTo>
                  <a:cubicBezTo>
                    <a:pt x="224" y="2809"/>
                    <a:pt x="228" y="2801"/>
                    <a:pt x="235" y="2796"/>
                  </a:cubicBezTo>
                  <a:cubicBezTo>
                    <a:pt x="246" y="2787"/>
                    <a:pt x="271" y="2772"/>
                    <a:pt x="271" y="2772"/>
                  </a:cubicBezTo>
                  <a:cubicBezTo>
                    <a:pt x="284" y="2753"/>
                    <a:pt x="314" y="2732"/>
                    <a:pt x="337" y="2724"/>
                  </a:cubicBezTo>
                  <a:cubicBezTo>
                    <a:pt x="341" y="2718"/>
                    <a:pt x="344" y="2711"/>
                    <a:pt x="349" y="2706"/>
                  </a:cubicBezTo>
                  <a:cubicBezTo>
                    <a:pt x="354" y="2701"/>
                    <a:pt x="364" y="2701"/>
                    <a:pt x="367" y="2694"/>
                  </a:cubicBezTo>
                  <a:cubicBezTo>
                    <a:pt x="370" y="2685"/>
                    <a:pt x="351" y="2663"/>
                    <a:pt x="349" y="2658"/>
                  </a:cubicBezTo>
                  <a:cubicBezTo>
                    <a:pt x="331" y="2617"/>
                    <a:pt x="333" y="2600"/>
                    <a:pt x="301" y="2568"/>
                  </a:cubicBezTo>
                  <a:cubicBezTo>
                    <a:pt x="297" y="2555"/>
                    <a:pt x="287" y="2545"/>
                    <a:pt x="283" y="2532"/>
                  </a:cubicBezTo>
                  <a:cubicBezTo>
                    <a:pt x="274" y="2500"/>
                    <a:pt x="277" y="2475"/>
                    <a:pt x="259" y="2448"/>
                  </a:cubicBezTo>
                  <a:cubicBezTo>
                    <a:pt x="246" y="2429"/>
                    <a:pt x="230" y="2413"/>
                    <a:pt x="217" y="2394"/>
                  </a:cubicBezTo>
                  <a:cubicBezTo>
                    <a:pt x="208" y="2381"/>
                    <a:pt x="193" y="2315"/>
                    <a:pt x="187" y="2310"/>
                  </a:cubicBezTo>
                  <a:cubicBezTo>
                    <a:pt x="172" y="2299"/>
                    <a:pt x="151" y="2298"/>
                    <a:pt x="133" y="2292"/>
                  </a:cubicBezTo>
                  <a:cubicBezTo>
                    <a:pt x="127" y="2290"/>
                    <a:pt x="115" y="2286"/>
                    <a:pt x="115" y="2286"/>
                  </a:cubicBezTo>
                  <a:cubicBezTo>
                    <a:pt x="101" y="2266"/>
                    <a:pt x="84" y="2255"/>
                    <a:pt x="67" y="2238"/>
                  </a:cubicBezTo>
                  <a:cubicBezTo>
                    <a:pt x="71" y="2224"/>
                    <a:pt x="72" y="2209"/>
                    <a:pt x="79" y="2196"/>
                  </a:cubicBezTo>
                  <a:cubicBezTo>
                    <a:pt x="87" y="2182"/>
                    <a:pt x="105" y="2178"/>
                    <a:pt x="115" y="2166"/>
                  </a:cubicBezTo>
                  <a:cubicBezTo>
                    <a:pt x="127" y="2151"/>
                    <a:pt x="137" y="2129"/>
                    <a:pt x="145" y="2112"/>
                  </a:cubicBezTo>
                  <a:cubicBezTo>
                    <a:pt x="151" y="2100"/>
                    <a:pt x="158" y="2088"/>
                    <a:pt x="163" y="2076"/>
                  </a:cubicBezTo>
                  <a:cubicBezTo>
                    <a:pt x="168" y="2064"/>
                    <a:pt x="175" y="2040"/>
                    <a:pt x="175" y="2040"/>
                  </a:cubicBezTo>
                  <a:cubicBezTo>
                    <a:pt x="168" y="2023"/>
                    <a:pt x="156" y="2009"/>
                    <a:pt x="151" y="1992"/>
                  </a:cubicBezTo>
                  <a:cubicBezTo>
                    <a:pt x="147" y="1978"/>
                    <a:pt x="148" y="1964"/>
                    <a:pt x="145" y="1950"/>
                  </a:cubicBezTo>
                  <a:cubicBezTo>
                    <a:pt x="144" y="1944"/>
                    <a:pt x="141" y="1938"/>
                    <a:pt x="139" y="1932"/>
                  </a:cubicBezTo>
                  <a:cubicBezTo>
                    <a:pt x="137" y="1914"/>
                    <a:pt x="137" y="1896"/>
                    <a:pt x="133" y="1878"/>
                  </a:cubicBezTo>
                  <a:cubicBezTo>
                    <a:pt x="131" y="1866"/>
                    <a:pt x="125" y="1854"/>
                    <a:pt x="121" y="1842"/>
                  </a:cubicBezTo>
                  <a:cubicBezTo>
                    <a:pt x="119" y="1836"/>
                    <a:pt x="115" y="1824"/>
                    <a:pt x="115" y="1824"/>
                  </a:cubicBezTo>
                  <a:cubicBezTo>
                    <a:pt x="124" y="1786"/>
                    <a:pt x="137" y="1788"/>
                    <a:pt x="175" y="1782"/>
                  </a:cubicBezTo>
                  <a:cubicBezTo>
                    <a:pt x="331" y="1791"/>
                    <a:pt x="242" y="1799"/>
                    <a:pt x="301" y="1782"/>
                  </a:cubicBezTo>
                  <a:cubicBezTo>
                    <a:pt x="319" y="1777"/>
                    <a:pt x="343" y="1780"/>
                    <a:pt x="343" y="1758"/>
                  </a:cubicBezTo>
                  <a:cubicBezTo>
                    <a:pt x="341" y="1764"/>
                    <a:pt x="334" y="1782"/>
                    <a:pt x="337" y="1776"/>
                  </a:cubicBezTo>
                  <a:cubicBezTo>
                    <a:pt x="353" y="1744"/>
                    <a:pt x="353" y="1735"/>
                    <a:pt x="325" y="1716"/>
                  </a:cubicBezTo>
                  <a:cubicBezTo>
                    <a:pt x="323" y="1710"/>
                    <a:pt x="323" y="1702"/>
                    <a:pt x="319" y="1698"/>
                  </a:cubicBezTo>
                  <a:cubicBezTo>
                    <a:pt x="309" y="1688"/>
                    <a:pt x="283" y="1674"/>
                    <a:pt x="283" y="1674"/>
                  </a:cubicBezTo>
                  <a:cubicBezTo>
                    <a:pt x="238" y="1606"/>
                    <a:pt x="201" y="1570"/>
                    <a:pt x="121" y="1554"/>
                  </a:cubicBezTo>
                  <a:cubicBezTo>
                    <a:pt x="93" y="1536"/>
                    <a:pt x="78" y="1535"/>
                    <a:pt x="43" y="1530"/>
                  </a:cubicBezTo>
                  <a:cubicBezTo>
                    <a:pt x="69" y="1491"/>
                    <a:pt x="62" y="1448"/>
                    <a:pt x="73" y="1404"/>
                  </a:cubicBezTo>
                  <a:cubicBezTo>
                    <a:pt x="78" y="1350"/>
                    <a:pt x="93" y="1284"/>
                    <a:pt x="61" y="1236"/>
                  </a:cubicBezTo>
                  <a:cubicBezTo>
                    <a:pt x="54" y="1208"/>
                    <a:pt x="48" y="1186"/>
                    <a:pt x="79" y="1176"/>
                  </a:cubicBezTo>
                  <a:cubicBezTo>
                    <a:pt x="98" y="1147"/>
                    <a:pt x="89" y="1165"/>
                    <a:pt x="103" y="1122"/>
                  </a:cubicBezTo>
                  <a:cubicBezTo>
                    <a:pt x="105" y="1116"/>
                    <a:pt x="109" y="1104"/>
                    <a:pt x="109" y="1104"/>
                  </a:cubicBezTo>
                  <a:cubicBezTo>
                    <a:pt x="92" y="1079"/>
                    <a:pt x="90" y="1063"/>
                    <a:pt x="85" y="1032"/>
                  </a:cubicBezTo>
                  <a:cubicBezTo>
                    <a:pt x="87" y="1022"/>
                    <a:pt x="85" y="1010"/>
                    <a:pt x="91" y="1002"/>
                  </a:cubicBezTo>
                  <a:cubicBezTo>
                    <a:pt x="95" y="997"/>
                    <a:pt x="104" y="1000"/>
                    <a:pt x="109" y="996"/>
                  </a:cubicBezTo>
                  <a:cubicBezTo>
                    <a:pt x="148" y="965"/>
                    <a:pt x="94" y="987"/>
                    <a:pt x="139" y="972"/>
                  </a:cubicBezTo>
                  <a:cubicBezTo>
                    <a:pt x="195" y="976"/>
                    <a:pt x="241" y="988"/>
                    <a:pt x="295" y="996"/>
                  </a:cubicBezTo>
                  <a:cubicBezTo>
                    <a:pt x="354" y="1016"/>
                    <a:pt x="413" y="1020"/>
                    <a:pt x="433" y="960"/>
                  </a:cubicBezTo>
                  <a:cubicBezTo>
                    <a:pt x="421" y="924"/>
                    <a:pt x="417" y="879"/>
                    <a:pt x="385" y="858"/>
                  </a:cubicBezTo>
                  <a:cubicBezTo>
                    <a:pt x="381" y="852"/>
                    <a:pt x="379" y="845"/>
                    <a:pt x="373" y="840"/>
                  </a:cubicBezTo>
                  <a:cubicBezTo>
                    <a:pt x="368" y="836"/>
                    <a:pt x="359" y="838"/>
                    <a:pt x="355" y="834"/>
                  </a:cubicBezTo>
                  <a:cubicBezTo>
                    <a:pt x="345" y="824"/>
                    <a:pt x="343" y="806"/>
                    <a:pt x="331" y="798"/>
                  </a:cubicBezTo>
                  <a:cubicBezTo>
                    <a:pt x="286" y="768"/>
                    <a:pt x="257" y="721"/>
                    <a:pt x="211" y="690"/>
                  </a:cubicBezTo>
                  <a:cubicBezTo>
                    <a:pt x="188" y="656"/>
                    <a:pt x="186" y="611"/>
                    <a:pt x="151" y="588"/>
                  </a:cubicBezTo>
                  <a:cubicBezTo>
                    <a:pt x="140" y="555"/>
                    <a:pt x="138" y="541"/>
                    <a:pt x="109" y="522"/>
                  </a:cubicBezTo>
                  <a:cubicBezTo>
                    <a:pt x="86" y="488"/>
                    <a:pt x="56" y="453"/>
                    <a:pt x="43" y="414"/>
                  </a:cubicBezTo>
                  <a:cubicBezTo>
                    <a:pt x="68" y="376"/>
                    <a:pt x="102" y="362"/>
                    <a:pt x="145" y="348"/>
                  </a:cubicBezTo>
                  <a:cubicBezTo>
                    <a:pt x="170" y="340"/>
                    <a:pt x="193" y="322"/>
                    <a:pt x="217" y="312"/>
                  </a:cubicBezTo>
                  <a:cubicBezTo>
                    <a:pt x="244" y="300"/>
                    <a:pt x="272" y="294"/>
                    <a:pt x="301" y="288"/>
                  </a:cubicBezTo>
                  <a:cubicBezTo>
                    <a:pt x="328" y="282"/>
                    <a:pt x="347" y="261"/>
                    <a:pt x="373" y="252"/>
                  </a:cubicBezTo>
                  <a:cubicBezTo>
                    <a:pt x="379" y="246"/>
                    <a:pt x="389" y="242"/>
                    <a:pt x="391" y="234"/>
                  </a:cubicBezTo>
                  <a:cubicBezTo>
                    <a:pt x="398" y="204"/>
                    <a:pt x="370" y="170"/>
                    <a:pt x="349" y="156"/>
                  </a:cubicBezTo>
                  <a:cubicBezTo>
                    <a:pt x="323" y="118"/>
                    <a:pt x="294" y="112"/>
                    <a:pt x="253" y="102"/>
                  </a:cubicBezTo>
                  <a:cubicBezTo>
                    <a:pt x="189" y="87"/>
                    <a:pt x="127" y="73"/>
                    <a:pt x="61" y="66"/>
                  </a:cubicBezTo>
                  <a:cubicBezTo>
                    <a:pt x="49" y="62"/>
                    <a:pt x="37" y="58"/>
                    <a:pt x="25" y="54"/>
                  </a:cubicBezTo>
                  <a:cubicBezTo>
                    <a:pt x="19" y="52"/>
                    <a:pt x="7" y="48"/>
                    <a:pt x="7" y="48"/>
                  </a:cubicBezTo>
                  <a:cubicBezTo>
                    <a:pt x="0" y="28"/>
                    <a:pt x="1" y="36"/>
                    <a:pt x="1" y="24"/>
                  </a:cubicBezTo>
                  <a:lnTo>
                    <a:pt x="1153" y="0"/>
                  </a:lnTo>
                  <a:lnTo>
                    <a:pt x="1153" y="2976"/>
                  </a:lnTo>
                  <a:lnTo>
                    <a:pt x="913" y="2976"/>
                  </a:lnTo>
                  <a:lnTo>
                    <a:pt x="913" y="2832"/>
                  </a:lnTo>
                  <a:lnTo>
                    <a:pt x="721" y="2832"/>
                  </a:lnTo>
                  <a:lnTo>
                    <a:pt x="721" y="2976"/>
                  </a:lnTo>
                  <a:lnTo>
                    <a:pt x="673" y="2976"/>
                  </a:lnTo>
                  <a:lnTo>
                    <a:pt x="673" y="3024"/>
                  </a:lnTo>
                  <a:lnTo>
                    <a:pt x="673" y="2976"/>
                  </a:lnTo>
                  <a:lnTo>
                    <a:pt x="145" y="2976"/>
                  </a:lnTo>
                  <a:lnTo>
                    <a:pt x="13" y="2958"/>
                  </a:lnTo>
                  <a:close/>
                </a:path>
              </a:pathLst>
            </a:custGeom>
            <a:gradFill rotWithShape="0">
              <a:gsLst>
                <a:gs pos="0">
                  <a:srgbClr val="CCFFFF"/>
                </a:gs>
                <a:gs pos="100000">
                  <a:schemeClr val="accent2"/>
                </a:gs>
              </a:gsLst>
              <a:lin ang="0" scaled="1"/>
            </a:gradFill>
            <a:ln w="6350" cap="flat" cmpd="sng">
              <a:noFill/>
              <a:prstDash val="solid"/>
              <a:round/>
              <a:headEnd/>
              <a:tailEnd/>
            </a:ln>
          </p:spPr>
          <p:txBody>
            <a:bodyPr wrap="none" anchor="ctr"/>
            <a:lstStyle/>
            <a:p>
              <a:endParaRPr lang="nb-NO"/>
            </a:p>
          </p:txBody>
        </p:sp>
        <p:sp>
          <p:nvSpPr>
            <p:cNvPr id="2092" name="Text Box 7"/>
            <p:cNvSpPr txBox="1">
              <a:spLocks noChangeArrowheads="1"/>
            </p:cNvSpPr>
            <p:nvPr/>
          </p:nvSpPr>
          <p:spPr bwMode="auto">
            <a:xfrm>
              <a:off x="3010" y="1616"/>
              <a:ext cx="2592" cy="596"/>
            </a:xfrm>
            <a:prstGeom prst="rect">
              <a:avLst/>
            </a:prstGeom>
            <a:noFill/>
            <a:ln w="6350">
              <a:noFill/>
              <a:miter lim="800000"/>
              <a:headEnd/>
              <a:tailEnd/>
            </a:ln>
          </p:spPr>
          <p:txBody>
            <a:bodyPr>
              <a:spAutoFit/>
            </a:bodyPr>
            <a:lstStyle/>
            <a:p>
              <a:pPr eaLnBrk="0" hangingPunct="0"/>
              <a:r>
                <a:rPr lang="en-US" sz="2000" u="sng">
                  <a:latin typeface="Arial Unicode MS" pitchFamily="34" charset="-128"/>
                </a:rPr>
                <a:t>The bulk phase</a:t>
              </a:r>
              <a:r>
                <a:rPr lang="en-US" sz="2000">
                  <a:latin typeface="Arial Unicode MS" pitchFamily="34" charset="-128"/>
                </a:rPr>
                <a:t>: </a:t>
              </a:r>
              <a:r>
                <a:rPr lang="en-US">
                  <a:latin typeface="Arial Unicode MS" pitchFamily="34" charset="-128"/>
                </a:rPr>
                <a:t>Fluid compartment outside the biofilm surface and it’s nearby liquid boundary layer.</a:t>
              </a:r>
              <a:endParaRPr lang="en-GB">
                <a:latin typeface="Arial Unicode MS" pitchFamily="34" charset="-128"/>
              </a:endParaRPr>
            </a:p>
          </p:txBody>
        </p:sp>
      </p:grpSp>
      <p:grpSp>
        <p:nvGrpSpPr>
          <p:cNvPr id="3" name="Group 49"/>
          <p:cNvGrpSpPr>
            <a:grpSpLocks/>
          </p:cNvGrpSpPr>
          <p:nvPr/>
        </p:nvGrpSpPr>
        <p:grpSpPr bwMode="auto">
          <a:xfrm>
            <a:off x="2286000" y="1143000"/>
            <a:ext cx="6781800" cy="4724400"/>
            <a:chOff x="1440" y="720"/>
            <a:chExt cx="4272" cy="2976"/>
          </a:xfrm>
        </p:grpSpPr>
        <p:grpSp>
          <p:nvGrpSpPr>
            <p:cNvPr id="2074" name="Group 30"/>
            <p:cNvGrpSpPr>
              <a:grpSpLocks/>
            </p:cNvGrpSpPr>
            <p:nvPr/>
          </p:nvGrpSpPr>
          <p:grpSpPr bwMode="auto">
            <a:xfrm>
              <a:off x="1440" y="720"/>
              <a:ext cx="661" cy="2976"/>
              <a:chOff x="1440" y="720"/>
              <a:chExt cx="661" cy="2976"/>
            </a:xfrm>
          </p:grpSpPr>
          <p:grpSp>
            <p:nvGrpSpPr>
              <p:cNvPr id="2076" name="Group 31"/>
              <p:cNvGrpSpPr>
                <a:grpSpLocks/>
              </p:cNvGrpSpPr>
              <p:nvPr/>
            </p:nvGrpSpPr>
            <p:grpSpPr bwMode="auto">
              <a:xfrm>
                <a:off x="1440" y="720"/>
                <a:ext cx="288" cy="2976"/>
                <a:chOff x="1440" y="720"/>
                <a:chExt cx="288" cy="2976"/>
              </a:xfrm>
            </p:grpSpPr>
            <p:grpSp>
              <p:nvGrpSpPr>
                <p:cNvPr id="2078" name="Group 32"/>
                <p:cNvGrpSpPr>
                  <a:grpSpLocks/>
                </p:cNvGrpSpPr>
                <p:nvPr/>
              </p:nvGrpSpPr>
              <p:grpSpPr bwMode="auto">
                <a:xfrm>
                  <a:off x="1488" y="1056"/>
                  <a:ext cx="192" cy="384"/>
                  <a:chOff x="1488" y="1056"/>
                  <a:chExt cx="192" cy="384"/>
                </a:xfrm>
              </p:grpSpPr>
              <p:sp>
                <p:nvSpPr>
                  <p:cNvPr id="2088" name="Line 33"/>
                  <p:cNvSpPr>
                    <a:spLocks noChangeShapeType="1"/>
                  </p:cNvSpPr>
                  <p:nvPr/>
                </p:nvSpPr>
                <p:spPr bwMode="auto">
                  <a:xfrm>
                    <a:off x="1680" y="1056"/>
                    <a:ext cx="0" cy="384"/>
                  </a:xfrm>
                  <a:prstGeom prst="line">
                    <a:avLst/>
                  </a:prstGeom>
                  <a:noFill/>
                  <a:ln w="6350">
                    <a:solidFill>
                      <a:schemeClr val="tx1"/>
                    </a:solidFill>
                    <a:round/>
                    <a:headEnd/>
                    <a:tailEnd type="triangle" w="med" len="med"/>
                  </a:ln>
                </p:spPr>
                <p:txBody>
                  <a:bodyPr wrap="none" anchor="ctr"/>
                  <a:lstStyle/>
                  <a:p>
                    <a:endParaRPr lang="nb-NO"/>
                  </a:p>
                </p:txBody>
              </p:sp>
              <p:sp>
                <p:nvSpPr>
                  <p:cNvPr id="2089" name="Line 34"/>
                  <p:cNvSpPr>
                    <a:spLocks noChangeShapeType="1"/>
                  </p:cNvSpPr>
                  <p:nvPr/>
                </p:nvSpPr>
                <p:spPr bwMode="auto">
                  <a:xfrm>
                    <a:off x="1584" y="1056"/>
                    <a:ext cx="0" cy="295"/>
                  </a:xfrm>
                  <a:prstGeom prst="line">
                    <a:avLst/>
                  </a:prstGeom>
                  <a:noFill/>
                  <a:ln w="6350">
                    <a:solidFill>
                      <a:schemeClr val="tx1"/>
                    </a:solidFill>
                    <a:round/>
                    <a:headEnd/>
                    <a:tailEnd type="triangle" w="med" len="med"/>
                  </a:ln>
                </p:spPr>
                <p:txBody>
                  <a:bodyPr wrap="none" anchor="ctr"/>
                  <a:lstStyle/>
                  <a:p>
                    <a:endParaRPr lang="nb-NO"/>
                  </a:p>
                </p:txBody>
              </p:sp>
              <p:sp>
                <p:nvSpPr>
                  <p:cNvPr id="2090" name="Line 35"/>
                  <p:cNvSpPr>
                    <a:spLocks noChangeShapeType="1"/>
                  </p:cNvSpPr>
                  <p:nvPr/>
                </p:nvSpPr>
                <p:spPr bwMode="auto">
                  <a:xfrm>
                    <a:off x="1488" y="1056"/>
                    <a:ext cx="0" cy="159"/>
                  </a:xfrm>
                  <a:prstGeom prst="line">
                    <a:avLst/>
                  </a:prstGeom>
                  <a:noFill/>
                  <a:ln w="6350">
                    <a:solidFill>
                      <a:schemeClr val="tx1"/>
                    </a:solidFill>
                    <a:round/>
                    <a:headEnd/>
                    <a:tailEnd type="triangle" w="med" len="med"/>
                  </a:ln>
                </p:spPr>
                <p:txBody>
                  <a:bodyPr wrap="none" anchor="ctr"/>
                  <a:lstStyle/>
                  <a:p>
                    <a:endParaRPr lang="nb-NO"/>
                  </a:p>
                </p:txBody>
              </p:sp>
            </p:grpSp>
            <p:sp>
              <p:nvSpPr>
                <p:cNvPr id="2079" name="Line 36"/>
                <p:cNvSpPr>
                  <a:spLocks noChangeShapeType="1"/>
                </p:cNvSpPr>
                <p:nvPr/>
              </p:nvSpPr>
              <p:spPr bwMode="auto">
                <a:xfrm>
                  <a:off x="1728" y="720"/>
                  <a:ext cx="0" cy="2976"/>
                </a:xfrm>
                <a:prstGeom prst="line">
                  <a:avLst/>
                </a:prstGeom>
                <a:noFill/>
                <a:ln w="6350">
                  <a:solidFill>
                    <a:schemeClr val="tx1"/>
                  </a:solidFill>
                  <a:prstDash val="dash"/>
                  <a:round/>
                  <a:headEnd/>
                  <a:tailEnd/>
                </a:ln>
              </p:spPr>
              <p:txBody>
                <a:bodyPr wrap="none" anchor="ctr"/>
                <a:lstStyle/>
                <a:p>
                  <a:endParaRPr lang="nb-NO"/>
                </a:p>
              </p:txBody>
            </p:sp>
            <p:grpSp>
              <p:nvGrpSpPr>
                <p:cNvPr id="2080" name="Group 37"/>
                <p:cNvGrpSpPr>
                  <a:grpSpLocks/>
                </p:cNvGrpSpPr>
                <p:nvPr/>
              </p:nvGrpSpPr>
              <p:grpSpPr bwMode="auto">
                <a:xfrm>
                  <a:off x="1440" y="1920"/>
                  <a:ext cx="192" cy="384"/>
                  <a:chOff x="1488" y="1056"/>
                  <a:chExt cx="192" cy="384"/>
                </a:xfrm>
              </p:grpSpPr>
              <p:sp>
                <p:nvSpPr>
                  <p:cNvPr id="2085" name="Line 38"/>
                  <p:cNvSpPr>
                    <a:spLocks noChangeShapeType="1"/>
                  </p:cNvSpPr>
                  <p:nvPr/>
                </p:nvSpPr>
                <p:spPr bwMode="auto">
                  <a:xfrm>
                    <a:off x="1680" y="1056"/>
                    <a:ext cx="0" cy="384"/>
                  </a:xfrm>
                  <a:prstGeom prst="line">
                    <a:avLst/>
                  </a:prstGeom>
                  <a:noFill/>
                  <a:ln w="6350">
                    <a:solidFill>
                      <a:schemeClr val="tx1"/>
                    </a:solidFill>
                    <a:round/>
                    <a:headEnd/>
                    <a:tailEnd type="triangle" w="med" len="med"/>
                  </a:ln>
                </p:spPr>
                <p:txBody>
                  <a:bodyPr wrap="none" anchor="ctr"/>
                  <a:lstStyle/>
                  <a:p>
                    <a:endParaRPr lang="nb-NO"/>
                  </a:p>
                </p:txBody>
              </p:sp>
              <p:sp>
                <p:nvSpPr>
                  <p:cNvPr id="2086" name="Line 39"/>
                  <p:cNvSpPr>
                    <a:spLocks noChangeShapeType="1"/>
                  </p:cNvSpPr>
                  <p:nvPr/>
                </p:nvSpPr>
                <p:spPr bwMode="auto">
                  <a:xfrm>
                    <a:off x="1584" y="1056"/>
                    <a:ext cx="0" cy="295"/>
                  </a:xfrm>
                  <a:prstGeom prst="line">
                    <a:avLst/>
                  </a:prstGeom>
                  <a:noFill/>
                  <a:ln w="6350">
                    <a:solidFill>
                      <a:schemeClr val="tx1"/>
                    </a:solidFill>
                    <a:round/>
                    <a:headEnd/>
                    <a:tailEnd type="triangle" w="med" len="med"/>
                  </a:ln>
                </p:spPr>
                <p:txBody>
                  <a:bodyPr wrap="none" anchor="ctr"/>
                  <a:lstStyle/>
                  <a:p>
                    <a:endParaRPr lang="nb-NO"/>
                  </a:p>
                </p:txBody>
              </p:sp>
              <p:sp>
                <p:nvSpPr>
                  <p:cNvPr id="2087" name="Line 40"/>
                  <p:cNvSpPr>
                    <a:spLocks noChangeShapeType="1"/>
                  </p:cNvSpPr>
                  <p:nvPr/>
                </p:nvSpPr>
                <p:spPr bwMode="auto">
                  <a:xfrm>
                    <a:off x="1488" y="1056"/>
                    <a:ext cx="0" cy="159"/>
                  </a:xfrm>
                  <a:prstGeom prst="line">
                    <a:avLst/>
                  </a:prstGeom>
                  <a:noFill/>
                  <a:ln w="6350">
                    <a:solidFill>
                      <a:schemeClr val="tx1"/>
                    </a:solidFill>
                    <a:round/>
                    <a:headEnd/>
                    <a:tailEnd type="triangle" w="med" len="med"/>
                  </a:ln>
                </p:spPr>
                <p:txBody>
                  <a:bodyPr wrap="none" anchor="ctr"/>
                  <a:lstStyle/>
                  <a:p>
                    <a:endParaRPr lang="nb-NO"/>
                  </a:p>
                </p:txBody>
              </p:sp>
            </p:grpSp>
            <p:grpSp>
              <p:nvGrpSpPr>
                <p:cNvPr id="2081" name="Group 41"/>
                <p:cNvGrpSpPr>
                  <a:grpSpLocks/>
                </p:cNvGrpSpPr>
                <p:nvPr/>
              </p:nvGrpSpPr>
              <p:grpSpPr bwMode="auto">
                <a:xfrm>
                  <a:off x="1440" y="2688"/>
                  <a:ext cx="192" cy="384"/>
                  <a:chOff x="1488" y="1056"/>
                  <a:chExt cx="192" cy="384"/>
                </a:xfrm>
              </p:grpSpPr>
              <p:sp>
                <p:nvSpPr>
                  <p:cNvPr id="2082" name="Line 42"/>
                  <p:cNvSpPr>
                    <a:spLocks noChangeShapeType="1"/>
                  </p:cNvSpPr>
                  <p:nvPr/>
                </p:nvSpPr>
                <p:spPr bwMode="auto">
                  <a:xfrm>
                    <a:off x="1680" y="1056"/>
                    <a:ext cx="0" cy="384"/>
                  </a:xfrm>
                  <a:prstGeom prst="line">
                    <a:avLst/>
                  </a:prstGeom>
                  <a:noFill/>
                  <a:ln w="6350">
                    <a:solidFill>
                      <a:schemeClr val="tx1"/>
                    </a:solidFill>
                    <a:round/>
                    <a:headEnd/>
                    <a:tailEnd type="triangle" w="med" len="med"/>
                  </a:ln>
                </p:spPr>
                <p:txBody>
                  <a:bodyPr wrap="none" anchor="ctr"/>
                  <a:lstStyle/>
                  <a:p>
                    <a:endParaRPr lang="nb-NO"/>
                  </a:p>
                </p:txBody>
              </p:sp>
              <p:sp>
                <p:nvSpPr>
                  <p:cNvPr id="2083" name="Line 43"/>
                  <p:cNvSpPr>
                    <a:spLocks noChangeShapeType="1"/>
                  </p:cNvSpPr>
                  <p:nvPr/>
                </p:nvSpPr>
                <p:spPr bwMode="auto">
                  <a:xfrm>
                    <a:off x="1584" y="1056"/>
                    <a:ext cx="0" cy="295"/>
                  </a:xfrm>
                  <a:prstGeom prst="line">
                    <a:avLst/>
                  </a:prstGeom>
                  <a:noFill/>
                  <a:ln w="6350">
                    <a:solidFill>
                      <a:schemeClr val="tx1"/>
                    </a:solidFill>
                    <a:round/>
                    <a:headEnd/>
                    <a:tailEnd type="triangle" w="med" len="med"/>
                  </a:ln>
                </p:spPr>
                <p:txBody>
                  <a:bodyPr wrap="none" anchor="ctr"/>
                  <a:lstStyle/>
                  <a:p>
                    <a:endParaRPr lang="nb-NO"/>
                  </a:p>
                </p:txBody>
              </p:sp>
              <p:sp>
                <p:nvSpPr>
                  <p:cNvPr id="2084" name="Line 44"/>
                  <p:cNvSpPr>
                    <a:spLocks noChangeShapeType="1"/>
                  </p:cNvSpPr>
                  <p:nvPr/>
                </p:nvSpPr>
                <p:spPr bwMode="auto">
                  <a:xfrm>
                    <a:off x="1488" y="1056"/>
                    <a:ext cx="0" cy="159"/>
                  </a:xfrm>
                  <a:prstGeom prst="line">
                    <a:avLst/>
                  </a:prstGeom>
                  <a:noFill/>
                  <a:ln w="6350">
                    <a:solidFill>
                      <a:schemeClr val="tx1"/>
                    </a:solidFill>
                    <a:round/>
                    <a:headEnd/>
                    <a:tailEnd type="triangle" w="med" len="med"/>
                  </a:ln>
                </p:spPr>
                <p:txBody>
                  <a:bodyPr wrap="none" anchor="ctr"/>
                  <a:lstStyle/>
                  <a:p>
                    <a:endParaRPr lang="nb-NO"/>
                  </a:p>
                </p:txBody>
              </p:sp>
            </p:grpSp>
          </p:grpSp>
          <p:sp>
            <p:nvSpPr>
              <p:cNvPr id="2077" name="Freeform 45"/>
              <p:cNvSpPr>
                <a:spLocks/>
              </p:cNvSpPr>
              <p:nvPr/>
            </p:nvSpPr>
            <p:spPr bwMode="auto">
              <a:xfrm>
                <a:off x="1935" y="2199"/>
                <a:ext cx="166" cy="161"/>
              </a:xfrm>
              <a:custGeom>
                <a:avLst/>
                <a:gdLst>
                  <a:gd name="T0" fmla="*/ 156 w 166"/>
                  <a:gd name="T1" fmla="*/ 27 h 161"/>
                  <a:gd name="T2" fmla="*/ 66 w 166"/>
                  <a:gd name="T3" fmla="*/ 0 h 161"/>
                  <a:gd name="T4" fmla="*/ 24 w 166"/>
                  <a:gd name="T5" fmla="*/ 21 h 161"/>
                  <a:gd name="T6" fmla="*/ 6 w 166"/>
                  <a:gd name="T7" fmla="*/ 48 h 161"/>
                  <a:gd name="T8" fmla="*/ 0 w 166"/>
                  <a:gd name="T9" fmla="*/ 72 h 161"/>
                  <a:gd name="T10" fmla="*/ 18 w 166"/>
                  <a:gd name="T11" fmla="*/ 126 h 161"/>
                  <a:gd name="T12" fmla="*/ 105 w 166"/>
                  <a:gd name="T13" fmla="*/ 156 h 161"/>
                  <a:gd name="T14" fmla="*/ 156 w 166"/>
                  <a:gd name="T15" fmla="*/ 153 h 161"/>
                  <a:gd name="T16" fmla="*/ 156 w 166"/>
                  <a:gd name="T17" fmla="*/ 123 h 161"/>
                  <a:gd name="T18" fmla="*/ 141 w 166"/>
                  <a:gd name="T19" fmla="*/ 63 h 161"/>
                  <a:gd name="T20" fmla="*/ 102 w 166"/>
                  <a:gd name="T21" fmla="*/ 33 h 161"/>
                  <a:gd name="T22" fmla="*/ 84 w 166"/>
                  <a:gd name="T23" fmla="*/ 27 h 161"/>
                  <a:gd name="T24" fmla="*/ 48 w 166"/>
                  <a:gd name="T25" fmla="*/ 36 h 161"/>
                  <a:gd name="T26" fmla="*/ 36 w 166"/>
                  <a:gd name="T27" fmla="*/ 54 h 161"/>
                  <a:gd name="T28" fmla="*/ 81 w 166"/>
                  <a:gd name="T29" fmla="*/ 120 h 161"/>
                  <a:gd name="T30" fmla="*/ 99 w 166"/>
                  <a:gd name="T31" fmla="*/ 111 h 161"/>
                  <a:gd name="T32" fmla="*/ 105 w 166"/>
                  <a:gd name="T33" fmla="*/ 93 h 161"/>
                  <a:gd name="T34" fmla="*/ 78 w 166"/>
                  <a:gd name="T35" fmla="*/ 72 h 1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6"/>
                  <a:gd name="T55" fmla="*/ 0 h 161"/>
                  <a:gd name="T56" fmla="*/ 166 w 166"/>
                  <a:gd name="T57" fmla="*/ 161 h 1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6" h="161">
                    <a:moveTo>
                      <a:pt x="156" y="27"/>
                    </a:moveTo>
                    <a:cubicBezTo>
                      <a:pt x="130" y="9"/>
                      <a:pt x="95" y="10"/>
                      <a:pt x="66" y="0"/>
                    </a:cubicBezTo>
                    <a:cubicBezTo>
                      <a:pt x="47" y="4"/>
                      <a:pt x="41" y="15"/>
                      <a:pt x="24" y="21"/>
                    </a:cubicBezTo>
                    <a:cubicBezTo>
                      <a:pt x="15" y="30"/>
                      <a:pt x="9" y="36"/>
                      <a:pt x="6" y="48"/>
                    </a:cubicBezTo>
                    <a:cubicBezTo>
                      <a:pt x="4" y="56"/>
                      <a:pt x="0" y="72"/>
                      <a:pt x="0" y="72"/>
                    </a:cubicBezTo>
                    <a:cubicBezTo>
                      <a:pt x="3" y="92"/>
                      <a:pt x="3" y="111"/>
                      <a:pt x="18" y="126"/>
                    </a:cubicBezTo>
                    <a:cubicBezTo>
                      <a:pt x="30" y="161"/>
                      <a:pt x="76" y="154"/>
                      <a:pt x="105" y="156"/>
                    </a:cubicBezTo>
                    <a:cubicBezTo>
                      <a:pt x="122" y="155"/>
                      <a:pt x="139" y="157"/>
                      <a:pt x="156" y="153"/>
                    </a:cubicBezTo>
                    <a:cubicBezTo>
                      <a:pt x="166" y="151"/>
                      <a:pt x="158" y="133"/>
                      <a:pt x="156" y="123"/>
                    </a:cubicBezTo>
                    <a:cubicBezTo>
                      <a:pt x="153" y="102"/>
                      <a:pt x="148" y="83"/>
                      <a:pt x="141" y="63"/>
                    </a:cubicBezTo>
                    <a:cubicBezTo>
                      <a:pt x="135" y="44"/>
                      <a:pt x="120" y="39"/>
                      <a:pt x="102" y="33"/>
                    </a:cubicBezTo>
                    <a:cubicBezTo>
                      <a:pt x="96" y="31"/>
                      <a:pt x="84" y="27"/>
                      <a:pt x="84" y="27"/>
                    </a:cubicBezTo>
                    <a:cubicBezTo>
                      <a:pt x="73" y="28"/>
                      <a:pt x="57" y="26"/>
                      <a:pt x="48" y="36"/>
                    </a:cubicBezTo>
                    <a:cubicBezTo>
                      <a:pt x="43" y="41"/>
                      <a:pt x="36" y="54"/>
                      <a:pt x="36" y="54"/>
                    </a:cubicBezTo>
                    <a:cubicBezTo>
                      <a:pt x="40" y="102"/>
                      <a:pt x="34" y="111"/>
                      <a:pt x="81" y="120"/>
                    </a:cubicBezTo>
                    <a:cubicBezTo>
                      <a:pt x="86" y="118"/>
                      <a:pt x="96" y="116"/>
                      <a:pt x="99" y="111"/>
                    </a:cubicBezTo>
                    <a:cubicBezTo>
                      <a:pt x="102" y="106"/>
                      <a:pt x="105" y="93"/>
                      <a:pt x="105" y="93"/>
                    </a:cubicBezTo>
                    <a:cubicBezTo>
                      <a:pt x="96" y="84"/>
                      <a:pt x="92" y="72"/>
                      <a:pt x="78" y="72"/>
                    </a:cubicBezTo>
                  </a:path>
                </a:pathLst>
              </a:custGeom>
              <a:noFill/>
              <a:ln w="6350" cap="flat" cmpd="sng">
                <a:solidFill>
                  <a:schemeClr val="tx1"/>
                </a:solidFill>
                <a:prstDash val="solid"/>
                <a:round/>
                <a:headEnd/>
                <a:tailEnd type="triangle" w="med" len="sm"/>
              </a:ln>
            </p:spPr>
            <p:txBody>
              <a:bodyPr wrap="none" anchor="ctr"/>
              <a:lstStyle/>
              <a:p>
                <a:endParaRPr lang="nb-NO"/>
              </a:p>
            </p:txBody>
          </p:sp>
        </p:grpSp>
        <p:sp>
          <p:nvSpPr>
            <p:cNvPr id="2075" name="Text Box 46"/>
            <p:cNvSpPr txBox="1">
              <a:spLocks noChangeArrowheads="1"/>
            </p:cNvSpPr>
            <p:nvPr/>
          </p:nvSpPr>
          <p:spPr bwMode="auto">
            <a:xfrm>
              <a:off x="3024" y="2341"/>
              <a:ext cx="2688" cy="1115"/>
            </a:xfrm>
            <a:prstGeom prst="rect">
              <a:avLst/>
            </a:prstGeom>
            <a:noFill/>
            <a:ln w="6350">
              <a:noFill/>
              <a:miter lim="800000"/>
              <a:headEnd/>
              <a:tailEnd/>
            </a:ln>
          </p:spPr>
          <p:txBody>
            <a:bodyPr>
              <a:spAutoFit/>
            </a:bodyPr>
            <a:lstStyle/>
            <a:p>
              <a:pPr eaLnBrk="0" hangingPunct="0"/>
              <a:r>
                <a:rPr lang="en-US" sz="2000" u="sng">
                  <a:latin typeface="Arial Unicode MS" pitchFamily="34" charset="-128"/>
                </a:rPr>
                <a:t>Liquid Boundary Layer</a:t>
              </a:r>
              <a:r>
                <a:rPr lang="en-US" sz="2000">
                  <a:latin typeface="Arial Unicode MS" pitchFamily="34" charset="-128"/>
                </a:rPr>
                <a:t>: </a:t>
              </a:r>
              <a:r>
                <a:rPr lang="en-US">
                  <a:latin typeface="Arial Unicode MS" pitchFamily="34" charset="-128"/>
                </a:rPr>
                <a:t>Liquid layer outside the biofilm surface of laminar fluid transport parallel to the substratum (laminar bulk flow) or biofilm surface (turbulent bulk flow). Transport to and from the biofilm surface by diffusion.</a:t>
              </a:r>
              <a:endParaRPr lang="en-GB">
                <a:latin typeface="Arial Unicode MS" pitchFamily="34" charset="-128"/>
              </a:endParaRPr>
            </a:p>
          </p:txBody>
        </p:sp>
      </p:grpSp>
      <p:grpSp>
        <p:nvGrpSpPr>
          <p:cNvPr id="9" name="Group 47"/>
          <p:cNvGrpSpPr>
            <a:grpSpLocks/>
          </p:cNvGrpSpPr>
          <p:nvPr/>
        </p:nvGrpSpPr>
        <p:grpSpPr bwMode="auto">
          <a:xfrm>
            <a:off x="962025" y="1196975"/>
            <a:ext cx="7858125" cy="5399088"/>
            <a:chOff x="606" y="754"/>
            <a:chExt cx="4950" cy="3401"/>
          </a:xfrm>
        </p:grpSpPr>
        <p:grpSp>
          <p:nvGrpSpPr>
            <p:cNvPr id="2056" name="Group 10"/>
            <p:cNvGrpSpPr>
              <a:grpSpLocks/>
            </p:cNvGrpSpPr>
            <p:nvPr/>
          </p:nvGrpSpPr>
          <p:grpSpPr bwMode="auto">
            <a:xfrm>
              <a:off x="606" y="754"/>
              <a:ext cx="630" cy="885"/>
              <a:chOff x="618" y="747"/>
              <a:chExt cx="630" cy="885"/>
            </a:xfrm>
          </p:grpSpPr>
          <p:sp>
            <p:nvSpPr>
              <p:cNvPr id="2058" name="Oval 11"/>
              <p:cNvSpPr>
                <a:spLocks noChangeArrowheads="1"/>
              </p:cNvSpPr>
              <p:nvPr/>
            </p:nvSpPr>
            <p:spPr bwMode="auto">
              <a:xfrm>
                <a:off x="720" y="1152"/>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59" name="Oval 12"/>
              <p:cNvSpPr>
                <a:spLocks noChangeArrowheads="1"/>
              </p:cNvSpPr>
              <p:nvPr/>
            </p:nvSpPr>
            <p:spPr bwMode="auto">
              <a:xfrm>
                <a:off x="1200" y="912"/>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0" name="Oval 13"/>
              <p:cNvSpPr>
                <a:spLocks noChangeArrowheads="1"/>
              </p:cNvSpPr>
              <p:nvPr/>
            </p:nvSpPr>
            <p:spPr bwMode="auto">
              <a:xfrm>
                <a:off x="768" y="816"/>
                <a:ext cx="96" cy="96"/>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1" name="Oval 14"/>
              <p:cNvSpPr>
                <a:spLocks noChangeArrowheads="1"/>
              </p:cNvSpPr>
              <p:nvPr/>
            </p:nvSpPr>
            <p:spPr bwMode="auto">
              <a:xfrm>
                <a:off x="1200" y="1488"/>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2" name="Oval 15"/>
              <p:cNvSpPr>
                <a:spLocks noChangeArrowheads="1"/>
              </p:cNvSpPr>
              <p:nvPr/>
            </p:nvSpPr>
            <p:spPr bwMode="auto">
              <a:xfrm>
                <a:off x="960" y="912"/>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3" name="Oval 16"/>
              <p:cNvSpPr>
                <a:spLocks noChangeArrowheads="1"/>
              </p:cNvSpPr>
              <p:nvPr/>
            </p:nvSpPr>
            <p:spPr bwMode="auto">
              <a:xfrm>
                <a:off x="720" y="960"/>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4" name="Oval 17"/>
              <p:cNvSpPr>
                <a:spLocks noChangeArrowheads="1"/>
              </p:cNvSpPr>
              <p:nvPr/>
            </p:nvSpPr>
            <p:spPr bwMode="auto">
              <a:xfrm>
                <a:off x="960" y="1104"/>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5" name="Oval 18"/>
              <p:cNvSpPr>
                <a:spLocks noChangeArrowheads="1"/>
              </p:cNvSpPr>
              <p:nvPr/>
            </p:nvSpPr>
            <p:spPr bwMode="auto">
              <a:xfrm>
                <a:off x="816" y="1056"/>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6" name="Oval 19"/>
              <p:cNvSpPr>
                <a:spLocks noChangeArrowheads="1"/>
              </p:cNvSpPr>
              <p:nvPr/>
            </p:nvSpPr>
            <p:spPr bwMode="auto">
              <a:xfrm>
                <a:off x="1008" y="1296"/>
                <a:ext cx="48" cy="104"/>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7" name="Oval 20"/>
              <p:cNvSpPr>
                <a:spLocks noChangeArrowheads="1"/>
              </p:cNvSpPr>
              <p:nvPr/>
            </p:nvSpPr>
            <p:spPr bwMode="auto">
              <a:xfrm>
                <a:off x="816" y="1200"/>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8" name="Oval 21"/>
              <p:cNvSpPr>
                <a:spLocks noChangeArrowheads="1"/>
              </p:cNvSpPr>
              <p:nvPr/>
            </p:nvSpPr>
            <p:spPr bwMode="auto">
              <a:xfrm>
                <a:off x="768" y="1344"/>
                <a:ext cx="48" cy="48"/>
              </a:xfrm>
              <a:prstGeom prst="ellipse">
                <a:avLst/>
              </a:prstGeom>
              <a:solidFill>
                <a:srgbClr val="33CCCC"/>
              </a:solidFill>
              <a:ln w="6350">
                <a:solidFill>
                  <a:schemeClr val="bg1"/>
                </a:solidFill>
                <a:round/>
                <a:headEnd/>
                <a:tailEnd/>
              </a:ln>
            </p:spPr>
            <p:txBody>
              <a:bodyPr wrap="none" anchor="ctr"/>
              <a:lstStyle/>
              <a:p>
                <a:endParaRPr lang="nb-NO"/>
              </a:p>
            </p:txBody>
          </p:sp>
          <p:sp>
            <p:nvSpPr>
              <p:cNvPr id="2069" name="Oval 22"/>
              <p:cNvSpPr>
                <a:spLocks noChangeArrowheads="1"/>
              </p:cNvSpPr>
              <p:nvPr/>
            </p:nvSpPr>
            <p:spPr bwMode="auto">
              <a:xfrm>
                <a:off x="960" y="1536"/>
                <a:ext cx="96" cy="96"/>
              </a:xfrm>
              <a:prstGeom prst="ellipse">
                <a:avLst/>
              </a:prstGeom>
              <a:solidFill>
                <a:srgbClr val="33CCCC"/>
              </a:solidFill>
              <a:ln w="6350">
                <a:solidFill>
                  <a:schemeClr val="bg1"/>
                </a:solidFill>
                <a:round/>
                <a:headEnd/>
                <a:tailEnd/>
              </a:ln>
            </p:spPr>
            <p:txBody>
              <a:bodyPr wrap="none" anchor="ctr"/>
              <a:lstStyle/>
              <a:p>
                <a:endParaRPr lang="nb-NO"/>
              </a:p>
            </p:txBody>
          </p:sp>
          <p:sp>
            <p:nvSpPr>
              <p:cNvPr id="2070" name="Freeform 23"/>
              <p:cNvSpPr>
                <a:spLocks/>
              </p:cNvSpPr>
              <p:nvPr/>
            </p:nvSpPr>
            <p:spPr bwMode="auto">
              <a:xfrm>
                <a:off x="618" y="1236"/>
                <a:ext cx="33" cy="51"/>
              </a:xfrm>
              <a:custGeom>
                <a:avLst/>
                <a:gdLst>
                  <a:gd name="T0" fmla="*/ 6 w 33"/>
                  <a:gd name="T1" fmla="*/ 0 h 51"/>
                  <a:gd name="T2" fmla="*/ 33 w 33"/>
                  <a:gd name="T3" fmla="*/ 30 h 51"/>
                  <a:gd name="T4" fmla="*/ 12 w 33"/>
                  <a:gd name="T5" fmla="*/ 51 h 51"/>
                  <a:gd name="T6" fmla="*/ 0 w 33"/>
                  <a:gd name="T7" fmla="*/ 45 h 51"/>
                  <a:gd name="T8" fmla="*/ 0 60000 65536"/>
                  <a:gd name="T9" fmla="*/ 0 60000 65536"/>
                  <a:gd name="T10" fmla="*/ 0 60000 65536"/>
                  <a:gd name="T11" fmla="*/ 0 60000 65536"/>
                  <a:gd name="T12" fmla="*/ 0 w 33"/>
                  <a:gd name="T13" fmla="*/ 0 h 51"/>
                  <a:gd name="T14" fmla="*/ 33 w 33"/>
                  <a:gd name="T15" fmla="*/ 51 h 51"/>
                </a:gdLst>
                <a:ahLst/>
                <a:cxnLst>
                  <a:cxn ang="T8">
                    <a:pos x="T0" y="T1"/>
                  </a:cxn>
                  <a:cxn ang="T9">
                    <a:pos x="T2" y="T3"/>
                  </a:cxn>
                  <a:cxn ang="T10">
                    <a:pos x="T4" y="T5"/>
                  </a:cxn>
                  <a:cxn ang="T11">
                    <a:pos x="T6" y="T7"/>
                  </a:cxn>
                </a:cxnLst>
                <a:rect l="T12" t="T13" r="T14" b="T15"/>
                <a:pathLst>
                  <a:path w="33" h="51">
                    <a:moveTo>
                      <a:pt x="6" y="0"/>
                    </a:moveTo>
                    <a:cubicBezTo>
                      <a:pt x="22" y="11"/>
                      <a:pt x="27" y="12"/>
                      <a:pt x="33" y="30"/>
                    </a:cubicBezTo>
                    <a:cubicBezTo>
                      <a:pt x="24" y="43"/>
                      <a:pt x="28" y="47"/>
                      <a:pt x="12" y="51"/>
                    </a:cubicBezTo>
                    <a:cubicBezTo>
                      <a:pt x="2" y="48"/>
                      <a:pt x="5" y="50"/>
                      <a:pt x="0" y="45"/>
                    </a:cubicBezTo>
                  </a:path>
                </a:pathLst>
              </a:custGeom>
              <a:solidFill>
                <a:srgbClr val="33CCCC"/>
              </a:solidFill>
              <a:ln w="6350">
                <a:solidFill>
                  <a:schemeClr val="bg1"/>
                </a:solidFill>
                <a:round/>
                <a:headEnd/>
                <a:tailEnd/>
              </a:ln>
            </p:spPr>
            <p:txBody>
              <a:bodyPr wrap="none" anchor="ctr"/>
              <a:lstStyle/>
              <a:p>
                <a:endParaRPr lang="nb-NO"/>
              </a:p>
            </p:txBody>
          </p:sp>
          <p:sp>
            <p:nvSpPr>
              <p:cNvPr id="2071" name="Freeform 24"/>
              <p:cNvSpPr>
                <a:spLocks/>
              </p:cNvSpPr>
              <p:nvPr/>
            </p:nvSpPr>
            <p:spPr bwMode="auto">
              <a:xfrm>
                <a:off x="898" y="990"/>
                <a:ext cx="190" cy="35"/>
              </a:xfrm>
              <a:custGeom>
                <a:avLst/>
                <a:gdLst>
                  <a:gd name="T0" fmla="*/ 0 w 191"/>
                  <a:gd name="T1" fmla="*/ 0 h 36"/>
                  <a:gd name="T2" fmla="*/ 63 w 191"/>
                  <a:gd name="T3" fmla="*/ 18 h 36"/>
                  <a:gd name="T4" fmla="*/ 126 w 191"/>
                  <a:gd name="T5" fmla="*/ 9 h 36"/>
                  <a:gd name="T6" fmla="*/ 168 w 191"/>
                  <a:gd name="T7" fmla="*/ 12 h 36"/>
                  <a:gd name="T8" fmla="*/ 165 w 191"/>
                  <a:gd name="T9" fmla="*/ 24 h 36"/>
                  <a:gd name="T10" fmla="*/ 90 w 191"/>
                  <a:gd name="T11" fmla="*/ 33 h 36"/>
                  <a:gd name="T12" fmla="*/ 6 w 191"/>
                  <a:gd name="T13" fmla="*/ 21 h 36"/>
                  <a:gd name="T14" fmla="*/ 0 w 191"/>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91"/>
                  <a:gd name="T25" fmla="*/ 0 h 36"/>
                  <a:gd name="T26" fmla="*/ 191 w 191"/>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1" h="36">
                    <a:moveTo>
                      <a:pt x="0" y="0"/>
                    </a:moveTo>
                    <a:cubicBezTo>
                      <a:pt x="23" y="13"/>
                      <a:pt x="37" y="15"/>
                      <a:pt x="63" y="18"/>
                    </a:cubicBezTo>
                    <a:cubicBezTo>
                      <a:pt x="85" y="16"/>
                      <a:pt x="104" y="12"/>
                      <a:pt x="126" y="9"/>
                    </a:cubicBezTo>
                    <a:cubicBezTo>
                      <a:pt x="140" y="10"/>
                      <a:pt x="154" y="9"/>
                      <a:pt x="168" y="12"/>
                    </a:cubicBezTo>
                    <a:cubicBezTo>
                      <a:pt x="191" y="18"/>
                      <a:pt x="166" y="24"/>
                      <a:pt x="165" y="24"/>
                    </a:cubicBezTo>
                    <a:cubicBezTo>
                      <a:pt x="140" y="28"/>
                      <a:pt x="115" y="28"/>
                      <a:pt x="90" y="33"/>
                    </a:cubicBezTo>
                    <a:cubicBezTo>
                      <a:pt x="67" y="32"/>
                      <a:pt x="28" y="36"/>
                      <a:pt x="6" y="21"/>
                    </a:cubicBezTo>
                    <a:cubicBezTo>
                      <a:pt x="4" y="14"/>
                      <a:pt x="0" y="0"/>
                      <a:pt x="0" y="0"/>
                    </a:cubicBezTo>
                    <a:close/>
                  </a:path>
                </a:pathLst>
              </a:custGeom>
              <a:solidFill>
                <a:srgbClr val="33CCCC"/>
              </a:solidFill>
              <a:ln w="6350" cap="flat" cmpd="sng">
                <a:solidFill>
                  <a:schemeClr val="bg1"/>
                </a:solidFill>
                <a:prstDash val="solid"/>
                <a:round/>
                <a:headEnd/>
                <a:tailEnd/>
              </a:ln>
            </p:spPr>
            <p:txBody>
              <a:bodyPr wrap="none" anchor="ctr"/>
              <a:lstStyle/>
              <a:p>
                <a:endParaRPr lang="nb-NO"/>
              </a:p>
            </p:txBody>
          </p:sp>
          <p:sp>
            <p:nvSpPr>
              <p:cNvPr id="2072" name="Freeform 25"/>
              <p:cNvSpPr>
                <a:spLocks/>
              </p:cNvSpPr>
              <p:nvPr/>
            </p:nvSpPr>
            <p:spPr bwMode="auto">
              <a:xfrm>
                <a:off x="950" y="1173"/>
                <a:ext cx="85" cy="69"/>
              </a:xfrm>
              <a:custGeom>
                <a:avLst/>
                <a:gdLst>
                  <a:gd name="T0" fmla="*/ 34 w 85"/>
                  <a:gd name="T1" fmla="*/ 45 h 69"/>
                  <a:gd name="T2" fmla="*/ 79 w 85"/>
                  <a:gd name="T3" fmla="*/ 45 h 69"/>
                  <a:gd name="T4" fmla="*/ 85 w 85"/>
                  <a:gd name="T5" fmla="*/ 27 h 69"/>
                  <a:gd name="T6" fmla="*/ 31 w 85"/>
                  <a:gd name="T7" fmla="*/ 21 h 69"/>
                  <a:gd name="T8" fmla="*/ 25 w 85"/>
                  <a:gd name="T9" fmla="*/ 30 h 69"/>
                  <a:gd name="T10" fmla="*/ 16 w 85"/>
                  <a:gd name="T11" fmla="*/ 33 h 69"/>
                  <a:gd name="T12" fmla="*/ 34 w 85"/>
                  <a:gd name="T13" fmla="*/ 45 h 69"/>
                  <a:gd name="T14" fmla="*/ 0 60000 65536"/>
                  <a:gd name="T15" fmla="*/ 0 60000 65536"/>
                  <a:gd name="T16" fmla="*/ 0 60000 65536"/>
                  <a:gd name="T17" fmla="*/ 0 60000 65536"/>
                  <a:gd name="T18" fmla="*/ 0 60000 65536"/>
                  <a:gd name="T19" fmla="*/ 0 60000 65536"/>
                  <a:gd name="T20" fmla="*/ 0 60000 65536"/>
                  <a:gd name="T21" fmla="*/ 0 w 85"/>
                  <a:gd name="T22" fmla="*/ 0 h 69"/>
                  <a:gd name="T23" fmla="*/ 85 w 85"/>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69">
                    <a:moveTo>
                      <a:pt x="34" y="45"/>
                    </a:moveTo>
                    <a:cubicBezTo>
                      <a:pt x="49" y="46"/>
                      <a:pt x="69" y="56"/>
                      <a:pt x="79" y="45"/>
                    </a:cubicBezTo>
                    <a:cubicBezTo>
                      <a:pt x="83" y="40"/>
                      <a:pt x="85" y="27"/>
                      <a:pt x="85" y="27"/>
                    </a:cubicBezTo>
                    <a:cubicBezTo>
                      <a:pt x="78" y="0"/>
                      <a:pt x="52" y="14"/>
                      <a:pt x="31" y="21"/>
                    </a:cubicBezTo>
                    <a:cubicBezTo>
                      <a:pt x="29" y="24"/>
                      <a:pt x="28" y="28"/>
                      <a:pt x="25" y="30"/>
                    </a:cubicBezTo>
                    <a:cubicBezTo>
                      <a:pt x="23" y="32"/>
                      <a:pt x="17" y="30"/>
                      <a:pt x="16" y="33"/>
                    </a:cubicBezTo>
                    <a:cubicBezTo>
                      <a:pt x="0" y="69"/>
                      <a:pt x="23" y="56"/>
                      <a:pt x="34" y="45"/>
                    </a:cubicBezTo>
                    <a:close/>
                  </a:path>
                </a:pathLst>
              </a:custGeom>
              <a:solidFill>
                <a:srgbClr val="33CCCC"/>
              </a:solidFill>
              <a:ln w="6350" cap="flat" cmpd="sng">
                <a:solidFill>
                  <a:schemeClr val="bg1"/>
                </a:solidFill>
                <a:prstDash val="solid"/>
                <a:round/>
                <a:headEnd/>
                <a:tailEnd/>
              </a:ln>
            </p:spPr>
            <p:txBody>
              <a:bodyPr wrap="none" anchor="ctr"/>
              <a:lstStyle/>
              <a:p>
                <a:endParaRPr lang="nb-NO"/>
              </a:p>
            </p:txBody>
          </p:sp>
          <p:sp>
            <p:nvSpPr>
              <p:cNvPr id="2073" name="Freeform 26"/>
              <p:cNvSpPr>
                <a:spLocks/>
              </p:cNvSpPr>
              <p:nvPr/>
            </p:nvSpPr>
            <p:spPr bwMode="auto">
              <a:xfrm>
                <a:off x="995" y="747"/>
                <a:ext cx="107" cy="156"/>
              </a:xfrm>
              <a:custGeom>
                <a:avLst/>
                <a:gdLst>
                  <a:gd name="T0" fmla="*/ 28 w 107"/>
                  <a:gd name="T1" fmla="*/ 15 h 156"/>
                  <a:gd name="T2" fmla="*/ 1 w 107"/>
                  <a:gd name="T3" fmla="*/ 39 h 156"/>
                  <a:gd name="T4" fmla="*/ 46 w 107"/>
                  <a:gd name="T5" fmla="*/ 114 h 156"/>
                  <a:gd name="T6" fmla="*/ 82 w 107"/>
                  <a:gd name="T7" fmla="*/ 156 h 156"/>
                  <a:gd name="T8" fmla="*/ 97 w 107"/>
                  <a:gd name="T9" fmla="*/ 132 h 156"/>
                  <a:gd name="T10" fmla="*/ 79 w 107"/>
                  <a:gd name="T11" fmla="*/ 117 h 156"/>
                  <a:gd name="T12" fmla="*/ 61 w 107"/>
                  <a:gd name="T13" fmla="*/ 90 h 156"/>
                  <a:gd name="T14" fmla="*/ 52 w 107"/>
                  <a:gd name="T15" fmla="*/ 63 h 156"/>
                  <a:gd name="T16" fmla="*/ 61 w 107"/>
                  <a:gd name="T17" fmla="*/ 30 h 156"/>
                  <a:gd name="T18" fmla="*/ 40 w 107"/>
                  <a:gd name="T19" fmla="*/ 0 h 156"/>
                  <a:gd name="T20" fmla="*/ 28 w 107"/>
                  <a:gd name="T21" fmla="*/ 15 h 1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7"/>
                  <a:gd name="T34" fmla="*/ 0 h 156"/>
                  <a:gd name="T35" fmla="*/ 107 w 107"/>
                  <a:gd name="T36" fmla="*/ 156 h 1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7" h="156">
                    <a:moveTo>
                      <a:pt x="28" y="15"/>
                    </a:moveTo>
                    <a:cubicBezTo>
                      <a:pt x="0" y="29"/>
                      <a:pt x="6" y="18"/>
                      <a:pt x="1" y="39"/>
                    </a:cubicBezTo>
                    <a:cubicBezTo>
                      <a:pt x="6" y="93"/>
                      <a:pt x="12" y="80"/>
                      <a:pt x="46" y="114"/>
                    </a:cubicBezTo>
                    <a:cubicBezTo>
                      <a:pt x="54" y="144"/>
                      <a:pt x="57" y="144"/>
                      <a:pt x="82" y="156"/>
                    </a:cubicBezTo>
                    <a:cubicBezTo>
                      <a:pt x="94" y="153"/>
                      <a:pt x="107" y="147"/>
                      <a:pt x="97" y="132"/>
                    </a:cubicBezTo>
                    <a:cubicBezTo>
                      <a:pt x="93" y="126"/>
                      <a:pt x="84" y="123"/>
                      <a:pt x="79" y="117"/>
                    </a:cubicBezTo>
                    <a:cubicBezTo>
                      <a:pt x="79" y="117"/>
                      <a:pt x="64" y="95"/>
                      <a:pt x="61" y="90"/>
                    </a:cubicBezTo>
                    <a:cubicBezTo>
                      <a:pt x="56" y="82"/>
                      <a:pt x="52" y="63"/>
                      <a:pt x="52" y="63"/>
                    </a:cubicBezTo>
                    <a:cubicBezTo>
                      <a:pt x="54" y="52"/>
                      <a:pt x="61" y="30"/>
                      <a:pt x="61" y="30"/>
                    </a:cubicBezTo>
                    <a:cubicBezTo>
                      <a:pt x="58" y="12"/>
                      <a:pt x="57" y="6"/>
                      <a:pt x="40" y="0"/>
                    </a:cubicBezTo>
                    <a:cubicBezTo>
                      <a:pt x="34" y="2"/>
                      <a:pt x="20" y="7"/>
                      <a:pt x="28" y="15"/>
                    </a:cubicBezTo>
                    <a:close/>
                  </a:path>
                </a:pathLst>
              </a:custGeom>
              <a:solidFill>
                <a:srgbClr val="33CCCC"/>
              </a:solidFill>
              <a:ln w="6350" cap="flat" cmpd="sng">
                <a:solidFill>
                  <a:schemeClr val="bg1"/>
                </a:solidFill>
                <a:prstDash val="solid"/>
                <a:round/>
                <a:headEnd/>
                <a:tailEnd/>
              </a:ln>
            </p:spPr>
            <p:txBody>
              <a:bodyPr wrap="none" anchor="ctr"/>
              <a:lstStyle/>
              <a:p>
                <a:endParaRPr lang="nb-NO"/>
              </a:p>
            </p:txBody>
          </p:sp>
        </p:grpSp>
        <p:sp>
          <p:nvSpPr>
            <p:cNvPr id="2057" name="Text Box 27"/>
            <p:cNvSpPr txBox="1">
              <a:spLocks noChangeArrowheads="1"/>
            </p:cNvSpPr>
            <p:nvPr/>
          </p:nvSpPr>
          <p:spPr bwMode="auto">
            <a:xfrm>
              <a:off x="2964" y="3559"/>
              <a:ext cx="2592" cy="596"/>
            </a:xfrm>
            <a:prstGeom prst="rect">
              <a:avLst/>
            </a:prstGeom>
            <a:noFill/>
            <a:ln w="6350">
              <a:noFill/>
              <a:miter lim="800000"/>
              <a:headEnd/>
              <a:tailEnd/>
            </a:ln>
          </p:spPr>
          <p:txBody>
            <a:bodyPr>
              <a:spAutoFit/>
            </a:bodyPr>
            <a:lstStyle/>
            <a:p>
              <a:pPr eaLnBrk="0" hangingPunct="0">
                <a:spcBef>
                  <a:spcPct val="20000"/>
                </a:spcBef>
              </a:pPr>
              <a:r>
                <a:rPr lang="en-US" sz="2000" u="sng">
                  <a:latin typeface="Arial Unicode MS" pitchFamily="34" charset="-128"/>
                </a:rPr>
                <a:t>The pore volume</a:t>
              </a:r>
              <a:r>
                <a:rPr lang="en-US" sz="2000">
                  <a:latin typeface="Arial Unicode MS" pitchFamily="34" charset="-128"/>
                </a:rPr>
                <a:t>: </a:t>
              </a:r>
              <a:r>
                <a:rPr lang="en-US">
                  <a:latin typeface="Arial Unicode MS" pitchFamily="34" charset="-128"/>
                </a:rPr>
                <a:t>Void spaces inside the biofilm (pores).</a:t>
              </a:r>
            </a:p>
            <a:p>
              <a:pPr eaLnBrk="0" hangingPunct="0"/>
              <a:endParaRPr lang="en-GB">
                <a:latin typeface="Arial Unicode MS" pitchFamily="34"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biofilm på tennene"/>
          <p:cNvPicPr>
            <a:picLocks noChangeAspect="1" noChangeArrowheads="1"/>
          </p:cNvPicPr>
          <p:nvPr/>
        </p:nvPicPr>
        <p:blipFill>
          <a:blip r:embed="rId2" cstate="print"/>
          <a:srcRect l="9448" t="8830" r="8269"/>
          <a:stretch>
            <a:fillRect/>
          </a:stretch>
        </p:blipFill>
        <p:spPr bwMode="auto">
          <a:xfrm>
            <a:off x="0" y="4395788"/>
            <a:ext cx="3492500" cy="2489200"/>
          </a:xfrm>
          <a:prstGeom prst="rect">
            <a:avLst/>
          </a:prstGeom>
          <a:noFill/>
          <a:ln w="9525">
            <a:noFill/>
            <a:miter lim="800000"/>
            <a:headEnd/>
            <a:tailEnd/>
          </a:ln>
        </p:spPr>
      </p:pic>
      <p:pic>
        <p:nvPicPr>
          <p:cNvPr id="10243" name="Picture 5" descr="stromatolitt"/>
          <p:cNvPicPr>
            <a:picLocks noChangeAspect="1" noChangeArrowheads="1"/>
          </p:cNvPicPr>
          <p:nvPr/>
        </p:nvPicPr>
        <p:blipFill>
          <a:blip r:embed="rId3" cstate="print"/>
          <a:srcRect r="12450"/>
          <a:stretch>
            <a:fillRect/>
          </a:stretch>
        </p:blipFill>
        <p:spPr bwMode="auto">
          <a:xfrm>
            <a:off x="-36513" y="0"/>
            <a:ext cx="3309938" cy="2152650"/>
          </a:xfrm>
          <a:prstGeom prst="rect">
            <a:avLst/>
          </a:prstGeom>
          <a:noFill/>
          <a:ln w="9525">
            <a:noFill/>
            <a:miter lim="800000"/>
            <a:headEnd/>
            <a:tailEnd/>
          </a:ln>
        </p:spPr>
      </p:pic>
      <p:pic>
        <p:nvPicPr>
          <p:cNvPr id="10244" name="Picture 6" descr="kjøtt disk"/>
          <p:cNvPicPr>
            <a:picLocks noChangeAspect="1" noChangeArrowheads="1"/>
          </p:cNvPicPr>
          <p:nvPr/>
        </p:nvPicPr>
        <p:blipFill>
          <a:blip r:embed="rId4" cstate="print"/>
          <a:srcRect r="12335"/>
          <a:stretch>
            <a:fillRect/>
          </a:stretch>
        </p:blipFill>
        <p:spPr bwMode="auto">
          <a:xfrm>
            <a:off x="0" y="2133600"/>
            <a:ext cx="3313113" cy="2286000"/>
          </a:xfrm>
          <a:prstGeom prst="rect">
            <a:avLst/>
          </a:prstGeom>
          <a:noFill/>
          <a:ln w="9525">
            <a:noFill/>
            <a:miter lim="800000"/>
            <a:headEnd/>
            <a:tailEnd/>
          </a:ln>
        </p:spPr>
      </p:pic>
      <p:pic>
        <p:nvPicPr>
          <p:cNvPr id="10245" name="Picture 7" descr="Cooling tower at Three Mile Island"/>
          <p:cNvPicPr>
            <a:picLocks noChangeAspect="1" noChangeArrowheads="1"/>
          </p:cNvPicPr>
          <p:nvPr/>
        </p:nvPicPr>
        <p:blipFill>
          <a:blip r:embed="rId5" cstate="print"/>
          <a:srcRect r="19443"/>
          <a:stretch>
            <a:fillRect/>
          </a:stretch>
        </p:blipFill>
        <p:spPr bwMode="auto">
          <a:xfrm>
            <a:off x="6246813" y="2276475"/>
            <a:ext cx="2897187" cy="2305050"/>
          </a:xfrm>
          <a:prstGeom prst="rect">
            <a:avLst/>
          </a:prstGeom>
          <a:noFill/>
          <a:ln w="9525">
            <a:noFill/>
            <a:miter lim="800000"/>
            <a:headEnd/>
            <a:tailEnd/>
          </a:ln>
        </p:spPr>
      </p:pic>
      <p:pic>
        <p:nvPicPr>
          <p:cNvPr id="10246" name="Picture 8" descr="legionella"/>
          <p:cNvPicPr>
            <a:picLocks noChangeAspect="1" noChangeArrowheads="1"/>
          </p:cNvPicPr>
          <p:nvPr/>
        </p:nvPicPr>
        <p:blipFill>
          <a:blip r:embed="rId6" cstate="print"/>
          <a:srcRect t="6726" b="4803"/>
          <a:stretch>
            <a:fillRect/>
          </a:stretch>
        </p:blipFill>
        <p:spPr bwMode="auto">
          <a:xfrm>
            <a:off x="6227763" y="4338638"/>
            <a:ext cx="2916237" cy="2519362"/>
          </a:xfrm>
          <a:prstGeom prst="rect">
            <a:avLst/>
          </a:prstGeom>
          <a:noFill/>
          <a:ln w="9525">
            <a:noFill/>
            <a:miter lim="800000"/>
            <a:headEnd/>
            <a:tailEnd/>
          </a:ln>
        </p:spPr>
      </p:pic>
      <p:pic>
        <p:nvPicPr>
          <p:cNvPr id="10247" name="Picture 9" descr="outlet wwtp"/>
          <p:cNvPicPr>
            <a:picLocks noChangeAspect="1" noChangeArrowheads="1"/>
          </p:cNvPicPr>
          <p:nvPr/>
        </p:nvPicPr>
        <p:blipFill>
          <a:blip r:embed="rId7" cstate="print"/>
          <a:srcRect l="5206" b="5434"/>
          <a:stretch>
            <a:fillRect/>
          </a:stretch>
        </p:blipFill>
        <p:spPr bwMode="auto">
          <a:xfrm>
            <a:off x="3276600" y="0"/>
            <a:ext cx="3017838" cy="2133600"/>
          </a:xfrm>
          <a:prstGeom prst="rect">
            <a:avLst/>
          </a:prstGeom>
          <a:noFill/>
          <a:ln w="9525">
            <a:noFill/>
            <a:miter lim="800000"/>
            <a:headEnd/>
            <a:tailEnd/>
          </a:ln>
        </p:spPr>
      </p:pic>
      <p:pic>
        <p:nvPicPr>
          <p:cNvPr id="10248" name="Picture 10" descr="microbial mats in yellowstone"/>
          <p:cNvPicPr>
            <a:picLocks noChangeAspect="1" noChangeArrowheads="1"/>
          </p:cNvPicPr>
          <p:nvPr/>
        </p:nvPicPr>
        <p:blipFill>
          <a:blip r:embed="rId8" cstate="print"/>
          <a:srcRect l="6317" r="2843"/>
          <a:stretch>
            <a:fillRect/>
          </a:stretch>
        </p:blipFill>
        <p:spPr bwMode="auto">
          <a:xfrm>
            <a:off x="3276600" y="2133600"/>
            <a:ext cx="3003550" cy="4724400"/>
          </a:xfrm>
          <a:prstGeom prst="rect">
            <a:avLst/>
          </a:prstGeom>
          <a:noFill/>
          <a:ln w="9525">
            <a:noFill/>
            <a:miter lim="800000"/>
            <a:headEnd/>
            <a:tailEnd/>
          </a:ln>
        </p:spPr>
      </p:pic>
      <p:pic>
        <p:nvPicPr>
          <p:cNvPr id="10249" name="Picture 11" descr="aeration bassin"/>
          <p:cNvPicPr>
            <a:picLocks noChangeAspect="1" noChangeArrowheads="1"/>
          </p:cNvPicPr>
          <p:nvPr/>
        </p:nvPicPr>
        <p:blipFill>
          <a:blip r:embed="rId9" cstate="print"/>
          <a:srcRect l="719" r="4791"/>
          <a:stretch>
            <a:fillRect/>
          </a:stretch>
        </p:blipFill>
        <p:spPr bwMode="auto">
          <a:xfrm>
            <a:off x="6280150" y="0"/>
            <a:ext cx="2867025" cy="227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685800" y="944563"/>
            <a:ext cx="7700963" cy="457200"/>
          </a:xfrm>
          <a:prstGeom prst="rect">
            <a:avLst/>
          </a:prstGeom>
          <a:noFill/>
          <a:ln w="9525">
            <a:noFill/>
            <a:miter lim="800000"/>
            <a:headEnd/>
            <a:tailEnd/>
          </a:ln>
        </p:spPr>
        <p:txBody>
          <a:bodyPr anchor="ctr"/>
          <a:lstStyle/>
          <a:p>
            <a:pPr algn="ctr"/>
            <a:r>
              <a:rPr lang="en-US" sz="3200">
                <a:solidFill>
                  <a:schemeClr val="tx2"/>
                </a:solidFill>
              </a:rPr>
              <a:t>Biofilm succession:  The early phase</a:t>
            </a:r>
            <a:endParaRPr lang="en-US" sz="4400">
              <a:solidFill>
                <a:schemeClr val="tx2"/>
              </a:solidFill>
            </a:endParaRPr>
          </a:p>
        </p:txBody>
      </p:sp>
      <p:grpSp>
        <p:nvGrpSpPr>
          <p:cNvPr id="2" name="Group 5"/>
          <p:cNvGrpSpPr>
            <a:grpSpLocks/>
          </p:cNvGrpSpPr>
          <p:nvPr/>
        </p:nvGrpSpPr>
        <p:grpSpPr bwMode="auto">
          <a:xfrm>
            <a:off x="381000" y="4114800"/>
            <a:ext cx="8002588" cy="2222500"/>
            <a:chOff x="240" y="2592"/>
            <a:chExt cx="5041" cy="1400"/>
          </a:xfrm>
        </p:grpSpPr>
        <p:graphicFrame>
          <p:nvGraphicFramePr>
            <p:cNvPr id="3075" name="Object 3"/>
            <p:cNvGraphicFramePr>
              <a:graphicFrameLocks noChangeAspect="1"/>
            </p:cNvGraphicFramePr>
            <p:nvPr/>
          </p:nvGraphicFramePr>
          <p:xfrm>
            <a:off x="2976" y="2592"/>
            <a:ext cx="2305" cy="1200"/>
          </p:xfrm>
          <a:graphic>
            <a:graphicData uri="http://schemas.openxmlformats.org/presentationml/2006/ole">
              <p:oleObj spid="_x0000_s3075" name="Clip" r:id="rId3" imgW="6019048" imgH="2009524" progId="">
                <p:embed/>
              </p:oleObj>
            </a:graphicData>
          </a:graphic>
        </p:graphicFrame>
        <p:sp>
          <p:nvSpPr>
            <p:cNvPr id="3080" name="Text Box 7"/>
            <p:cNvSpPr txBox="1">
              <a:spLocks noChangeArrowheads="1"/>
            </p:cNvSpPr>
            <p:nvPr/>
          </p:nvSpPr>
          <p:spPr bwMode="auto">
            <a:xfrm>
              <a:off x="240" y="2784"/>
              <a:ext cx="2544" cy="1208"/>
            </a:xfrm>
            <a:prstGeom prst="rect">
              <a:avLst/>
            </a:prstGeom>
            <a:noFill/>
            <a:ln w="6350">
              <a:noFill/>
              <a:miter lim="800000"/>
              <a:headEnd/>
              <a:tailEnd/>
            </a:ln>
          </p:spPr>
          <p:txBody>
            <a:bodyPr>
              <a:spAutoFit/>
            </a:bodyPr>
            <a:lstStyle/>
            <a:p>
              <a:pPr eaLnBrk="0" hangingPunct="0">
                <a:spcBef>
                  <a:spcPct val="20000"/>
                </a:spcBef>
              </a:pPr>
              <a:r>
                <a:rPr lang="en-US" sz="2400" b="1" u="sng">
                  <a:latin typeface="Arial Unicode MS" pitchFamily="34" charset="-128"/>
                </a:rPr>
                <a:t>Adhesion:</a:t>
              </a:r>
              <a:r>
                <a:rPr lang="en-US" sz="2000">
                  <a:latin typeface="Arial Unicode MS" pitchFamily="34" charset="-128"/>
                </a:rPr>
                <a:t> </a:t>
              </a:r>
              <a:r>
                <a:rPr lang="en-US" sz="2400">
                  <a:latin typeface="Arial Unicode MS" pitchFamily="34" charset="-128"/>
                </a:rPr>
                <a:t>some bacteria express genes for synthesis of adhesive polymers leading to initial adhesion to the substratum</a:t>
              </a:r>
              <a:endParaRPr lang="en-GB" sz="2400"/>
            </a:p>
          </p:txBody>
        </p:sp>
      </p:grpSp>
      <p:grpSp>
        <p:nvGrpSpPr>
          <p:cNvPr id="3" name="Group 8"/>
          <p:cNvGrpSpPr>
            <a:grpSpLocks/>
          </p:cNvGrpSpPr>
          <p:nvPr/>
        </p:nvGrpSpPr>
        <p:grpSpPr bwMode="auto">
          <a:xfrm>
            <a:off x="457200" y="2057400"/>
            <a:ext cx="7966075" cy="2147888"/>
            <a:chOff x="288" y="1296"/>
            <a:chExt cx="5018" cy="1353"/>
          </a:xfrm>
        </p:grpSpPr>
        <p:graphicFrame>
          <p:nvGraphicFramePr>
            <p:cNvPr id="3074" name="Object 2"/>
            <p:cNvGraphicFramePr>
              <a:graphicFrameLocks noChangeAspect="1"/>
            </p:cNvGraphicFramePr>
            <p:nvPr/>
          </p:nvGraphicFramePr>
          <p:xfrm>
            <a:off x="2976" y="1296"/>
            <a:ext cx="2330" cy="1200"/>
          </p:xfrm>
          <a:graphic>
            <a:graphicData uri="http://schemas.openxmlformats.org/presentationml/2006/ole">
              <p:oleObj spid="_x0000_s3074" name="Clip" r:id="rId4" imgW="6285714" imgH="3238095" progId="">
                <p:embed/>
              </p:oleObj>
            </a:graphicData>
          </a:graphic>
        </p:graphicFrame>
        <p:sp>
          <p:nvSpPr>
            <p:cNvPr id="3079" name="Text Box 10"/>
            <p:cNvSpPr txBox="1">
              <a:spLocks noChangeArrowheads="1"/>
            </p:cNvSpPr>
            <p:nvPr/>
          </p:nvSpPr>
          <p:spPr bwMode="auto">
            <a:xfrm>
              <a:off x="288" y="1441"/>
              <a:ext cx="2688" cy="1208"/>
            </a:xfrm>
            <a:prstGeom prst="rect">
              <a:avLst/>
            </a:prstGeom>
            <a:noFill/>
            <a:ln w="6350">
              <a:noFill/>
              <a:miter lim="800000"/>
              <a:headEnd/>
              <a:tailEnd/>
            </a:ln>
          </p:spPr>
          <p:txBody>
            <a:bodyPr>
              <a:spAutoFit/>
            </a:bodyPr>
            <a:lstStyle/>
            <a:p>
              <a:pPr eaLnBrk="0" hangingPunct="0">
                <a:spcBef>
                  <a:spcPct val="20000"/>
                </a:spcBef>
              </a:pPr>
              <a:r>
                <a:rPr lang="en-US" sz="2400" b="1" u="sng">
                  <a:latin typeface="Arial Unicode MS" pitchFamily="34" charset="-128"/>
                </a:rPr>
                <a:t>Conditioning:</a:t>
              </a:r>
              <a:r>
                <a:rPr lang="en-US" sz="2400">
                  <a:latin typeface="Arial Unicode MS" pitchFamily="34" charset="-128"/>
                </a:rPr>
                <a:t> Adsorption of organic molecules for optimising surface charge properties</a:t>
              </a:r>
            </a:p>
            <a:p>
              <a:pPr eaLnBrk="0" hangingPunct="0"/>
              <a:endParaRPr lang="en-GB"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685800" y="457200"/>
            <a:ext cx="7700963" cy="457200"/>
          </a:xfrm>
          <a:prstGeom prst="rect">
            <a:avLst/>
          </a:prstGeom>
          <a:noFill/>
          <a:ln w="9525">
            <a:noFill/>
            <a:miter lim="800000"/>
            <a:headEnd/>
            <a:tailEnd/>
          </a:ln>
        </p:spPr>
        <p:txBody>
          <a:bodyPr anchor="ctr"/>
          <a:lstStyle/>
          <a:p>
            <a:pPr algn="ctr"/>
            <a:r>
              <a:rPr lang="en-US" sz="3200">
                <a:solidFill>
                  <a:schemeClr val="tx2"/>
                </a:solidFill>
              </a:rPr>
              <a:t>Biofilm succession:  The later stages</a:t>
            </a:r>
            <a:endParaRPr lang="en-US" sz="4400">
              <a:solidFill>
                <a:schemeClr val="tx2"/>
              </a:solidFill>
            </a:endParaRPr>
          </a:p>
        </p:txBody>
      </p:sp>
      <p:grpSp>
        <p:nvGrpSpPr>
          <p:cNvPr id="2" name="Group 5"/>
          <p:cNvGrpSpPr>
            <a:grpSpLocks/>
          </p:cNvGrpSpPr>
          <p:nvPr/>
        </p:nvGrpSpPr>
        <p:grpSpPr bwMode="auto">
          <a:xfrm>
            <a:off x="152400" y="4038600"/>
            <a:ext cx="8534400" cy="2414588"/>
            <a:chOff x="96" y="2544"/>
            <a:chExt cx="5376" cy="1521"/>
          </a:xfrm>
        </p:grpSpPr>
        <p:graphicFrame>
          <p:nvGraphicFramePr>
            <p:cNvPr id="4099" name="Object 3"/>
            <p:cNvGraphicFramePr>
              <a:graphicFrameLocks noChangeAspect="1"/>
            </p:cNvGraphicFramePr>
            <p:nvPr/>
          </p:nvGraphicFramePr>
          <p:xfrm>
            <a:off x="3072" y="2544"/>
            <a:ext cx="2400" cy="1408"/>
          </p:xfrm>
          <a:graphic>
            <a:graphicData uri="http://schemas.openxmlformats.org/presentationml/2006/ole">
              <p:oleObj spid="_x0000_s4099" name="Clip" r:id="rId3" imgW="6114286" imgH="4076190" progId="">
                <p:embed/>
              </p:oleObj>
            </a:graphicData>
          </a:graphic>
        </p:graphicFrame>
        <p:sp>
          <p:nvSpPr>
            <p:cNvPr id="4104" name="Text Box 7"/>
            <p:cNvSpPr txBox="1">
              <a:spLocks noChangeArrowheads="1"/>
            </p:cNvSpPr>
            <p:nvPr/>
          </p:nvSpPr>
          <p:spPr bwMode="auto">
            <a:xfrm>
              <a:off x="96" y="2592"/>
              <a:ext cx="2880" cy="1473"/>
            </a:xfrm>
            <a:prstGeom prst="rect">
              <a:avLst/>
            </a:prstGeom>
            <a:noFill/>
            <a:ln w="6350">
              <a:noFill/>
              <a:miter lim="800000"/>
              <a:headEnd/>
              <a:tailEnd/>
            </a:ln>
          </p:spPr>
          <p:txBody>
            <a:bodyPr>
              <a:spAutoFit/>
            </a:bodyPr>
            <a:lstStyle/>
            <a:p>
              <a:pPr eaLnBrk="0" hangingPunct="0">
                <a:lnSpc>
                  <a:spcPct val="90000"/>
                </a:lnSpc>
                <a:spcBef>
                  <a:spcPct val="20000"/>
                </a:spcBef>
              </a:pPr>
              <a:r>
                <a:rPr lang="en-US" sz="2400" b="1" u="sng">
                  <a:latin typeface="Arial Unicode MS" pitchFamily="34" charset="-128"/>
                </a:rPr>
                <a:t>Steady state:</a:t>
              </a:r>
              <a:r>
                <a:rPr lang="en-US" sz="2400">
                  <a:latin typeface="Arial Unicode MS" pitchFamily="34" charset="-128"/>
                </a:rPr>
                <a:t> biofilm growth and attachment is balanced by detachment and degradation processes. Bacterial mass is considered constant. Substrate gradients have developed.</a:t>
              </a:r>
            </a:p>
            <a:p>
              <a:pPr eaLnBrk="0" hangingPunct="0"/>
              <a:endParaRPr lang="en-GB"/>
            </a:p>
          </p:txBody>
        </p:sp>
      </p:grpSp>
      <p:grpSp>
        <p:nvGrpSpPr>
          <p:cNvPr id="3" name="Group 8"/>
          <p:cNvGrpSpPr>
            <a:grpSpLocks/>
          </p:cNvGrpSpPr>
          <p:nvPr/>
        </p:nvGrpSpPr>
        <p:grpSpPr bwMode="auto">
          <a:xfrm>
            <a:off x="228600" y="1431925"/>
            <a:ext cx="8458200" cy="2436813"/>
            <a:chOff x="144" y="902"/>
            <a:chExt cx="5328" cy="1535"/>
          </a:xfrm>
        </p:grpSpPr>
        <p:graphicFrame>
          <p:nvGraphicFramePr>
            <p:cNvPr id="4098" name="Object 2"/>
            <p:cNvGraphicFramePr>
              <a:graphicFrameLocks noChangeAspect="1"/>
            </p:cNvGraphicFramePr>
            <p:nvPr/>
          </p:nvGraphicFramePr>
          <p:xfrm>
            <a:off x="3072" y="902"/>
            <a:ext cx="2400" cy="1444"/>
          </p:xfrm>
          <a:graphic>
            <a:graphicData uri="http://schemas.openxmlformats.org/presentationml/2006/ole">
              <p:oleObj spid="_x0000_s4098" name="Clip" r:id="rId4" imgW="3200000" imgH="2200000" progId="">
                <p:embed/>
              </p:oleObj>
            </a:graphicData>
          </a:graphic>
        </p:graphicFrame>
        <p:sp>
          <p:nvSpPr>
            <p:cNvPr id="4103" name="Text Box 10"/>
            <p:cNvSpPr txBox="1">
              <a:spLocks noChangeArrowheads="1"/>
            </p:cNvSpPr>
            <p:nvPr/>
          </p:nvSpPr>
          <p:spPr bwMode="auto">
            <a:xfrm>
              <a:off x="144" y="1056"/>
              <a:ext cx="2880" cy="1381"/>
            </a:xfrm>
            <a:prstGeom prst="rect">
              <a:avLst/>
            </a:prstGeom>
            <a:noFill/>
            <a:ln w="6350">
              <a:noFill/>
              <a:miter lim="800000"/>
              <a:headEnd/>
              <a:tailEnd/>
            </a:ln>
          </p:spPr>
          <p:txBody>
            <a:bodyPr>
              <a:spAutoFit/>
            </a:bodyPr>
            <a:lstStyle/>
            <a:p>
              <a:pPr eaLnBrk="0" hangingPunct="0">
                <a:spcBef>
                  <a:spcPct val="20000"/>
                </a:spcBef>
              </a:pPr>
              <a:r>
                <a:rPr lang="en-US" sz="2400" b="1" u="sng">
                  <a:latin typeface="Arial Unicode MS" pitchFamily="34" charset="-128"/>
                </a:rPr>
                <a:t>Sessile growth:</a:t>
              </a:r>
              <a:r>
                <a:rPr lang="en-US" sz="2400">
                  <a:latin typeface="Arial Unicode MS" pitchFamily="34" charset="-128"/>
                </a:rPr>
                <a:t> Linear growth of adhering organisms. No substrate limitations. EPS are synthesized. Biofilm (cells +EPS) expand into the bulk</a:t>
              </a:r>
            </a:p>
            <a:p>
              <a:pPr eaLnBrk="0" hangingPunct="0"/>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CBE biofilm slide on development"/>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04800" y="304800"/>
            <a:ext cx="2971800" cy="2057400"/>
          </a:xfrm>
          <a:prstGeom prst="rect">
            <a:avLst/>
          </a:prstGeom>
          <a:noFill/>
          <a:ln w="9525">
            <a:noFill/>
            <a:miter lim="800000"/>
            <a:headEnd/>
            <a:tailEnd/>
          </a:ln>
        </p:spPr>
        <p:txBody>
          <a:bodyPr anchor="ctr"/>
          <a:lstStyle/>
          <a:p>
            <a:pPr algn="ctr"/>
            <a:r>
              <a:rPr lang="en-US" sz="3200">
                <a:solidFill>
                  <a:schemeClr val="tx2"/>
                </a:solidFill>
              </a:rPr>
              <a:t>Biofilm maturation:</a:t>
            </a:r>
            <a:br>
              <a:rPr lang="en-US" sz="3200">
                <a:solidFill>
                  <a:schemeClr val="tx2"/>
                </a:solidFill>
              </a:rPr>
            </a:br>
            <a:r>
              <a:rPr lang="en-US" sz="3200">
                <a:solidFill>
                  <a:schemeClr val="tx2"/>
                </a:solidFill>
              </a:rPr>
              <a:t>Biofilm steady state? </a:t>
            </a:r>
            <a:endParaRPr lang="en-US" sz="4400">
              <a:solidFill>
                <a:schemeClr val="tx2"/>
              </a:solidFill>
            </a:endParaRPr>
          </a:p>
        </p:txBody>
      </p:sp>
      <p:graphicFrame>
        <p:nvGraphicFramePr>
          <p:cNvPr id="5122" name="Object 2"/>
          <p:cNvGraphicFramePr>
            <a:graphicFrameLocks noChangeAspect="1"/>
          </p:cNvGraphicFramePr>
          <p:nvPr/>
        </p:nvGraphicFramePr>
        <p:xfrm>
          <a:off x="3657600" y="76200"/>
          <a:ext cx="5181600" cy="3048000"/>
        </p:xfrm>
        <a:graphic>
          <a:graphicData uri="http://schemas.openxmlformats.org/presentationml/2006/ole">
            <p:oleObj spid="_x0000_s5122" name="Clip" r:id="rId3" imgW="5580952" imgH="3476190" progId="">
              <p:embed/>
            </p:oleObj>
          </a:graphicData>
        </a:graphic>
      </p:graphicFrame>
      <p:sp>
        <p:nvSpPr>
          <p:cNvPr id="5125" name="Rectangle 6"/>
          <p:cNvSpPr>
            <a:spLocks noChangeArrowheads="1"/>
          </p:cNvSpPr>
          <p:nvPr/>
        </p:nvSpPr>
        <p:spPr bwMode="auto">
          <a:xfrm>
            <a:off x="457200" y="2590800"/>
            <a:ext cx="2743200" cy="3962400"/>
          </a:xfrm>
          <a:prstGeom prst="rect">
            <a:avLst/>
          </a:prstGeom>
          <a:noFill/>
          <a:ln w="9525">
            <a:noFill/>
            <a:miter lim="800000"/>
            <a:headEnd/>
            <a:tailEnd/>
          </a:ln>
        </p:spPr>
        <p:txBody>
          <a:bodyPr/>
          <a:lstStyle/>
          <a:p>
            <a:pPr marL="342900" indent="-342900">
              <a:spcBef>
                <a:spcPct val="20000"/>
              </a:spcBef>
              <a:spcAft>
                <a:spcPct val="50000"/>
              </a:spcAft>
              <a:buFontTx/>
              <a:buChar char="•"/>
            </a:pPr>
            <a:r>
              <a:rPr lang="en-US" sz="2400"/>
              <a:t>Biofilm reactor steady state may be reached (based on mass balances)</a:t>
            </a:r>
          </a:p>
          <a:p>
            <a:pPr marL="342900" indent="-342900">
              <a:spcBef>
                <a:spcPct val="20000"/>
              </a:spcBef>
              <a:spcAft>
                <a:spcPct val="50000"/>
              </a:spcAft>
              <a:buFontTx/>
              <a:buChar char="•"/>
            </a:pPr>
            <a:r>
              <a:rPr lang="en-US" sz="2400"/>
              <a:t>Biofilm morphological steady state may never be reached</a:t>
            </a:r>
            <a:endParaRPr lang="en-US" sz="2800"/>
          </a:p>
        </p:txBody>
      </p:sp>
      <p:graphicFrame>
        <p:nvGraphicFramePr>
          <p:cNvPr id="5123" name="Object 3"/>
          <p:cNvGraphicFramePr>
            <a:graphicFrameLocks noChangeAspect="1"/>
          </p:cNvGraphicFramePr>
          <p:nvPr/>
        </p:nvGraphicFramePr>
        <p:xfrm>
          <a:off x="3657600" y="3200400"/>
          <a:ext cx="5181600" cy="3497263"/>
        </p:xfrm>
        <a:graphic>
          <a:graphicData uri="http://schemas.openxmlformats.org/presentationml/2006/ole">
            <p:oleObj spid="_x0000_s5123" name="Clip" r:id="rId4" imgW="6819048" imgH="4552381" progId="">
              <p:embed/>
            </p:oleObj>
          </a:graphicData>
        </a:graphic>
      </p:graphicFrame>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1439</TotalTime>
  <Words>1247</Words>
  <Application>Microsoft Office PowerPoint</Application>
  <PresentationFormat>Skjermfremvisning (4:3)</PresentationFormat>
  <Paragraphs>201</Paragraphs>
  <Slides>38</Slides>
  <Notes>0</Notes>
  <HiddenSlides>0</HiddenSlides>
  <MMClips>0</MMClips>
  <ScaleCrop>false</ScaleCrop>
  <HeadingPairs>
    <vt:vector size="8" baseType="variant">
      <vt:variant>
        <vt:lpstr>Brukte skrifter</vt:lpstr>
      </vt:variant>
      <vt:variant>
        <vt:i4>4</vt:i4>
      </vt:variant>
      <vt:variant>
        <vt:lpstr>Tema</vt:lpstr>
      </vt:variant>
      <vt:variant>
        <vt:i4>1</vt:i4>
      </vt:variant>
      <vt:variant>
        <vt:lpstr>Innebygde OLE-servere</vt:lpstr>
      </vt:variant>
      <vt:variant>
        <vt:i4>1</vt:i4>
      </vt:variant>
      <vt:variant>
        <vt:lpstr>Lysbildetitler</vt:lpstr>
      </vt:variant>
      <vt:variant>
        <vt:i4>38</vt:i4>
      </vt:variant>
    </vt:vector>
  </HeadingPairs>
  <TitlesOfParts>
    <vt:vector size="44" baseType="lpstr">
      <vt:lpstr>Arial</vt:lpstr>
      <vt:lpstr>Times New Roman</vt:lpstr>
      <vt:lpstr>Arial Unicode MS</vt:lpstr>
      <vt:lpstr>Wingdings</vt:lpstr>
      <vt:lpstr>Default Design</vt:lpstr>
      <vt:lpstr>Clip</vt:lpstr>
      <vt:lpstr>Microbiology of Man Made Systems</vt:lpstr>
      <vt:lpstr>Microbes in Technical Systems</vt:lpstr>
      <vt:lpstr>Biofilms: The multicellular bacterial organism</vt:lpstr>
      <vt:lpstr>Biofilm compartments</vt:lpstr>
      <vt:lpstr>Lysbilde 5</vt:lpstr>
      <vt:lpstr>Lysbilde 6</vt:lpstr>
      <vt:lpstr>Lysbilde 7</vt:lpstr>
      <vt:lpstr>Lysbilde 8</vt:lpstr>
      <vt:lpstr>Lysbilde 9</vt:lpstr>
      <vt:lpstr>Lysbilde 10</vt:lpstr>
      <vt:lpstr>Zonation</vt:lpstr>
      <vt:lpstr>Biofilm forces</vt:lpstr>
      <vt:lpstr>Biofilm detachment</vt:lpstr>
      <vt:lpstr>Biofilm structure</vt:lpstr>
      <vt:lpstr>Lysbilde 15</vt:lpstr>
      <vt:lpstr>Public Health Hazards</vt:lpstr>
      <vt:lpstr>Health risk biofilms</vt:lpstr>
      <vt:lpstr>Lysbilde 18</vt:lpstr>
      <vt:lpstr>Lysbilde 19</vt:lpstr>
      <vt:lpstr>Anti-biotic Resistance</vt:lpstr>
      <vt:lpstr>Biofouling, Biocorrosion and Bioclogging </vt:lpstr>
      <vt:lpstr>Biocorrosion</vt:lpstr>
      <vt:lpstr>Biocorrosion in concrete pipes</vt:lpstr>
      <vt:lpstr>Beneficial use in Environmental Biotechnology</vt:lpstr>
      <vt:lpstr>Lysbilde 25</vt:lpstr>
      <vt:lpstr>Lysbilde 26</vt:lpstr>
      <vt:lpstr>Potable Water Treatment</vt:lpstr>
      <vt:lpstr>Drinking water Treatment</vt:lpstr>
      <vt:lpstr>Lysbilde 29</vt:lpstr>
      <vt:lpstr>Wastewater treatment</vt:lpstr>
      <vt:lpstr>Treatment classes</vt:lpstr>
      <vt:lpstr>The Activated Sludge Process</vt:lpstr>
      <vt:lpstr>Floc formers: Selection</vt:lpstr>
      <vt:lpstr>Flocs: The key to AS operation</vt:lpstr>
      <vt:lpstr>Advanced WWTP: Nitrogen removal</vt:lpstr>
      <vt:lpstr>Biological Phosphorous removal</vt:lpstr>
      <vt:lpstr>Process configuration</vt:lpstr>
      <vt:lpstr>To be continued the following semesters…</vt:lpstr>
    </vt:vector>
  </TitlesOfParts>
  <Company>UiS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Roald Kommedal</dc:creator>
  <cp:lastModifiedBy>Roald Kommedal</cp:lastModifiedBy>
  <cp:revision>67</cp:revision>
  <dcterms:created xsi:type="dcterms:W3CDTF">2006-09-28T08:40:03Z</dcterms:created>
  <dcterms:modified xsi:type="dcterms:W3CDTF">2010-11-16T13:06:19Z</dcterms:modified>
</cp:coreProperties>
</file>