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313" r:id="rId3"/>
    <p:sldId id="314" r:id="rId4"/>
    <p:sldId id="257" r:id="rId5"/>
    <p:sldId id="341" r:id="rId6"/>
    <p:sldId id="304" r:id="rId7"/>
    <p:sldId id="258" r:id="rId8"/>
    <p:sldId id="277" r:id="rId9"/>
    <p:sldId id="259" r:id="rId10"/>
    <p:sldId id="307" r:id="rId11"/>
    <p:sldId id="305" r:id="rId12"/>
    <p:sldId id="306" r:id="rId13"/>
    <p:sldId id="261" r:id="rId14"/>
    <p:sldId id="260" r:id="rId15"/>
    <p:sldId id="316" r:id="rId16"/>
    <p:sldId id="265" r:id="rId17"/>
    <p:sldId id="266" r:id="rId18"/>
    <p:sldId id="315" r:id="rId19"/>
    <p:sldId id="264" r:id="rId20"/>
    <p:sldId id="263" r:id="rId21"/>
    <p:sldId id="310" r:id="rId22"/>
    <p:sldId id="308" r:id="rId23"/>
    <p:sldId id="309" r:id="rId24"/>
    <p:sldId id="311" r:id="rId25"/>
    <p:sldId id="312" r:id="rId26"/>
    <p:sldId id="317" r:id="rId27"/>
    <p:sldId id="267" r:id="rId28"/>
    <p:sldId id="268" r:id="rId29"/>
    <p:sldId id="318" r:id="rId30"/>
    <p:sldId id="269" r:id="rId31"/>
    <p:sldId id="319" r:id="rId32"/>
    <p:sldId id="270" r:id="rId33"/>
    <p:sldId id="271" r:id="rId34"/>
    <p:sldId id="320" r:id="rId35"/>
    <p:sldId id="321" r:id="rId36"/>
    <p:sldId id="342" r:id="rId37"/>
    <p:sldId id="322" r:id="rId38"/>
    <p:sldId id="323" r:id="rId39"/>
    <p:sldId id="326" r:id="rId40"/>
    <p:sldId id="325" r:id="rId41"/>
    <p:sldId id="327" r:id="rId42"/>
    <p:sldId id="328" r:id="rId43"/>
    <p:sldId id="329" r:id="rId44"/>
    <p:sldId id="330" r:id="rId45"/>
    <p:sldId id="331" r:id="rId46"/>
    <p:sldId id="332" r:id="rId47"/>
    <p:sldId id="333" r:id="rId48"/>
    <p:sldId id="334" r:id="rId49"/>
    <p:sldId id="336" r:id="rId50"/>
    <p:sldId id="337" r:id="rId51"/>
    <p:sldId id="338" r:id="rId52"/>
    <p:sldId id="339" r:id="rId53"/>
    <p:sldId id="340" r:id="rId54"/>
  </p:sldIdLst>
  <p:sldSz cx="9144000" cy="6858000" type="screen4x3"/>
  <p:notesSz cx="6794500" cy="9931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97E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0" d="100"/>
          <a:sy n="90" d="100"/>
        </p:scale>
        <p:origin x="-1524" y="-47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5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image" Target="../media/image5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image" Target="../media/image5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0.wmf"/><Relationship Id="rId1" Type="http://schemas.openxmlformats.org/officeDocument/2006/relationships/image" Target="../media/image6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099" name="Rectangle 3"/>
          <p:cNvSpPr>
            <a:spLocks noGrp="1" noChangeArrowheads="1"/>
          </p:cNvSpPr>
          <p:nvPr>
            <p:ph type="dt" idx="1"/>
          </p:nvPr>
        </p:nvSpPr>
        <p:spPr bwMode="auto">
          <a:xfrm>
            <a:off x="384810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5844"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8050"/>
            <a:ext cx="5435600"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2925"/>
            <a:ext cx="2944813"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103" name="Rectangle 7"/>
          <p:cNvSpPr>
            <a:spLocks noGrp="1" noChangeArrowheads="1"/>
          </p:cNvSpPr>
          <p:nvPr>
            <p:ph type="sldNum" sz="quarter" idx="5"/>
          </p:nvPr>
        </p:nvSpPr>
        <p:spPr bwMode="auto">
          <a:xfrm>
            <a:off x="3848100" y="9432925"/>
            <a:ext cx="2944813"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52048EB-F758-4B4A-B795-84E428DB112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CFCACB40-8F70-4C07-B20A-1D64AE72F77E}" type="slidenum">
              <a:rPr lang="en-US" smtClean="0"/>
              <a:pPr/>
              <a:t>4</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nb-NO"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CFCACB40-8F70-4C07-B20A-1D64AE72F77E}" type="slidenum">
              <a:rPr lang="en-US" smtClean="0"/>
              <a:pPr/>
              <a:t>5</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nb-NO"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D8375683-EF17-4220-9736-532B0F322CCC}" type="slidenum">
              <a:rPr lang="en-US" smtClean="0"/>
              <a:pPr/>
              <a:t>23</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nb-NO"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D200115C-AF75-4F44-AD11-5498CD898610}" type="slidenum">
              <a:rPr lang="en-US" smtClean="0"/>
              <a:pPr/>
              <a:t>25</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nb-NO"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521FD91A-0FCF-43A0-8C28-84E94C6187B1}" type="slidenum">
              <a:rPr lang="en-US" smtClean="0"/>
              <a:pPr/>
              <a:t>30</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06463" y="4718050"/>
            <a:ext cx="4981575" cy="4468813"/>
          </a:xfrm>
          <a:noFill/>
          <a:ln/>
        </p:spPr>
        <p:txBody>
          <a:bodyPr/>
          <a:lstStyle/>
          <a:p>
            <a:pPr eaLnBrk="1" hangingPunct="1"/>
            <a:endParaRPr lang="nb-NO"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5061294C-FC0C-459F-ACB5-F117AA5DF326}" type="slidenum">
              <a:rPr lang="en-US" smtClean="0"/>
              <a:pPr/>
              <a:t>32</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06463" y="4718050"/>
            <a:ext cx="4981575" cy="4468813"/>
          </a:xfrm>
          <a:noFill/>
          <a:ln/>
        </p:spPr>
        <p:txBody>
          <a:bodyPr/>
          <a:lstStyle/>
          <a:p>
            <a:pPr eaLnBrk="1" hangingPunct="1"/>
            <a:endParaRPr lang="nb-NO"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631D0D71-8B14-40CE-99EF-B61D1952335E}" type="slidenum">
              <a:rPr lang="en-US" smtClean="0"/>
              <a:pPr/>
              <a:t>33</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06463" y="4718050"/>
            <a:ext cx="4981575" cy="4468813"/>
          </a:xfrm>
          <a:noFill/>
          <a:ln/>
        </p:spPr>
        <p:txBody>
          <a:bodyPr/>
          <a:lstStyle/>
          <a:p>
            <a:pPr eaLnBrk="1" hangingPunct="1"/>
            <a:endParaRPr lang="nb-NO"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CFCACB40-8F70-4C07-B20A-1D64AE72F77E}" type="slidenum">
              <a:rPr lang="en-US" smtClean="0"/>
              <a:pPr/>
              <a:t>36</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nb-NO"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997375-D5FF-4FF5-A3FA-94E76778CB3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BFC8F2D-39F5-492C-A0E7-C50DBA72CF5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D829D2-5CE1-4A17-9B5E-7BD283FD6A29}"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tel, tekst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44AF4AE-D801-4E4A-A482-8FF0381E1B7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C5DDFAC9-7749-474B-B7B8-44C04319366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tel, innhold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457200" y="1600200"/>
            <a:ext cx="403860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600200"/>
            <a:ext cx="4038600" cy="2185988"/>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3938588"/>
            <a:ext cx="4038600" cy="2187575"/>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74D5A33E-4D4E-4AE1-ADDB-F939C8FC7B6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D961DFD-D489-452B-BE3E-B0F45796298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DEB111-17E4-4CC8-93E1-1353CDE42D3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D0FD862-307E-4038-8DE7-FE23383A0E2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06CC56C-5818-4FE5-BB49-0C2D8E5C7EC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6E4D9E2-46AE-4538-8A2F-78D013833BF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B303563-DB95-41A9-8805-30E712B8279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7838E6-E8BB-4059-B070-D5AFF9B7B8F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1FADFE-D2BD-43A5-89E5-D940EB51FDF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0A76B33C-BEF3-4E00-B975-87435EAA3AD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4.xml"/><Relationship Id="rId4" Type="http://schemas.openxmlformats.org/officeDocument/2006/relationships/image" Target="../media/image50.jpeg"/></Relationships>
</file>

<file path=ppt/slides/_rels/slide39.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image" Target="../media/image54.jpeg"/><Relationship Id="rId4" Type="http://schemas.openxmlformats.org/officeDocument/2006/relationships/oleObject" Target="../embeddings/oleObject7.bin"/></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61.jpeg"/><Relationship Id="rId4" Type="http://schemas.openxmlformats.org/officeDocument/2006/relationships/oleObject" Target="../embeddings/oleObject9.bin"/></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3.xml"/><Relationship Id="rId1" Type="http://schemas.openxmlformats.org/officeDocument/2006/relationships/vmlDrawing" Target="../drawings/vmlDrawing6.vml"/><Relationship Id="rId5" Type="http://schemas.openxmlformats.org/officeDocument/2006/relationships/image" Target="../media/image71.jpeg"/><Relationship Id="rId4" Type="http://schemas.openxmlformats.org/officeDocument/2006/relationships/oleObject" Target="../embeddings/oleObject11.bin"/></Relationships>
</file>

<file path=ppt/slides/_rels/slide5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hyperlink" Target="Acidogenesis.ppt" TargetMode="External"/><Relationship Id="rId2" Type="http://schemas.openxmlformats.org/officeDocument/2006/relationships/hyperlink" Target="Disintegration.ppt" TargetMode="External"/><Relationship Id="rId1" Type="http://schemas.openxmlformats.org/officeDocument/2006/relationships/slideLayout" Target="../slideLayouts/slideLayout7.xml"/><Relationship Id="rId6" Type="http://schemas.openxmlformats.org/officeDocument/2006/relationships/hyperlink" Target="Acetogenesis.ppt" TargetMode="External"/><Relationship Id="rId5" Type="http://schemas.openxmlformats.org/officeDocument/2006/relationships/hyperlink" Target="Depolymerization.ppt" TargetMode="External"/><Relationship Id="rId4" Type="http://schemas.openxmlformats.org/officeDocument/2006/relationships/hyperlink" Target="Methanogenesis.ppt"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7.jpeg"/><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smtClean="0"/>
              <a:t>Metabolic diversity</a:t>
            </a:r>
          </a:p>
        </p:txBody>
      </p:sp>
      <p:sp>
        <p:nvSpPr>
          <p:cNvPr id="4099" name="Rectangle 3"/>
          <p:cNvSpPr>
            <a:spLocks noGrp="1" noChangeArrowheads="1"/>
          </p:cNvSpPr>
          <p:nvPr>
            <p:ph type="subTitle" idx="1"/>
          </p:nvPr>
        </p:nvSpPr>
        <p:spPr>
          <a:xfrm>
            <a:off x="900113" y="3886200"/>
            <a:ext cx="7272337" cy="1752600"/>
          </a:xfrm>
        </p:spPr>
        <p:txBody>
          <a:bodyPr/>
          <a:lstStyle/>
          <a:p>
            <a:pPr eaLnBrk="1" hangingPunct="1">
              <a:lnSpc>
                <a:spcPct val="90000"/>
              </a:lnSpc>
            </a:pPr>
            <a:endParaRPr lang="en-US" sz="2800" smtClean="0"/>
          </a:p>
          <a:p>
            <a:pPr eaLnBrk="1" hangingPunct="1">
              <a:lnSpc>
                <a:spcPct val="90000"/>
              </a:lnSpc>
            </a:pPr>
            <a:r>
              <a:rPr lang="en-US" sz="2000" smtClean="0"/>
              <a:t>Brock: chapter 21 and then 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nb-NO" smtClean="0"/>
              <a:t>Cellulose</a:t>
            </a:r>
          </a:p>
        </p:txBody>
      </p:sp>
      <p:pic>
        <p:nvPicPr>
          <p:cNvPr id="10243" name="Picture 4" descr="depolymerization002"/>
          <p:cNvPicPr>
            <a:picLocks noChangeAspect="1" noChangeArrowheads="1"/>
          </p:cNvPicPr>
          <p:nvPr/>
        </p:nvPicPr>
        <p:blipFill>
          <a:blip r:embed="rId2" cstate="print"/>
          <a:srcRect/>
          <a:stretch>
            <a:fillRect/>
          </a:stretch>
        </p:blipFill>
        <p:spPr bwMode="auto">
          <a:xfrm>
            <a:off x="2995613" y="1398588"/>
            <a:ext cx="6148387" cy="4919662"/>
          </a:xfrm>
          <a:prstGeom prst="rect">
            <a:avLst/>
          </a:prstGeom>
          <a:noFill/>
          <a:ln w="9525">
            <a:noFill/>
            <a:miter lim="800000"/>
            <a:headEnd/>
            <a:tailEnd/>
          </a:ln>
        </p:spPr>
      </p:pic>
      <p:grpSp>
        <p:nvGrpSpPr>
          <p:cNvPr id="10244" name="Group 11"/>
          <p:cNvGrpSpPr>
            <a:grpSpLocks/>
          </p:cNvGrpSpPr>
          <p:nvPr/>
        </p:nvGrpSpPr>
        <p:grpSpPr bwMode="auto">
          <a:xfrm>
            <a:off x="44450" y="1397000"/>
            <a:ext cx="2835275" cy="5449888"/>
            <a:chOff x="385" y="887"/>
            <a:chExt cx="1786" cy="3433"/>
          </a:xfrm>
        </p:grpSpPr>
        <p:pic>
          <p:nvPicPr>
            <p:cNvPr id="10245" name="Picture 8" descr="starch008"/>
            <p:cNvPicPr>
              <a:picLocks noChangeAspect="1" noChangeArrowheads="1"/>
            </p:cNvPicPr>
            <p:nvPr/>
          </p:nvPicPr>
          <p:blipFill>
            <a:blip r:embed="rId3" cstate="print"/>
            <a:srcRect/>
            <a:stretch>
              <a:fillRect/>
            </a:stretch>
          </p:blipFill>
          <p:spPr bwMode="auto">
            <a:xfrm>
              <a:off x="385" y="2494"/>
              <a:ext cx="1784" cy="1826"/>
            </a:xfrm>
            <a:prstGeom prst="rect">
              <a:avLst/>
            </a:prstGeom>
            <a:noFill/>
            <a:ln w="9525">
              <a:noFill/>
              <a:miter lim="800000"/>
              <a:headEnd/>
              <a:tailEnd/>
            </a:ln>
          </p:spPr>
        </p:pic>
        <p:pic>
          <p:nvPicPr>
            <p:cNvPr id="10246" name="Picture 9" descr="hemicellulose010"/>
            <p:cNvPicPr>
              <a:picLocks noChangeAspect="1" noChangeArrowheads="1"/>
            </p:cNvPicPr>
            <p:nvPr/>
          </p:nvPicPr>
          <p:blipFill>
            <a:blip r:embed="rId4" cstate="print"/>
            <a:srcRect l="449"/>
            <a:stretch>
              <a:fillRect/>
            </a:stretch>
          </p:blipFill>
          <p:spPr bwMode="auto">
            <a:xfrm>
              <a:off x="393" y="1675"/>
              <a:ext cx="1778" cy="816"/>
            </a:xfrm>
            <a:prstGeom prst="rect">
              <a:avLst/>
            </a:prstGeom>
            <a:noFill/>
            <a:ln w="9525">
              <a:noFill/>
              <a:miter lim="800000"/>
              <a:headEnd/>
              <a:tailEnd/>
            </a:ln>
          </p:spPr>
        </p:pic>
        <p:pic>
          <p:nvPicPr>
            <p:cNvPr id="10247" name="Picture 10" descr="cellulose009"/>
            <p:cNvPicPr>
              <a:picLocks noChangeAspect="1" noChangeArrowheads="1"/>
            </p:cNvPicPr>
            <p:nvPr/>
          </p:nvPicPr>
          <p:blipFill>
            <a:blip r:embed="rId5" cstate="print"/>
            <a:srcRect/>
            <a:stretch>
              <a:fillRect/>
            </a:stretch>
          </p:blipFill>
          <p:spPr bwMode="auto">
            <a:xfrm>
              <a:off x="385" y="887"/>
              <a:ext cx="1784" cy="787"/>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457200" y="274638"/>
            <a:ext cx="3251200" cy="777875"/>
          </a:xfrm>
        </p:spPr>
        <p:txBody>
          <a:bodyPr/>
          <a:lstStyle/>
          <a:p>
            <a:pPr eaLnBrk="1" hangingPunct="1"/>
            <a:r>
              <a:rPr lang="nb-NO" smtClean="0"/>
              <a:t>Lignins</a:t>
            </a:r>
          </a:p>
        </p:txBody>
      </p:sp>
      <p:sp>
        <p:nvSpPr>
          <p:cNvPr id="11267" name="Rectangle 7"/>
          <p:cNvSpPr>
            <a:spLocks noGrp="1" noChangeArrowheads="1"/>
          </p:cNvSpPr>
          <p:nvPr>
            <p:ph type="body" idx="1"/>
          </p:nvPr>
        </p:nvSpPr>
        <p:spPr>
          <a:xfrm>
            <a:off x="539750" y="4365625"/>
            <a:ext cx="3600450" cy="2303463"/>
          </a:xfrm>
        </p:spPr>
        <p:txBody>
          <a:bodyPr/>
          <a:lstStyle/>
          <a:p>
            <a:pPr eaLnBrk="1" hangingPunct="1">
              <a:lnSpc>
                <a:spcPct val="90000"/>
              </a:lnSpc>
              <a:spcAft>
                <a:spcPct val="20000"/>
              </a:spcAft>
            </a:pPr>
            <a:r>
              <a:rPr lang="nb-NO" sz="1800" smtClean="0"/>
              <a:t>Tyrosine + Phenylalanine </a:t>
            </a:r>
            <a:r>
              <a:rPr lang="nb-NO" sz="1800" smtClean="0">
                <a:sym typeface="Wingdings" pitchFamily="2" charset="2"/>
              </a:rPr>
              <a:t> Phenylpropene (Coumaryl-, Coniferyl- and Sinapyl- alcohols)  Lignin</a:t>
            </a:r>
          </a:p>
          <a:p>
            <a:pPr eaLnBrk="1" hangingPunct="1">
              <a:lnSpc>
                <a:spcPct val="90000"/>
              </a:lnSpc>
              <a:spcAft>
                <a:spcPct val="20000"/>
              </a:spcAft>
            </a:pPr>
            <a:r>
              <a:rPr lang="nb-NO" sz="1800" smtClean="0">
                <a:sym typeface="Wingdings" pitchFamily="2" charset="2"/>
              </a:rPr>
              <a:t>Degrades by extracellular lignin peroxidase and oxidase enzyme (generates H</a:t>
            </a:r>
            <a:r>
              <a:rPr lang="nb-NO" sz="1800" baseline="-25000" smtClean="0">
                <a:sym typeface="Wingdings" pitchFamily="2" charset="2"/>
              </a:rPr>
              <a:t>2</a:t>
            </a:r>
            <a:r>
              <a:rPr lang="nb-NO" sz="1800" smtClean="0">
                <a:sym typeface="Wingdings" pitchFamily="2" charset="2"/>
              </a:rPr>
              <a:t>O</a:t>
            </a:r>
            <a:r>
              <a:rPr lang="nb-NO" sz="1800" baseline="-25000" smtClean="0">
                <a:sym typeface="Wingdings" pitchFamily="2" charset="2"/>
              </a:rPr>
              <a:t>2</a:t>
            </a:r>
            <a:r>
              <a:rPr lang="nb-NO" sz="1800" smtClean="0">
                <a:sym typeface="Wingdings" pitchFamily="2" charset="2"/>
              </a:rPr>
              <a:t>)</a:t>
            </a:r>
            <a:endParaRPr lang="nb-NO" sz="1800" smtClean="0"/>
          </a:p>
        </p:txBody>
      </p:sp>
      <p:pic>
        <p:nvPicPr>
          <p:cNvPr id="11268" name="Picture 5" descr="lignin degradation003"/>
          <p:cNvPicPr>
            <a:picLocks noChangeAspect="1" noChangeArrowheads="1"/>
          </p:cNvPicPr>
          <p:nvPr/>
        </p:nvPicPr>
        <p:blipFill>
          <a:blip r:embed="rId2" cstate="print"/>
          <a:srcRect/>
          <a:stretch>
            <a:fillRect/>
          </a:stretch>
        </p:blipFill>
        <p:spPr bwMode="auto">
          <a:xfrm>
            <a:off x="4365625" y="1052513"/>
            <a:ext cx="4778375" cy="5805487"/>
          </a:xfrm>
          <a:prstGeom prst="rect">
            <a:avLst/>
          </a:prstGeom>
          <a:noFill/>
          <a:ln w="9525">
            <a:noFill/>
            <a:miter lim="800000"/>
            <a:headEnd/>
            <a:tailEnd/>
          </a:ln>
        </p:spPr>
      </p:pic>
      <p:pic>
        <p:nvPicPr>
          <p:cNvPr id="11269" name="Picture 6" descr="LigninStructure"/>
          <p:cNvPicPr>
            <a:picLocks noChangeAspect="1" noChangeArrowheads="1"/>
          </p:cNvPicPr>
          <p:nvPr/>
        </p:nvPicPr>
        <p:blipFill>
          <a:blip r:embed="rId3" cstate="print"/>
          <a:srcRect/>
          <a:stretch>
            <a:fillRect/>
          </a:stretch>
        </p:blipFill>
        <p:spPr bwMode="auto">
          <a:xfrm>
            <a:off x="250825" y="1125538"/>
            <a:ext cx="4032250" cy="30257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457200" y="274638"/>
            <a:ext cx="3467100" cy="1143000"/>
          </a:xfrm>
        </p:spPr>
        <p:txBody>
          <a:bodyPr/>
          <a:lstStyle/>
          <a:p>
            <a:pPr eaLnBrk="1" hangingPunct="1"/>
            <a:r>
              <a:rPr lang="nb-NO" smtClean="0"/>
              <a:t>Humus</a:t>
            </a:r>
          </a:p>
        </p:txBody>
      </p:sp>
      <p:sp>
        <p:nvSpPr>
          <p:cNvPr id="12291" name="Rectangle 7"/>
          <p:cNvSpPr>
            <a:spLocks noGrp="1" noChangeArrowheads="1"/>
          </p:cNvSpPr>
          <p:nvPr>
            <p:ph type="body" idx="1"/>
          </p:nvPr>
        </p:nvSpPr>
        <p:spPr>
          <a:xfrm>
            <a:off x="468313" y="4149725"/>
            <a:ext cx="3754437" cy="2336800"/>
          </a:xfrm>
        </p:spPr>
        <p:txBody>
          <a:bodyPr/>
          <a:lstStyle/>
          <a:p>
            <a:pPr eaLnBrk="1" hangingPunct="1">
              <a:lnSpc>
                <a:spcPct val="90000"/>
              </a:lnSpc>
              <a:spcAft>
                <a:spcPct val="20000"/>
              </a:spcAft>
            </a:pPr>
            <a:r>
              <a:rPr lang="nb-NO" sz="1800" smtClean="0"/>
              <a:t>Humic acids results from re-polymerisation of degradation residuals from lignin and POM degradation.</a:t>
            </a:r>
          </a:p>
          <a:p>
            <a:pPr eaLnBrk="1" hangingPunct="1">
              <a:lnSpc>
                <a:spcPct val="90000"/>
              </a:lnSpc>
              <a:spcAft>
                <a:spcPct val="20000"/>
              </a:spcAft>
            </a:pPr>
            <a:r>
              <a:rPr lang="nb-NO" sz="1800" smtClean="0"/>
              <a:t>Accumulates in soils and sediments.</a:t>
            </a:r>
          </a:p>
          <a:p>
            <a:pPr eaLnBrk="1" hangingPunct="1">
              <a:lnSpc>
                <a:spcPct val="90000"/>
              </a:lnSpc>
              <a:spcAft>
                <a:spcPct val="20000"/>
              </a:spcAft>
            </a:pPr>
            <a:r>
              <a:rPr lang="nb-NO" sz="1800" smtClean="0"/>
              <a:t>Half life: 20-50 years!</a:t>
            </a:r>
          </a:p>
        </p:txBody>
      </p:sp>
      <p:pic>
        <p:nvPicPr>
          <p:cNvPr id="12292" name="Picture 5" descr="humus001"/>
          <p:cNvPicPr>
            <a:picLocks noChangeAspect="1" noChangeArrowheads="1"/>
          </p:cNvPicPr>
          <p:nvPr/>
        </p:nvPicPr>
        <p:blipFill>
          <a:blip r:embed="rId2" cstate="print"/>
          <a:srcRect/>
          <a:stretch>
            <a:fillRect/>
          </a:stretch>
        </p:blipFill>
        <p:spPr bwMode="auto">
          <a:xfrm>
            <a:off x="106363" y="1484313"/>
            <a:ext cx="4321175" cy="2122487"/>
          </a:xfrm>
          <a:prstGeom prst="rect">
            <a:avLst/>
          </a:prstGeom>
          <a:noFill/>
          <a:ln w="9525">
            <a:noFill/>
            <a:miter lim="800000"/>
            <a:headEnd/>
            <a:tailEnd/>
          </a:ln>
        </p:spPr>
      </p:pic>
      <p:pic>
        <p:nvPicPr>
          <p:cNvPr id="12293" name="Picture 6" descr="humic formation004"/>
          <p:cNvPicPr>
            <a:picLocks noChangeAspect="1" noChangeArrowheads="1"/>
          </p:cNvPicPr>
          <p:nvPr/>
        </p:nvPicPr>
        <p:blipFill>
          <a:blip r:embed="rId3" cstate="print"/>
          <a:srcRect/>
          <a:stretch>
            <a:fillRect/>
          </a:stretch>
        </p:blipFill>
        <p:spPr bwMode="auto">
          <a:xfrm>
            <a:off x="4403725" y="692150"/>
            <a:ext cx="4740275" cy="580548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490537"/>
          </a:xfrm>
        </p:spPr>
        <p:txBody>
          <a:bodyPr/>
          <a:lstStyle/>
          <a:p>
            <a:pPr eaLnBrk="1" hangingPunct="1"/>
            <a:r>
              <a:rPr lang="en-US" sz="4000" smtClean="0"/>
              <a:t>Depolymerization</a:t>
            </a:r>
          </a:p>
        </p:txBody>
      </p:sp>
      <p:sp>
        <p:nvSpPr>
          <p:cNvPr id="11269" name="Text Box 5" descr="Water droplets"/>
          <p:cNvSpPr txBox="1">
            <a:spLocks noChangeAspect="1" noChangeArrowheads="1"/>
          </p:cNvSpPr>
          <p:nvPr/>
        </p:nvSpPr>
        <p:spPr bwMode="auto">
          <a:xfrm>
            <a:off x="5222875" y="2651125"/>
            <a:ext cx="2444750" cy="641350"/>
          </a:xfrm>
          <a:prstGeom prst="rect">
            <a:avLst/>
          </a:prstGeom>
          <a:noFill/>
          <a:ln w="9525">
            <a:noFill/>
            <a:miter lim="800000"/>
            <a:headEnd/>
            <a:tailEnd/>
          </a:ln>
        </p:spPr>
        <p:txBody>
          <a:bodyPr wrap="none">
            <a:spAutoFit/>
          </a:bodyPr>
          <a:lstStyle/>
          <a:p>
            <a:pPr algn="ctr" eaLnBrk="0" hangingPunct="0"/>
            <a:r>
              <a:rPr lang="en-US" b="1">
                <a:latin typeface="Times New Roman" pitchFamily="18" charset="0"/>
              </a:rPr>
              <a:t>Readily biodegradable </a:t>
            </a:r>
          </a:p>
          <a:p>
            <a:pPr algn="ctr" eaLnBrk="0" hangingPunct="0"/>
            <a:r>
              <a:rPr lang="en-US" b="1">
                <a:latin typeface="Times New Roman" pitchFamily="18" charset="0"/>
              </a:rPr>
              <a:t>substrates</a:t>
            </a:r>
          </a:p>
        </p:txBody>
      </p:sp>
      <p:grpSp>
        <p:nvGrpSpPr>
          <p:cNvPr id="2" name="Group 6"/>
          <p:cNvGrpSpPr>
            <a:grpSpLocks/>
          </p:cNvGrpSpPr>
          <p:nvPr/>
        </p:nvGrpSpPr>
        <p:grpSpPr bwMode="auto">
          <a:xfrm>
            <a:off x="2771775" y="1104900"/>
            <a:ext cx="1035050" cy="1295400"/>
            <a:chOff x="1327" y="969"/>
            <a:chExt cx="652" cy="816"/>
          </a:xfrm>
        </p:grpSpPr>
        <p:sp>
          <p:nvSpPr>
            <p:cNvPr id="13358" name="Text Box 7" descr="Water droplets"/>
            <p:cNvSpPr txBox="1">
              <a:spLocks noChangeAspect="1" noChangeArrowheads="1"/>
            </p:cNvSpPr>
            <p:nvPr/>
          </p:nvSpPr>
          <p:spPr bwMode="auto">
            <a:xfrm>
              <a:off x="1327" y="969"/>
              <a:ext cx="652" cy="231"/>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Particles</a:t>
              </a:r>
            </a:p>
          </p:txBody>
        </p:sp>
        <p:sp>
          <p:nvSpPr>
            <p:cNvPr id="13359" name="Freeform 8" descr="Brown marble"/>
            <p:cNvSpPr>
              <a:spLocks/>
            </p:cNvSpPr>
            <p:nvPr/>
          </p:nvSpPr>
          <p:spPr bwMode="auto">
            <a:xfrm>
              <a:off x="1362" y="1212"/>
              <a:ext cx="598" cy="573"/>
            </a:xfrm>
            <a:custGeom>
              <a:avLst/>
              <a:gdLst>
                <a:gd name="T0" fmla="*/ 102 w 309"/>
                <a:gd name="T1" fmla="*/ 96 h 390"/>
                <a:gd name="T2" fmla="*/ 54 w 309"/>
                <a:gd name="T3" fmla="*/ 114 h 390"/>
                <a:gd name="T4" fmla="*/ 24 w 309"/>
                <a:gd name="T5" fmla="*/ 138 h 390"/>
                <a:gd name="T6" fmla="*/ 18 w 309"/>
                <a:gd name="T7" fmla="*/ 180 h 390"/>
                <a:gd name="T8" fmla="*/ 0 w 309"/>
                <a:gd name="T9" fmla="*/ 216 h 390"/>
                <a:gd name="T10" fmla="*/ 54 w 309"/>
                <a:gd name="T11" fmla="*/ 330 h 390"/>
                <a:gd name="T12" fmla="*/ 96 w 309"/>
                <a:gd name="T13" fmla="*/ 390 h 390"/>
                <a:gd name="T14" fmla="*/ 162 w 309"/>
                <a:gd name="T15" fmla="*/ 384 h 390"/>
                <a:gd name="T16" fmla="*/ 234 w 309"/>
                <a:gd name="T17" fmla="*/ 342 h 390"/>
                <a:gd name="T18" fmla="*/ 288 w 309"/>
                <a:gd name="T19" fmla="*/ 282 h 390"/>
                <a:gd name="T20" fmla="*/ 306 w 309"/>
                <a:gd name="T21" fmla="*/ 186 h 390"/>
                <a:gd name="T22" fmla="*/ 282 w 309"/>
                <a:gd name="T23" fmla="*/ 132 h 390"/>
                <a:gd name="T24" fmla="*/ 252 w 309"/>
                <a:gd name="T25" fmla="*/ 84 h 390"/>
                <a:gd name="T26" fmla="*/ 258 w 309"/>
                <a:gd name="T27" fmla="*/ 60 h 390"/>
                <a:gd name="T28" fmla="*/ 246 w 309"/>
                <a:gd name="T29" fmla="*/ 36 h 390"/>
                <a:gd name="T30" fmla="*/ 192 w 309"/>
                <a:gd name="T31" fmla="*/ 0 h 390"/>
                <a:gd name="T32" fmla="*/ 144 w 309"/>
                <a:gd name="T33" fmla="*/ 6 h 390"/>
                <a:gd name="T34" fmla="*/ 126 w 309"/>
                <a:gd name="T35" fmla="*/ 24 h 390"/>
                <a:gd name="T36" fmla="*/ 138 w 309"/>
                <a:gd name="T37" fmla="*/ 42 h 390"/>
                <a:gd name="T38" fmla="*/ 90 w 309"/>
                <a:gd name="T39" fmla="*/ 36 h 390"/>
                <a:gd name="T40" fmla="*/ 96 w 309"/>
                <a:gd name="T41" fmla="*/ 54 h 390"/>
                <a:gd name="T42" fmla="*/ 102 w 309"/>
                <a:gd name="T43" fmla="*/ 78 h 390"/>
                <a:gd name="T44" fmla="*/ 102 w 309"/>
                <a:gd name="T45" fmla="*/ 90 h 390"/>
                <a:gd name="T46" fmla="*/ 102 w 309"/>
                <a:gd name="T47" fmla="*/ 96 h 3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9"/>
                <a:gd name="T73" fmla="*/ 0 h 390"/>
                <a:gd name="T74" fmla="*/ 309 w 309"/>
                <a:gd name="T75" fmla="*/ 390 h 39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9" h="390">
                  <a:moveTo>
                    <a:pt x="102" y="96"/>
                  </a:moveTo>
                  <a:cubicBezTo>
                    <a:pt x="86" y="99"/>
                    <a:pt x="66" y="99"/>
                    <a:pt x="54" y="114"/>
                  </a:cubicBezTo>
                  <a:cubicBezTo>
                    <a:pt x="30" y="144"/>
                    <a:pt x="74" y="126"/>
                    <a:pt x="24" y="138"/>
                  </a:cubicBezTo>
                  <a:cubicBezTo>
                    <a:pt x="1" y="173"/>
                    <a:pt x="18" y="137"/>
                    <a:pt x="18" y="180"/>
                  </a:cubicBezTo>
                  <a:cubicBezTo>
                    <a:pt x="18" y="192"/>
                    <a:pt x="6" y="207"/>
                    <a:pt x="0" y="216"/>
                  </a:cubicBezTo>
                  <a:cubicBezTo>
                    <a:pt x="16" y="264"/>
                    <a:pt x="13" y="299"/>
                    <a:pt x="54" y="330"/>
                  </a:cubicBezTo>
                  <a:cubicBezTo>
                    <a:pt x="62" y="372"/>
                    <a:pt x="68" y="362"/>
                    <a:pt x="96" y="390"/>
                  </a:cubicBezTo>
                  <a:cubicBezTo>
                    <a:pt x="124" y="362"/>
                    <a:pt x="127" y="372"/>
                    <a:pt x="162" y="384"/>
                  </a:cubicBezTo>
                  <a:cubicBezTo>
                    <a:pt x="178" y="359"/>
                    <a:pt x="206" y="351"/>
                    <a:pt x="234" y="342"/>
                  </a:cubicBezTo>
                  <a:cubicBezTo>
                    <a:pt x="257" y="297"/>
                    <a:pt x="234" y="300"/>
                    <a:pt x="288" y="282"/>
                  </a:cubicBezTo>
                  <a:cubicBezTo>
                    <a:pt x="295" y="248"/>
                    <a:pt x="302" y="221"/>
                    <a:pt x="306" y="186"/>
                  </a:cubicBezTo>
                  <a:cubicBezTo>
                    <a:pt x="267" y="160"/>
                    <a:pt x="309" y="172"/>
                    <a:pt x="282" y="132"/>
                  </a:cubicBezTo>
                  <a:cubicBezTo>
                    <a:pt x="296" y="76"/>
                    <a:pt x="268" y="133"/>
                    <a:pt x="252" y="84"/>
                  </a:cubicBezTo>
                  <a:cubicBezTo>
                    <a:pt x="254" y="76"/>
                    <a:pt x="261" y="68"/>
                    <a:pt x="258" y="60"/>
                  </a:cubicBezTo>
                  <a:cubicBezTo>
                    <a:pt x="243" y="24"/>
                    <a:pt x="229" y="88"/>
                    <a:pt x="246" y="36"/>
                  </a:cubicBezTo>
                  <a:cubicBezTo>
                    <a:pt x="231" y="13"/>
                    <a:pt x="217" y="12"/>
                    <a:pt x="192" y="0"/>
                  </a:cubicBezTo>
                  <a:cubicBezTo>
                    <a:pt x="176" y="2"/>
                    <a:pt x="159" y="0"/>
                    <a:pt x="144" y="6"/>
                  </a:cubicBezTo>
                  <a:cubicBezTo>
                    <a:pt x="136" y="9"/>
                    <a:pt x="127" y="16"/>
                    <a:pt x="126" y="24"/>
                  </a:cubicBezTo>
                  <a:cubicBezTo>
                    <a:pt x="125" y="31"/>
                    <a:pt x="145" y="40"/>
                    <a:pt x="138" y="42"/>
                  </a:cubicBezTo>
                  <a:cubicBezTo>
                    <a:pt x="123" y="47"/>
                    <a:pt x="106" y="38"/>
                    <a:pt x="90" y="36"/>
                  </a:cubicBezTo>
                  <a:cubicBezTo>
                    <a:pt x="92" y="42"/>
                    <a:pt x="92" y="50"/>
                    <a:pt x="96" y="54"/>
                  </a:cubicBezTo>
                  <a:cubicBezTo>
                    <a:pt x="114" y="72"/>
                    <a:pt x="125" y="43"/>
                    <a:pt x="102" y="78"/>
                  </a:cubicBezTo>
                  <a:cubicBezTo>
                    <a:pt x="134" y="89"/>
                    <a:pt x="118" y="79"/>
                    <a:pt x="102" y="90"/>
                  </a:cubicBezTo>
                  <a:cubicBezTo>
                    <a:pt x="100" y="91"/>
                    <a:pt x="102" y="94"/>
                    <a:pt x="102" y="96"/>
                  </a:cubicBezTo>
                  <a:close/>
                </a:path>
              </a:pathLst>
            </a:custGeom>
            <a:blipFill dpi="0" rotWithShape="0">
              <a:blip r:embed="rId2" cstate="print"/>
              <a:srcRect/>
              <a:tile tx="0" ty="0" sx="100000" sy="100000" flip="none" algn="tl"/>
            </a:blipFill>
            <a:ln w="9525">
              <a:noFill/>
              <a:round/>
              <a:headEnd/>
              <a:tailEnd/>
            </a:ln>
          </p:spPr>
          <p:txBody>
            <a:bodyPr wrap="none" anchor="ctr"/>
            <a:lstStyle/>
            <a:p>
              <a:endParaRPr lang="nb-NO"/>
            </a:p>
          </p:txBody>
        </p:sp>
      </p:grpSp>
      <p:grpSp>
        <p:nvGrpSpPr>
          <p:cNvPr id="3" name="Group 9"/>
          <p:cNvGrpSpPr>
            <a:grpSpLocks/>
          </p:cNvGrpSpPr>
          <p:nvPr/>
        </p:nvGrpSpPr>
        <p:grpSpPr bwMode="auto">
          <a:xfrm>
            <a:off x="4008438" y="1087438"/>
            <a:ext cx="1395412" cy="1003300"/>
            <a:chOff x="2106" y="958"/>
            <a:chExt cx="879" cy="632"/>
          </a:xfrm>
        </p:grpSpPr>
        <p:sp>
          <p:nvSpPr>
            <p:cNvPr id="13354" name="Line 10" descr="Water droplets"/>
            <p:cNvSpPr>
              <a:spLocks noChangeAspect="1" noChangeShapeType="1"/>
            </p:cNvSpPr>
            <p:nvPr/>
          </p:nvSpPr>
          <p:spPr bwMode="auto">
            <a:xfrm>
              <a:off x="2106" y="1403"/>
              <a:ext cx="429" cy="0"/>
            </a:xfrm>
            <a:prstGeom prst="line">
              <a:avLst/>
            </a:prstGeom>
            <a:noFill/>
            <a:ln w="9525">
              <a:solidFill>
                <a:schemeClr val="tx1"/>
              </a:solidFill>
              <a:round/>
              <a:headEnd/>
              <a:tailEnd type="triangle" w="med" len="med"/>
            </a:ln>
          </p:spPr>
          <p:txBody>
            <a:bodyPr wrap="none" anchor="ctr"/>
            <a:lstStyle/>
            <a:p>
              <a:endParaRPr lang="nb-NO"/>
            </a:p>
          </p:txBody>
        </p:sp>
        <p:sp>
          <p:nvSpPr>
            <p:cNvPr id="13355" name="Freeform 11" descr="Water droplets"/>
            <p:cNvSpPr>
              <a:spLocks noChangeAspect="1"/>
            </p:cNvSpPr>
            <p:nvPr/>
          </p:nvSpPr>
          <p:spPr bwMode="auto">
            <a:xfrm>
              <a:off x="2666" y="1219"/>
              <a:ext cx="216" cy="371"/>
            </a:xfrm>
            <a:custGeom>
              <a:avLst/>
              <a:gdLst>
                <a:gd name="T0" fmla="*/ 0 w 145"/>
                <a:gd name="T1" fmla="*/ 16 h 226"/>
                <a:gd name="T2" fmla="*/ 47 w 145"/>
                <a:gd name="T3" fmla="*/ 70 h 226"/>
                <a:gd name="T4" fmla="*/ 39 w 145"/>
                <a:gd name="T5" fmla="*/ 140 h 226"/>
                <a:gd name="T6" fmla="*/ 78 w 145"/>
                <a:gd name="T7" fmla="*/ 203 h 226"/>
                <a:gd name="T8" fmla="*/ 93 w 145"/>
                <a:gd name="T9" fmla="*/ 133 h 226"/>
                <a:gd name="T10" fmla="*/ 101 w 145"/>
                <a:gd name="T11" fmla="*/ 102 h 226"/>
                <a:gd name="T12" fmla="*/ 86 w 145"/>
                <a:gd name="T13" fmla="*/ 78 h 226"/>
                <a:gd name="T14" fmla="*/ 117 w 145"/>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145"/>
                <a:gd name="T25" fmla="*/ 0 h 226"/>
                <a:gd name="T26" fmla="*/ 145 w 145"/>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5" h="226">
                  <a:moveTo>
                    <a:pt x="0" y="16"/>
                  </a:moveTo>
                  <a:cubicBezTo>
                    <a:pt x="22" y="47"/>
                    <a:pt x="10" y="59"/>
                    <a:pt x="47" y="70"/>
                  </a:cubicBezTo>
                  <a:cubicBezTo>
                    <a:pt x="37" y="99"/>
                    <a:pt x="49" y="111"/>
                    <a:pt x="39" y="140"/>
                  </a:cubicBezTo>
                  <a:cubicBezTo>
                    <a:pt x="71" y="162"/>
                    <a:pt x="92" y="161"/>
                    <a:pt x="78" y="203"/>
                  </a:cubicBezTo>
                  <a:cubicBezTo>
                    <a:pt x="145" y="226"/>
                    <a:pt x="111" y="159"/>
                    <a:pt x="93" y="133"/>
                  </a:cubicBezTo>
                  <a:cubicBezTo>
                    <a:pt x="96" y="123"/>
                    <a:pt x="102" y="113"/>
                    <a:pt x="101" y="102"/>
                  </a:cubicBezTo>
                  <a:cubicBezTo>
                    <a:pt x="100" y="93"/>
                    <a:pt x="86" y="87"/>
                    <a:pt x="86" y="78"/>
                  </a:cubicBezTo>
                  <a:cubicBezTo>
                    <a:pt x="86" y="40"/>
                    <a:pt x="117" y="30"/>
                    <a:pt x="117" y="0"/>
                  </a:cubicBezTo>
                </a:path>
              </a:pathLst>
            </a:custGeom>
            <a:noFill/>
            <a:ln w="9525">
              <a:solidFill>
                <a:srgbClr val="FF0000"/>
              </a:solidFill>
              <a:round/>
              <a:headEnd/>
              <a:tailEnd/>
            </a:ln>
          </p:spPr>
          <p:txBody>
            <a:bodyPr wrap="none" anchor="ctr"/>
            <a:lstStyle/>
            <a:p>
              <a:endParaRPr lang="nb-NO"/>
            </a:p>
          </p:txBody>
        </p:sp>
        <p:sp>
          <p:nvSpPr>
            <p:cNvPr id="13356" name="Text Box 12" descr="Water droplets"/>
            <p:cNvSpPr txBox="1">
              <a:spLocks noChangeAspect="1" noChangeArrowheads="1"/>
            </p:cNvSpPr>
            <p:nvPr/>
          </p:nvSpPr>
          <p:spPr bwMode="auto">
            <a:xfrm>
              <a:off x="2293" y="958"/>
              <a:ext cx="692" cy="231"/>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Polymers</a:t>
              </a:r>
            </a:p>
          </p:txBody>
        </p:sp>
        <p:sp>
          <p:nvSpPr>
            <p:cNvPr id="13357" name="Text Box 13"/>
            <p:cNvSpPr txBox="1">
              <a:spLocks noChangeArrowheads="1"/>
            </p:cNvSpPr>
            <p:nvPr/>
          </p:nvSpPr>
          <p:spPr bwMode="auto">
            <a:xfrm>
              <a:off x="2154" y="1174"/>
              <a:ext cx="212" cy="231"/>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E</a:t>
              </a:r>
            </a:p>
          </p:txBody>
        </p:sp>
      </p:grpSp>
      <p:grpSp>
        <p:nvGrpSpPr>
          <p:cNvPr id="4" name="Group 14"/>
          <p:cNvGrpSpPr>
            <a:grpSpLocks/>
          </p:cNvGrpSpPr>
          <p:nvPr/>
        </p:nvGrpSpPr>
        <p:grpSpPr bwMode="auto">
          <a:xfrm>
            <a:off x="5484813" y="1103313"/>
            <a:ext cx="1970087" cy="901700"/>
            <a:chOff x="3036" y="968"/>
            <a:chExt cx="1241" cy="568"/>
          </a:xfrm>
        </p:grpSpPr>
        <p:sp>
          <p:nvSpPr>
            <p:cNvPr id="13334" name="Line 15" descr="Water droplets"/>
            <p:cNvSpPr>
              <a:spLocks noChangeAspect="1" noChangeShapeType="1"/>
            </p:cNvSpPr>
            <p:nvPr/>
          </p:nvSpPr>
          <p:spPr bwMode="auto">
            <a:xfrm>
              <a:off x="3036" y="1403"/>
              <a:ext cx="501" cy="0"/>
            </a:xfrm>
            <a:prstGeom prst="line">
              <a:avLst/>
            </a:prstGeom>
            <a:noFill/>
            <a:ln w="9525">
              <a:solidFill>
                <a:schemeClr val="tx1"/>
              </a:solidFill>
              <a:round/>
              <a:headEnd/>
              <a:tailEnd type="triangle" w="med" len="med"/>
            </a:ln>
          </p:spPr>
          <p:txBody>
            <a:bodyPr wrap="none" anchor="ctr"/>
            <a:lstStyle/>
            <a:p>
              <a:endParaRPr lang="nb-NO"/>
            </a:p>
          </p:txBody>
        </p:sp>
        <p:sp>
          <p:nvSpPr>
            <p:cNvPr id="13335" name="Freeform 16" descr="Water droplets"/>
            <p:cNvSpPr>
              <a:spLocks noChangeAspect="1"/>
            </p:cNvSpPr>
            <p:nvPr/>
          </p:nvSpPr>
          <p:spPr bwMode="auto">
            <a:xfrm>
              <a:off x="3680" y="1325"/>
              <a:ext cx="4" cy="14"/>
            </a:xfrm>
            <a:custGeom>
              <a:avLst/>
              <a:gdLst>
                <a:gd name="T0" fmla="*/ 0 w 3"/>
                <a:gd name="T1" fmla="*/ 0 h 9"/>
                <a:gd name="T2" fmla="*/ 3 w 3"/>
                <a:gd name="T3" fmla="*/ 9 h 9"/>
                <a:gd name="T4" fmla="*/ 0 w 3"/>
                <a:gd name="T5" fmla="*/ 0 h 9"/>
                <a:gd name="T6" fmla="*/ 0 60000 65536"/>
                <a:gd name="T7" fmla="*/ 0 60000 65536"/>
                <a:gd name="T8" fmla="*/ 0 60000 65536"/>
                <a:gd name="T9" fmla="*/ 0 w 3"/>
                <a:gd name="T10" fmla="*/ 0 h 9"/>
                <a:gd name="T11" fmla="*/ 3 w 3"/>
                <a:gd name="T12" fmla="*/ 9 h 9"/>
              </a:gdLst>
              <a:ahLst/>
              <a:cxnLst>
                <a:cxn ang="T6">
                  <a:pos x="T0" y="T1"/>
                </a:cxn>
                <a:cxn ang="T7">
                  <a:pos x="T2" y="T3"/>
                </a:cxn>
                <a:cxn ang="T8">
                  <a:pos x="T4" y="T5"/>
                </a:cxn>
              </a:cxnLst>
              <a:rect l="T9" t="T10" r="T11" b="T12"/>
              <a:pathLst>
                <a:path w="3" h="9">
                  <a:moveTo>
                    <a:pt x="0" y="0"/>
                  </a:moveTo>
                  <a:cubicBezTo>
                    <a:pt x="1" y="3"/>
                    <a:pt x="3" y="9"/>
                    <a:pt x="3" y="9"/>
                  </a:cubicBezTo>
                  <a:cubicBezTo>
                    <a:pt x="3" y="9"/>
                    <a:pt x="1" y="3"/>
                    <a:pt x="0" y="0"/>
                  </a:cubicBezTo>
                  <a:close/>
                </a:path>
              </a:pathLst>
            </a:custGeom>
            <a:noFill/>
            <a:ln w="9525">
              <a:solidFill>
                <a:srgbClr val="FF0000"/>
              </a:solidFill>
              <a:round/>
              <a:headEnd/>
              <a:tailEnd/>
            </a:ln>
          </p:spPr>
          <p:txBody>
            <a:bodyPr wrap="none" anchor="ctr"/>
            <a:lstStyle/>
            <a:p>
              <a:endParaRPr lang="nb-NO"/>
            </a:p>
          </p:txBody>
        </p:sp>
        <p:sp>
          <p:nvSpPr>
            <p:cNvPr id="13336" name="Freeform 17" descr="Water droplets"/>
            <p:cNvSpPr>
              <a:spLocks noChangeAspect="1"/>
            </p:cNvSpPr>
            <p:nvPr/>
          </p:nvSpPr>
          <p:spPr bwMode="auto">
            <a:xfrm>
              <a:off x="3751" y="1325"/>
              <a:ext cx="1" cy="39"/>
            </a:xfrm>
            <a:custGeom>
              <a:avLst/>
              <a:gdLst>
                <a:gd name="T0" fmla="*/ 0 w 1"/>
                <a:gd name="T1" fmla="*/ 0 h 24"/>
                <a:gd name="T2" fmla="*/ 0 w 1"/>
                <a:gd name="T3" fmla="*/ 24 h 24"/>
                <a:gd name="T4" fmla="*/ 0 60000 65536"/>
                <a:gd name="T5" fmla="*/ 0 60000 65536"/>
                <a:gd name="T6" fmla="*/ 0 w 1"/>
                <a:gd name="T7" fmla="*/ 0 h 24"/>
                <a:gd name="T8" fmla="*/ 1 w 1"/>
                <a:gd name="T9" fmla="*/ 24 h 24"/>
              </a:gdLst>
              <a:ahLst/>
              <a:cxnLst>
                <a:cxn ang="T4">
                  <a:pos x="T0" y="T1"/>
                </a:cxn>
                <a:cxn ang="T5">
                  <a:pos x="T2" y="T3"/>
                </a:cxn>
              </a:cxnLst>
              <a:rect l="T6" t="T7" r="T8" b="T9"/>
              <a:pathLst>
                <a:path w="1" h="24">
                  <a:moveTo>
                    <a:pt x="0" y="0"/>
                  </a:moveTo>
                  <a:cubicBezTo>
                    <a:pt x="0" y="8"/>
                    <a:pt x="0" y="16"/>
                    <a:pt x="0" y="24"/>
                  </a:cubicBezTo>
                </a:path>
              </a:pathLst>
            </a:custGeom>
            <a:noFill/>
            <a:ln w="9525">
              <a:solidFill>
                <a:srgbClr val="FF0000"/>
              </a:solidFill>
              <a:round/>
              <a:headEnd/>
              <a:tailEnd/>
            </a:ln>
          </p:spPr>
          <p:txBody>
            <a:bodyPr wrap="none" anchor="ctr"/>
            <a:lstStyle/>
            <a:p>
              <a:endParaRPr lang="nb-NO"/>
            </a:p>
          </p:txBody>
        </p:sp>
        <p:sp>
          <p:nvSpPr>
            <p:cNvPr id="13337" name="Freeform 18" descr="Water droplets"/>
            <p:cNvSpPr>
              <a:spLocks noChangeAspect="1"/>
            </p:cNvSpPr>
            <p:nvPr/>
          </p:nvSpPr>
          <p:spPr bwMode="auto">
            <a:xfrm>
              <a:off x="3841" y="1458"/>
              <a:ext cx="1" cy="39"/>
            </a:xfrm>
            <a:custGeom>
              <a:avLst/>
              <a:gdLst>
                <a:gd name="T0" fmla="*/ 0 w 1"/>
                <a:gd name="T1" fmla="*/ 0 h 24"/>
                <a:gd name="T2" fmla="*/ 0 w 1"/>
                <a:gd name="T3" fmla="*/ 24 h 24"/>
                <a:gd name="T4" fmla="*/ 0 60000 65536"/>
                <a:gd name="T5" fmla="*/ 0 60000 65536"/>
                <a:gd name="T6" fmla="*/ 0 w 1"/>
                <a:gd name="T7" fmla="*/ 0 h 24"/>
                <a:gd name="T8" fmla="*/ 1 w 1"/>
                <a:gd name="T9" fmla="*/ 24 h 24"/>
              </a:gdLst>
              <a:ahLst/>
              <a:cxnLst>
                <a:cxn ang="T4">
                  <a:pos x="T0" y="T1"/>
                </a:cxn>
                <a:cxn ang="T5">
                  <a:pos x="T2" y="T3"/>
                </a:cxn>
              </a:cxnLst>
              <a:rect l="T6" t="T7" r="T8" b="T9"/>
              <a:pathLst>
                <a:path w="1" h="24">
                  <a:moveTo>
                    <a:pt x="0" y="0"/>
                  </a:moveTo>
                  <a:cubicBezTo>
                    <a:pt x="0" y="8"/>
                    <a:pt x="0" y="16"/>
                    <a:pt x="0" y="24"/>
                  </a:cubicBezTo>
                </a:path>
              </a:pathLst>
            </a:custGeom>
            <a:noFill/>
            <a:ln w="9525">
              <a:solidFill>
                <a:srgbClr val="FF0000"/>
              </a:solidFill>
              <a:round/>
              <a:headEnd/>
              <a:tailEnd/>
            </a:ln>
          </p:spPr>
          <p:txBody>
            <a:bodyPr wrap="none" anchor="ctr"/>
            <a:lstStyle/>
            <a:p>
              <a:endParaRPr lang="nb-NO"/>
            </a:p>
          </p:txBody>
        </p:sp>
        <p:sp>
          <p:nvSpPr>
            <p:cNvPr id="13338" name="Freeform 19" descr="Water droplets"/>
            <p:cNvSpPr>
              <a:spLocks noChangeAspect="1"/>
            </p:cNvSpPr>
            <p:nvPr/>
          </p:nvSpPr>
          <p:spPr bwMode="auto">
            <a:xfrm>
              <a:off x="3646" y="1447"/>
              <a:ext cx="34" cy="31"/>
            </a:xfrm>
            <a:custGeom>
              <a:avLst/>
              <a:gdLst>
                <a:gd name="T0" fmla="*/ 22 w 22"/>
                <a:gd name="T1" fmla="*/ 3 h 18"/>
                <a:gd name="T2" fmla="*/ 4 w 22"/>
                <a:gd name="T3" fmla="*/ 18 h 18"/>
                <a:gd name="T4" fmla="*/ 0 60000 65536"/>
                <a:gd name="T5" fmla="*/ 0 60000 65536"/>
                <a:gd name="T6" fmla="*/ 0 w 22"/>
                <a:gd name="T7" fmla="*/ 0 h 18"/>
                <a:gd name="T8" fmla="*/ 22 w 22"/>
                <a:gd name="T9" fmla="*/ 18 h 18"/>
              </a:gdLst>
              <a:ahLst/>
              <a:cxnLst>
                <a:cxn ang="T4">
                  <a:pos x="T0" y="T1"/>
                </a:cxn>
                <a:cxn ang="T5">
                  <a:pos x="T2" y="T3"/>
                </a:cxn>
              </a:cxnLst>
              <a:rect l="T6" t="T7" r="T8" b="T9"/>
              <a:pathLst>
                <a:path w="22" h="18">
                  <a:moveTo>
                    <a:pt x="22" y="3"/>
                  </a:moveTo>
                  <a:cubicBezTo>
                    <a:pt x="0" y="7"/>
                    <a:pt x="4" y="0"/>
                    <a:pt x="4" y="18"/>
                  </a:cubicBezTo>
                </a:path>
              </a:pathLst>
            </a:custGeom>
            <a:noFill/>
            <a:ln w="9525">
              <a:solidFill>
                <a:srgbClr val="FF0000"/>
              </a:solidFill>
              <a:round/>
              <a:headEnd/>
              <a:tailEnd/>
            </a:ln>
          </p:spPr>
          <p:txBody>
            <a:bodyPr wrap="none" anchor="ctr"/>
            <a:lstStyle/>
            <a:p>
              <a:endParaRPr lang="nb-NO"/>
            </a:p>
          </p:txBody>
        </p:sp>
        <p:sp>
          <p:nvSpPr>
            <p:cNvPr id="13339" name="Freeform 20" descr="Water droplets"/>
            <p:cNvSpPr>
              <a:spLocks noChangeAspect="1"/>
            </p:cNvSpPr>
            <p:nvPr/>
          </p:nvSpPr>
          <p:spPr bwMode="auto">
            <a:xfrm>
              <a:off x="3680" y="1246"/>
              <a:ext cx="32" cy="30"/>
            </a:xfrm>
            <a:custGeom>
              <a:avLst/>
              <a:gdLst>
                <a:gd name="T0" fmla="*/ 22 w 22"/>
                <a:gd name="T1" fmla="*/ 3 h 18"/>
                <a:gd name="T2" fmla="*/ 4 w 22"/>
                <a:gd name="T3" fmla="*/ 18 h 18"/>
                <a:gd name="T4" fmla="*/ 0 60000 65536"/>
                <a:gd name="T5" fmla="*/ 0 60000 65536"/>
                <a:gd name="T6" fmla="*/ 0 w 22"/>
                <a:gd name="T7" fmla="*/ 0 h 18"/>
                <a:gd name="T8" fmla="*/ 22 w 22"/>
                <a:gd name="T9" fmla="*/ 18 h 18"/>
              </a:gdLst>
              <a:ahLst/>
              <a:cxnLst>
                <a:cxn ang="T4">
                  <a:pos x="T0" y="T1"/>
                </a:cxn>
                <a:cxn ang="T5">
                  <a:pos x="T2" y="T3"/>
                </a:cxn>
              </a:cxnLst>
              <a:rect l="T6" t="T7" r="T8" b="T9"/>
              <a:pathLst>
                <a:path w="22" h="18">
                  <a:moveTo>
                    <a:pt x="22" y="3"/>
                  </a:moveTo>
                  <a:cubicBezTo>
                    <a:pt x="0" y="7"/>
                    <a:pt x="4" y="0"/>
                    <a:pt x="4" y="18"/>
                  </a:cubicBezTo>
                </a:path>
              </a:pathLst>
            </a:custGeom>
            <a:noFill/>
            <a:ln w="9525">
              <a:solidFill>
                <a:srgbClr val="FF0000"/>
              </a:solidFill>
              <a:round/>
              <a:headEnd/>
              <a:tailEnd/>
            </a:ln>
          </p:spPr>
          <p:txBody>
            <a:bodyPr wrap="none" anchor="ctr"/>
            <a:lstStyle/>
            <a:p>
              <a:endParaRPr lang="nb-NO"/>
            </a:p>
          </p:txBody>
        </p:sp>
        <p:sp>
          <p:nvSpPr>
            <p:cNvPr id="13340" name="Freeform 21" descr="Water droplets"/>
            <p:cNvSpPr>
              <a:spLocks noChangeAspect="1"/>
            </p:cNvSpPr>
            <p:nvPr/>
          </p:nvSpPr>
          <p:spPr bwMode="auto">
            <a:xfrm>
              <a:off x="3751" y="1246"/>
              <a:ext cx="32" cy="30"/>
            </a:xfrm>
            <a:custGeom>
              <a:avLst/>
              <a:gdLst>
                <a:gd name="T0" fmla="*/ 22 w 22"/>
                <a:gd name="T1" fmla="*/ 3 h 18"/>
                <a:gd name="T2" fmla="*/ 4 w 22"/>
                <a:gd name="T3" fmla="*/ 18 h 18"/>
                <a:gd name="T4" fmla="*/ 0 60000 65536"/>
                <a:gd name="T5" fmla="*/ 0 60000 65536"/>
                <a:gd name="T6" fmla="*/ 0 w 22"/>
                <a:gd name="T7" fmla="*/ 0 h 18"/>
                <a:gd name="T8" fmla="*/ 22 w 22"/>
                <a:gd name="T9" fmla="*/ 18 h 18"/>
              </a:gdLst>
              <a:ahLst/>
              <a:cxnLst>
                <a:cxn ang="T4">
                  <a:pos x="T0" y="T1"/>
                </a:cxn>
                <a:cxn ang="T5">
                  <a:pos x="T2" y="T3"/>
                </a:cxn>
              </a:cxnLst>
              <a:rect l="T6" t="T7" r="T8" b="T9"/>
              <a:pathLst>
                <a:path w="22" h="18">
                  <a:moveTo>
                    <a:pt x="22" y="3"/>
                  </a:moveTo>
                  <a:cubicBezTo>
                    <a:pt x="0" y="7"/>
                    <a:pt x="4" y="0"/>
                    <a:pt x="4" y="18"/>
                  </a:cubicBezTo>
                </a:path>
              </a:pathLst>
            </a:custGeom>
            <a:noFill/>
            <a:ln w="9525">
              <a:solidFill>
                <a:srgbClr val="FF0000"/>
              </a:solidFill>
              <a:round/>
              <a:headEnd/>
              <a:tailEnd/>
            </a:ln>
          </p:spPr>
          <p:txBody>
            <a:bodyPr wrap="none" anchor="ctr"/>
            <a:lstStyle/>
            <a:p>
              <a:endParaRPr lang="nb-NO"/>
            </a:p>
          </p:txBody>
        </p:sp>
        <p:sp>
          <p:nvSpPr>
            <p:cNvPr id="13341" name="Freeform 22" descr="Water droplets"/>
            <p:cNvSpPr>
              <a:spLocks noChangeAspect="1"/>
            </p:cNvSpPr>
            <p:nvPr/>
          </p:nvSpPr>
          <p:spPr bwMode="auto">
            <a:xfrm>
              <a:off x="3751" y="1481"/>
              <a:ext cx="1" cy="55"/>
            </a:xfrm>
            <a:custGeom>
              <a:avLst/>
              <a:gdLst>
                <a:gd name="T0" fmla="*/ 0 w 1"/>
                <a:gd name="T1" fmla="*/ 0 h 33"/>
                <a:gd name="T2" fmla="*/ 0 w 1"/>
                <a:gd name="T3" fmla="*/ 33 h 33"/>
                <a:gd name="T4" fmla="*/ 0 60000 65536"/>
                <a:gd name="T5" fmla="*/ 0 60000 65536"/>
                <a:gd name="T6" fmla="*/ 0 w 1"/>
                <a:gd name="T7" fmla="*/ 0 h 33"/>
                <a:gd name="T8" fmla="*/ 1 w 1"/>
                <a:gd name="T9" fmla="*/ 33 h 33"/>
              </a:gdLst>
              <a:ahLst/>
              <a:cxnLst>
                <a:cxn ang="T4">
                  <a:pos x="T0" y="T1"/>
                </a:cxn>
                <a:cxn ang="T5">
                  <a:pos x="T2" y="T3"/>
                </a:cxn>
              </a:cxnLst>
              <a:rect l="T6" t="T7" r="T8" b="T9"/>
              <a:pathLst>
                <a:path w="1" h="33">
                  <a:moveTo>
                    <a:pt x="0" y="0"/>
                  </a:moveTo>
                  <a:cubicBezTo>
                    <a:pt x="0" y="11"/>
                    <a:pt x="0" y="22"/>
                    <a:pt x="0" y="33"/>
                  </a:cubicBezTo>
                </a:path>
              </a:pathLst>
            </a:custGeom>
            <a:noFill/>
            <a:ln w="9525">
              <a:solidFill>
                <a:srgbClr val="FF0000"/>
              </a:solidFill>
              <a:round/>
              <a:headEnd/>
              <a:tailEnd/>
            </a:ln>
          </p:spPr>
          <p:txBody>
            <a:bodyPr wrap="none" anchor="ctr"/>
            <a:lstStyle/>
            <a:p>
              <a:endParaRPr lang="nb-NO"/>
            </a:p>
          </p:txBody>
        </p:sp>
        <p:sp>
          <p:nvSpPr>
            <p:cNvPr id="13342" name="Freeform 23" descr="Water droplets"/>
            <p:cNvSpPr>
              <a:spLocks noChangeAspect="1"/>
            </p:cNvSpPr>
            <p:nvPr/>
          </p:nvSpPr>
          <p:spPr bwMode="auto">
            <a:xfrm>
              <a:off x="3680" y="1403"/>
              <a:ext cx="40" cy="32"/>
            </a:xfrm>
            <a:custGeom>
              <a:avLst/>
              <a:gdLst>
                <a:gd name="T0" fmla="*/ 27 w 27"/>
                <a:gd name="T1" fmla="*/ 0 h 20"/>
                <a:gd name="T2" fmla="*/ 27 w 27"/>
                <a:gd name="T3" fmla="*/ 0 h 20"/>
                <a:gd name="T4" fmla="*/ 0 60000 65536"/>
                <a:gd name="T5" fmla="*/ 0 60000 65536"/>
                <a:gd name="T6" fmla="*/ 0 w 27"/>
                <a:gd name="T7" fmla="*/ 0 h 20"/>
                <a:gd name="T8" fmla="*/ 27 w 27"/>
                <a:gd name="T9" fmla="*/ 20 h 20"/>
              </a:gdLst>
              <a:ahLst/>
              <a:cxnLst>
                <a:cxn ang="T4">
                  <a:pos x="T0" y="T1"/>
                </a:cxn>
                <a:cxn ang="T5">
                  <a:pos x="T2" y="T3"/>
                </a:cxn>
              </a:cxnLst>
              <a:rect l="T6" t="T7" r="T8" b="T9"/>
              <a:pathLst>
                <a:path w="27" h="20">
                  <a:moveTo>
                    <a:pt x="27" y="0"/>
                  </a:moveTo>
                  <a:cubicBezTo>
                    <a:pt x="0" y="5"/>
                    <a:pt x="2" y="20"/>
                    <a:pt x="27" y="0"/>
                  </a:cubicBezTo>
                  <a:close/>
                </a:path>
              </a:pathLst>
            </a:custGeom>
            <a:noFill/>
            <a:ln w="9525">
              <a:solidFill>
                <a:srgbClr val="FF0000"/>
              </a:solidFill>
              <a:round/>
              <a:headEnd/>
              <a:tailEnd/>
            </a:ln>
          </p:spPr>
          <p:txBody>
            <a:bodyPr wrap="none" anchor="ctr"/>
            <a:lstStyle/>
            <a:p>
              <a:endParaRPr lang="nb-NO"/>
            </a:p>
          </p:txBody>
        </p:sp>
        <p:sp>
          <p:nvSpPr>
            <p:cNvPr id="13343" name="Freeform 24" descr="Water droplets"/>
            <p:cNvSpPr>
              <a:spLocks noChangeAspect="1"/>
            </p:cNvSpPr>
            <p:nvPr/>
          </p:nvSpPr>
          <p:spPr bwMode="auto">
            <a:xfrm>
              <a:off x="3751" y="1325"/>
              <a:ext cx="54" cy="14"/>
            </a:xfrm>
            <a:custGeom>
              <a:avLst/>
              <a:gdLst>
                <a:gd name="T0" fmla="*/ 36 w 36"/>
                <a:gd name="T1" fmla="*/ 0 h 9"/>
                <a:gd name="T2" fmla="*/ 0 w 36"/>
                <a:gd name="T3" fmla="*/ 9 h 9"/>
                <a:gd name="T4" fmla="*/ 0 60000 65536"/>
                <a:gd name="T5" fmla="*/ 0 60000 65536"/>
                <a:gd name="T6" fmla="*/ 0 w 36"/>
                <a:gd name="T7" fmla="*/ 0 h 9"/>
                <a:gd name="T8" fmla="*/ 36 w 36"/>
                <a:gd name="T9" fmla="*/ 9 h 9"/>
              </a:gdLst>
              <a:ahLst/>
              <a:cxnLst>
                <a:cxn ang="T4">
                  <a:pos x="T0" y="T1"/>
                </a:cxn>
                <a:cxn ang="T5">
                  <a:pos x="T2" y="T3"/>
                </a:cxn>
              </a:cxnLst>
              <a:rect l="T6" t="T7" r="T8" b="T9"/>
              <a:pathLst>
                <a:path w="36" h="9">
                  <a:moveTo>
                    <a:pt x="36" y="0"/>
                  </a:moveTo>
                  <a:cubicBezTo>
                    <a:pt x="24" y="4"/>
                    <a:pt x="9" y="0"/>
                    <a:pt x="0" y="9"/>
                  </a:cubicBezTo>
                </a:path>
              </a:pathLst>
            </a:custGeom>
            <a:noFill/>
            <a:ln w="9525">
              <a:solidFill>
                <a:srgbClr val="FF0000"/>
              </a:solidFill>
              <a:round/>
              <a:headEnd/>
              <a:tailEnd/>
            </a:ln>
          </p:spPr>
          <p:txBody>
            <a:bodyPr wrap="none" anchor="ctr"/>
            <a:lstStyle/>
            <a:p>
              <a:endParaRPr lang="nb-NO"/>
            </a:p>
          </p:txBody>
        </p:sp>
        <p:sp>
          <p:nvSpPr>
            <p:cNvPr id="13344" name="Freeform 25" descr="Water droplets"/>
            <p:cNvSpPr>
              <a:spLocks noChangeAspect="1"/>
            </p:cNvSpPr>
            <p:nvPr/>
          </p:nvSpPr>
          <p:spPr bwMode="auto">
            <a:xfrm>
              <a:off x="3608" y="1403"/>
              <a:ext cx="54" cy="15"/>
            </a:xfrm>
            <a:custGeom>
              <a:avLst/>
              <a:gdLst>
                <a:gd name="T0" fmla="*/ 36 w 36"/>
                <a:gd name="T1" fmla="*/ 0 h 9"/>
                <a:gd name="T2" fmla="*/ 0 w 36"/>
                <a:gd name="T3" fmla="*/ 9 h 9"/>
                <a:gd name="T4" fmla="*/ 0 60000 65536"/>
                <a:gd name="T5" fmla="*/ 0 60000 65536"/>
                <a:gd name="T6" fmla="*/ 0 w 36"/>
                <a:gd name="T7" fmla="*/ 0 h 9"/>
                <a:gd name="T8" fmla="*/ 36 w 36"/>
                <a:gd name="T9" fmla="*/ 9 h 9"/>
              </a:gdLst>
              <a:ahLst/>
              <a:cxnLst>
                <a:cxn ang="T4">
                  <a:pos x="T0" y="T1"/>
                </a:cxn>
                <a:cxn ang="T5">
                  <a:pos x="T2" y="T3"/>
                </a:cxn>
              </a:cxnLst>
              <a:rect l="T6" t="T7" r="T8" b="T9"/>
              <a:pathLst>
                <a:path w="36" h="9">
                  <a:moveTo>
                    <a:pt x="36" y="0"/>
                  </a:moveTo>
                  <a:cubicBezTo>
                    <a:pt x="24" y="4"/>
                    <a:pt x="9" y="0"/>
                    <a:pt x="0" y="9"/>
                  </a:cubicBezTo>
                </a:path>
              </a:pathLst>
            </a:custGeom>
            <a:noFill/>
            <a:ln w="9525">
              <a:solidFill>
                <a:srgbClr val="FF0000"/>
              </a:solidFill>
              <a:round/>
              <a:headEnd/>
              <a:tailEnd/>
            </a:ln>
          </p:spPr>
          <p:txBody>
            <a:bodyPr wrap="none" anchor="ctr"/>
            <a:lstStyle/>
            <a:p>
              <a:endParaRPr lang="nb-NO"/>
            </a:p>
          </p:txBody>
        </p:sp>
        <p:sp>
          <p:nvSpPr>
            <p:cNvPr id="13345" name="Freeform 26" descr="Water droplets"/>
            <p:cNvSpPr>
              <a:spLocks noChangeAspect="1"/>
            </p:cNvSpPr>
            <p:nvPr/>
          </p:nvSpPr>
          <p:spPr bwMode="auto">
            <a:xfrm>
              <a:off x="3823" y="1246"/>
              <a:ext cx="53" cy="14"/>
            </a:xfrm>
            <a:custGeom>
              <a:avLst/>
              <a:gdLst>
                <a:gd name="T0" fmla="*/ 36 w 36"/>
                <a:gd name="T1" fmla="*/ 0 h 9"/>
                <a:gd name="T2" fmla="*/ 0 w 36"/>
                <a:gd name="T3" fmla="*/ 9 h 9"/>
                <a:gd name="T4" fmla="*/ 0 60000 65536"/>
                <a:gd name="T5" fmla="*/ 0 60000 65536"/>
                <a:gd name="T6" fmla="*/ 0 w 36"/>
                <a:gd name="T7" fmla="*/ 0 h 9"/>
                <a:gd name="T8" fmla="*/ 36 w 36"/>
                <a:gd name="T9" fmla="*/ 9 h 9"/>
              </a:gdLst>
              <a:ahLst/>
              <a:cxnLst>
                <a:cxn ang="T4">
                  <a:pos x="T0" y="T1"/>
                </a:cxn>
                <a:cxn ang="T5">
                  <a:pos x="T2" y="T3"/>
                </a:cxn>
              </a:cxnLst>
              <a:rect l="T6" t="T7" r="T8" b="T9"/>
              <a:pathLst>
                <a:path w="36" h="9">
                  <a:moveTo>
                    <a:pt x="36" y="0"/>
                  </a:moveTo>
                  <a:cubicBezTo>
                    <a:pt x="24" y="4"/>
                    <a:pt x="9" y="0"/>
                    <a:pt x="0" y="9"/>
                  </a:cubicBezTo>
                </a:path>
              </a:pathLst>
            </a:custGeom>
            <a:noFill/>
            <a:ln w="9525">
              <a:solidFill>
                <a:srgbClr val="FF0000"/>
              </a:solidFill>
              <a:round/>
              <a:headEnd/>
              <a:tailEnd/>
            </a:ln>
          </p:spPr>
          <p:txBody>
            <a:bodyPr wrap="none" anchor="ctr"/>
            <a:lstStyle/>
            <a:p>
              <a:endParaRPr lang="nb-NO"/>
            </a:p>
          </p:txBody>
        </p:sp>
        <p:sp>
          <p:nvSpPr>
            <p:cNvPr id="13346" name="Freeform 27" descr="Water droplets"/>
            <p:cNvSpPr>
              <a:spLocks noChangeAspect="1"/>
            </p:cNvSpPr>
            <p:nvPr/>
          </p:nvSpPr>
          <p:spPr bwMode="auto">
            <a:xfrm>
              <a:off x="3738" y="1367"/>
              <a:ext cx="80" cy="15"/>
            </a:xfrm>
            <a:custGeom>
              <a:avLst/>
              <a:gdLst>
                <a:gd name="T0" fmla="*/ 39 w 54"/>
                <a:gd name="T1" fmla="*/ 1 h 9"/>
                <a:gd name="T2" fmla="*/ 54 w 54"/>
                <a:gd name="T3" fmla="*/ 7 h 9"/>
                <a:gd name="T4" fmla="*/ 39 w 54"/>
                <a:gd name="T5" fmla="*/ 1 h 9"/>
                <a:gd name="T6" fmla="*/ 0 60000 65536"/>
                <a:gd name="T7" fmla="*/ 0 60000 65536"/>
                <a:gd name="T8" fmla="*/ 0 60000 65536"/>
                <a:gd name="T9" fmla="*/ 0 w 54"/>
                <a:gd name="T10" fmla="*/ 0 h 9"/>
                <a:gd name="T11" fmla="*/ 54 w 54"/>
                <a:gd name="T12" fmla="*/ 9 h 9"/>
              </a:gdLst>
              <a:ahLst/>
              <a:cxnLst>
                <a:cxn ang="T6">
                  <a:pos x="T0" y="T1"/>
                </a:cxn>
                <a:cxn ang="T7">
                  <a:pos x="T2" y="T3"/>
                </a:cxn>
                <a:cxn ang="T8">
                  <a:pos x="T4" y="T5"/>
                </a:cxn>
              </a:cxnLst>
              <a:rect l="T9" t="T10" r="T11" b="T12"/>
              <a:pathLst>
                <a:path w="54" h="9">
                  <a:moveTo>
                    <a:pt x="39" y="1"/>
                  </a:moveTo>
                  <a:cubicBezTo>
                    <a:pt x="0" y="9"/>
                    <a:pt x="49" y="8"/>
                    <a:pt x="54" y="7"/>
                  </a:cubicBezTo>
                  <a:cubicBezTo>
                    <a:pt x="43" y="0"/>
                    <a:pt x="49" y="1"/>
                    <a:pt x="39" y="1"/>
                  </a:cubicBezTo>
                  <a:close/>
                </a:path>
              </a:pathLst>
            </a:custGeom>
            <a:noFill/>
            <a:ln w="9525">
              <a:solidFill>
                <a:srgbClr val="FF0000"/>
              </a:solidFill>
              <a:round/>
              <a:headEnd/>
              <a:tailEnd/>
            </a:ln>
          </p:spPr>
          <p:txBody>
            <a:bodyPr wrap="none" anchor="ctr"/>
            <a:lstStyle/>
            <a:p>
              <a:endParaRPr lang="nb-NO"/>
            </a:p>
          </p:txBody>
        </p:sp>
        <p:sp>
          <p:nvSpPr>
            <p:cNvPr id="13347" name="Freeform 28" descr="Water droplets"/>
            <p:cNvSpPr>
              <a:spLocks noChangeAspect="1"/>
            </p:cNvSpPr>
            <p:nvPr/>
          </p:nvSpPr>
          <p:spPr bwMode="auto">
            <a:xfrm>
              <a:off x="3537" y="1325"/>
              <a:ext cx="79" cy="14"/>
            </a:xfrm>
            <a:custGeom>
              <a:avLst/>
              <a:gdLst>
                <a:gd name="T0" fmla="*/ 39 w 54"/>
                <a:gd name="T1" fmla="*/ 1 h 9"/>
                <a:gd name="T2" fmla="*/ 54 w 54"/>
                <a:gd name="T3" fmla="*/ 7 h 9"/>
                <a:gd name="T4" fmla="*/ 39 w 54"/>
                <a:gd name="T5" fmla="*/ 1 h 9"/>
                <a:gd name="T6" fmla="*/ 0 60000 65536"/>
                <a:gd name="T7" fmla="*/ 0 60000 65536"/>
                <a:gd name="T8" fmla="*/ 0 60000 65536"/>
                <a:gd name="T9" fmla="*/ 0 w 54"/>
                <a:gd name="T10" fmla="*/ 0 h 9"/>
                <a:gd name="T11" fmla="*/ 54 w 54"/>
                <a:gd name="T12" fmla="*/ 9 h 9"/>
              </a:gdLst>
              <a:ahLst/>
              <a:cxnLst>
                <a:cxn ang="T6">
                  <a:pos x="T0" y="T1"/>
                </a:cxn>
                <a:cxn ang="T7">
                  <a:pos x="T2" y="T3"/>
                </a:cxn>
                <a:cxn ang="T8">
                  <a:pos x="T4" y="T5"/>
                </a:cxn>
              </a:cxnLst>
              <a:rect l="T9" t="T10" r="T11" b="T12"/>
              <a:pathLst>
                <a:path w="54" h="9">
                  <a:moveTo>
                    <a:pt x="39" y="1"/>
                  </a:moveTo>
                  <a:cubicBezTo>
                    <a:pt x="0" y="9"/>
                    <a:pt x="49" y="8"/>
                    <a:pt x="54" y="7"/>
                  </a:cubicBezTo>
                  <a:cubicBezTo>
                    <a:pt x="43" y="0"/>
                    <a:pt x="49" y="1"/>
                    <a:pt x="39" y="1"/>
                  </a:cubicBezTo>
                  <a:close/>
                </a:path>
              </a:pathLst>
            </a:custGeom>
            <a:noFill/>
            <a:ln w="9525">
              <a:solidFill>
                <a:srgbClr val="FF0000"/>
              </a:solidFill>
              <a:round/>
              <a:headEnd/>
              <a:tailEnd/>
            </a:ln>
          </p:spPr>
          <p:txBody>
            <a:bodyPr wrap="none" anchor="ctr"/>
            <a:lstStyle/>
            <a:p>
              <a:endParaRPr lang="nb-NO"/>
            </a:p>
          </p:txBody>
        </p:sp>
        <p:sp>
          <p:nvSpPr>
            <p:cNvPr id="13348" name="Freeform 29" descr="Water droplets"/>
            <p:cNvSpPr>
              <a:spLocks noChangeAspect="1"/>
            </p:cNvSpPr>
            <p:nvPr/>
          </p:nvSpPr>
          <p:spPr bwMode="auto">
            <a:xfrm>
              <a:off x="3823" y="1325"/>
              <a:ext cx="80" cy="14"/>
            </a:xfrm>
            <a:custGeom>
              <a:avLst/>
              <a:gdLst>
                <a:gd name="T0" fmla="*/ 39 w 54"/>
                <a:gd name="T1" fmla="*/ 1 h 9"/>
                <a:gd name="T2" fmla="*/ 54 w 54"/>
                <a:gd name="T3" fmla="*/ 7 h 9"/>
                <a:gd name="T4" fmla="*/ 39 w 54"/>
                <a:gd name="T5" fmla="*/ 1 h 9"/>
                <a:gd name="T6" fmla="*/ 0 60000 65536"/>
                <a:gd name="T7" fmla="*/ 0 60000 65536"/>
                <a:gd name="T8" fmla="*/ 0 60000 65536"/>
                <a:gd name="T9" fmla="*/ 0 w 54"/>
                <a:gd name="T10" fmla="*/ 0 h 9"/>
                <a:gd name="T11" fmla="*/ 54 w 54"/>
                <a:gd name="T12" fmla="*/ 9 h 9"/>
              </a:gdLst>
              <a:ahLst/>
              <a:cxnLst>
                <a:cxn ang="T6">
                  <a:pos x="T0" y="T1"/>
                </a:cxn>
                <a:cxn ang="T7">
                  <a:pos x="T2" y="T3"/>
                </a:cxn>
                <a:cxn ang="T8">
                  <a:pos x="T4" y="T5"/>
                </a:cxn>
              </a:cxnLst>
              <a:rect l="T9" t="T10" r="T11" b="T12"/>
              <a:pathLst>
                <a:path w="54" h="9">
                  <a:moveTo>
                    <a:pt x="39" y="1"/>
                  </a:moveTo>
                  <a:cubicBezTo>
                    <a:pt x="0" y="9"/>
                    <a:pt x="49" y="8"/>
                    <a:pt x="54" y="7"/>
                  </a:cubicBezTo>
                  <a:cubicBezTo>
                    <a:pt x="43" y="0"/>
                    <a:pt x="49" y="1"/>
                    <a:pt x="39" y="1"/>
                  </a:cubicBezTo>
                  <a:close/>
                </a:path>
              </a:pathLst>
            </a:custGeom>
            <a:noFill/>
            <a:ln w="9525">
              <a:solidFill>
                <a:srgbClr val="FF0000"/>
              </a:solidFill>
              <a:round/>
              <a:headEnd/>
              <a:tailEnd/>
            </a:ln>
          </p:spPr>
          <p:txBody>
            <a:bodyPr wrap="none" anchor="ctr"/>
            <a:lstStyle/>
            <a:p>
              <a:endParaRPr lang="nb-NO"/>
            </a:p>
          </p:txBody>
        </p:sp>
        <p:sp>
          <p:nvSpPr>
            <p:cNvPr id="13349" name="Freeform 30" descr="Water droplets"/>
            <p:cNvSpPr>
              <a:spLocks noChangeAspect="1"/>
            </p:cNvSpPr>
            <p:nvPr/>
          </p:nvSpPr>
          <p:spPr bwMode="auto">
            <a:xfrm>
              <a:off x="3893" y="1380"/>
              <a:ext cx="50" cy="42"/>
            </a:xfrm>
            <a:custGeom>
              <a:avLst/>
              <a:gdLst>
                <a:gd name="T0" fmla="*/ 34 w 34"/>
                <a:gd name="T1" fmla="*/ 2 h 26"/>
                <a:gd name="T2" fmla="*/ 4 w 34"/>
                <a:gd name="T3" fmla="*/ 5 h 26"/>
                <a:gd name="T4" fmla="*/ 13 w 34"/>
                <a:gd name="T5" fmla="*/ 14 h 26"/>
                <a:gd name="T6" fmla="*/ 10 w 34"/>
                <a:gd name="T7" fmla="*/ 26 h 26"/>
                <a:gd name="T8" fmla="*/ 0 60000 65536"/>
                <a:gd name="T9" fmla="*/ 0 60000 65536"/>
                <a:gd name="T10" fmla="*/ 0 60000 65536"/>
                <a:gd name="T11" fmla="*/ 0 60000 65536"/>
                <a:gd name="T12" fmla="*/ 0 w 34"/>
                <a:gd name="T13" fmla="*/ 0 h 26"/>
                <a:gd name="T14" fmla="*/ 34 w 34"/>
                <a:gd name="T15" fmla="*/ 26 h 26"/>
              </a:gdLst>
              <a:ahLst/>
              <a:cxnLst>
                <a:cxn ang="T8">
                  <a:pos x="T0" y="T1"/>
                </a:cxn>
                <a:cxn ang="T9">
                  <a:pos x="T2" y="T3"/>
                </a:cxn>
                <a:cxn ang="T10">
                  <a:pos x="T4" y="T5"/>
                </a:cxn>
                <a:cxn ang="T11">
                  <a:pos x="T6" y="T7"/>
                </a:cxn>
              </a:cxnLst>
              <a:rect l="T12" t="T13" r="T14" b="T15"/>
              <a:pathLst>
                <a:path w="34" h="26">
                  <a:moveTo>
                    <a:pt x="34" y="2"/>
                  </a:moveTo>
                  <a:cubicBezTo>
                    <a:pt x="24" y="3"/>
                    <a:pt x="13" y="0"/>
                    <a:pt x="4" y="5"/>
                  </a:cubicBezTo>
                  <a:cubicBezTo>
                    <a:pt x="0" y="7"/>
                    <a:pt x="12" y="10"/>
                    <a:pt x="13" y="14"/>
                  </a:cubicBezTo>
                  <a:cubicBezTo>
                    <a:pt x="14" y="18"/>
                    <a:pt x="10" y="22"/>
                    <a:pt x="10" y="26"/>
                  </a:cubicBezTo>
                </a:path>
              </a:pathLst>
            </a:custGeom>
            <a:noFill/>
            <a:ln w="9525">
              <a:solidFill>
                <a:srgbClr val="FF0000"/>
              </a:solidFill>
              <a:round/>
              <a:headEnd/>
              <a:tailEnd/>
            </a:ln>
          </p:spPr>
          <p:txBody>
            <a:bodyPr wrap="none" anchor="ctr"/>
            <a:lstStyle/>
            <a:p>
              <a:endParaRPr lang="nb-NO"/>
            </a:p>
          </p:txBody>
        </p:sp>
        <p:sp>
          <p:nvSpPr>
            <p:cNvPr id="13350" name="Freeform 31" descr="Water droplets"/>
            <p:cNvSpPr>
              <a:spLocks noChangeAspect="1"/>
            </p:cNvSpPr>
            <p:nvPr/>
          </p:nvSpPr>
          <p:spPr bwMode="auto">
            <a:xfrm>
              <a:off x="3680" y="1481"/>
              <a:ext cx="50" cy="43"/>
            </a:xfrm>
            <a:custGeom>
              <a:avLst/>
              <a:gdLst>
                <a:gd name="T0" fmla="*/ 34 w 34"/>
                <a:gd name="T1" fmla="*/ 2 h 26"/>
                <a:gd name="T2" fmla="*/ 4 w 34"/>
                <a:gd name="T3" fmla="*/ 5 h 26"/>
                <a:gd name="T4" fmla="*/ 13 w 34"/>
                <a:gd name="T5" fmla="*/ 14 h 26"/>
                <a:gd name="T6" fmla="*/ 10 w 34"/>
                <a:gd name="T7" fmla="*/ 26 h 26"/>
                <a:gd name="T8" fmla="*/ 0 60000 65536"/>
                <a:gd name="T9" fmla="*/ 0 60000 65536"/>
                <a:gd name="T10" fmla="*/ 0 60000 65536"/>
                <a:gd name="T11" fmla="*/ 0 60000 65536"/>
                <a:gd name="T12" fmla="*/ 0 w 34"/>
                <a:gd name="T13" fmla="*/ 0 h 26"/>
                <a:gd name="T14" fmla="*/ 34 w 34"/>
                <a:gd name="T15" fmla="*/ 26 h 26"/>
              </a:gdLst>
              <a:ahLst/>
              <a:cxnLst>
                <a:cxn ang="T8">
                  <a:pos x="T0" y="T1"/>
                </a:cxn>
                <a:cxn ang="T9">
                  <a:pos x="T2" y="T3"/>
                </a:cxn>
                <a:cxn ang="T10">
                  <a:pos x="T4" y="T5"/>
                </a:cxn>
                <a:cxn ang="T11">
                  <a:pos x="T6" y="T7"/>
                </a:cxn>
              </a:cxnLst>
              <a:rect l="T12" t="T13" r="T14" b="T15"/>
              <a:pathLst>
                <a:path w="34" h="26">
                  <a:moveTo>
                    <a:pt x="34" y="2"/>
                  </a:moveTo>
                  <a:cubicBezTo>
                    <a:pt x="24" y="3"/>
                    <a:pt x="13" y="0"/>
                    <a:pt x="4" y="5"/>
                  </a:cubicBezTo>
                  <a:cubicBezTo>
                    <a:pt x="0" y="7"/>
                    <a:pt x="12" y="10"/>
                    <a:pt x="13" y="14"/>
                  </a:cubicBezTo>
                  <a:cubicBezTo>
                    <a:pt x="14" y="18"/>
                    <a:pt x="10" y="22"/>
                    <a:pt x="10" y="26"/>
                  </a:cubicBezTo>
                </a:path>
              </a:pathLst>
            </a:custGeom>
            <a:noFill/>
            <a:ln w="9525">
              <a:solidFill>
                <a:srgbClr val="FF0000"/>
              </a:solidFill>
              <a:round/>
              <a:headEnd/>
              <a:tailEnd/>
            </a:ln>
          </p:spPr>
          <p:txBody>
            <a:bodyPr wrap="none" anchor="ctr"/>
            <a:lstStyle/>
            <a:p>
              <a:endParaRPr lang="nb-NO"/>
            </a:p>
          </p:txBody>
        </p:sp>
        <p:sp>
          <p:nvSpPr>
            <p:cNvPr id="13351" name="Freeform 32" descr="Water droplets"/>
            <p:cNvSpPr>
              <a:spLocks noChangeAspect="1"/>
            </p:cNvSpPr>
            <p:nvPr/>
          </p:nvSpPr>
          <p:spPr bwMode="auto">
            <a:xfrm>
              <a:off x="3751" y="1403"/>
              <a:ext cx="50" cy="43"/>
            </a:xfrm>
            <a:custGeom>
              <a:avLst/>
              <a:gdLst>
                <a:gd name="T0" fmla="*/ 34 w 34"/>
                <a:gd name="T1" fmla="*/ 2 h 26"/>
                <a:gd name="T2" fmla="*/ 4 w 34"/>
                <a:gd name="T3" fmla="*/ 5 h 26"/>
                <a:gd name="T4" fmla="*/ 13 w 34"/>
                <a:gd name="T5" fmla="*/ 14 h 26"/>
                <a:gd name="T6" fmla="*/ 10 w 34"/>
                <a:gd name="T7" fmla="*/ 26 h 26"/>
                <a:gd name="T8" fmla="*/ 0 60000 65536"/>
                <a:gd name="T9" fmla="*/ 0 60000 65536"/>
                <a:gd name="T10" fmla="*/ 0 60000 65536"/>
                <a:gd name="T11" fmla="*/ 0 60000 65536"/>
                <a:gd name="T12" fmla="*/ 0 w 34"/>
                <a:gd name="T13" fmla="*/ 0 h 26"/>
                <a:gd name="T14" fmla="*/ 34 w 34"/>
                <a:gd name="T15" fmla="*/ 26 h 26"/>
              </a:gdLst>
              <a:ahLst/>
              <a:cxnLst>
                <a:cxn ang="T8">
                  <a:pos x="T0" y="T1"/>
                </a:cxn>
                <a:cxn ang="T9">
                  <a:pos x="T2" y="T3"/>
                </a:cxn>
                <a:cxn ang="T10">
                  <a:pos x="T4" y="T5"/>
                </a:cxn>
                <a:cxn ang="T11">
                  <a:pos x="T6" y="T7"/>
                </a:cxn>
              </a:cxnLst>
              <a:rect l="T12" t="T13" r="T14" b="T15"/>
              <a:pathLst>
                <a:path w="34" h="26">
                  <a:moveTo>
                    <a:pt x="34" y="2"/>
                  </a:moveTo>
                  <a:cubicBezTo>
                    <a:pt x="24" y="3"/>
                    <a:pt x="13" y="0"/>
                    <a:pt x="4" y="5"/>
                  </a:cubicBezTo>
                  <a:cubicBezTo>
                    <a:pt x="0" y="7"/>
                    <a:pt x="12" y="10"/>
                    <a:pt x="13" y="14"/>
                  </a:cubicBezTo>
                  <a:cubicBezTo>
                    <a:pt x="14" y="18"/>
                    <a:pt x="10" y="22"/>
                    <a:pt x="10" y="26"/>
                  </a:cubicBezTo>
                </a:path>
              </a:pathLst>
            </a:custGeom>
            <a:noFill/>
            <a:ln w="9525">
              <a:solidFill>
                <a:srgbClr val="FF0000"/>
              </a:solidFill>
              <a:round/>
              <a:headEnd/>
              <a:tailEnd/>
            </a:ln>
          </p:spPr>
          <p:txBody>
            <a:bodyPr wrap="none" anchor="ctr"/>
            <a:lstStyle/>
            <a:p>
              <a:endParaRPr lang="nb-NO"/>
            </a:p>
          </p:txBody>
        </p:sp>
        <p:sp>
          <p:nvSpPr>
            <p:cNvPr id="13352" name="Text Box 33" descr="Water droplets"/>
            <p:cNvSpPr txBox="1">
              <a:spLocks noChangeAspect="1" noChangeArrowheads="1"/>
            </p:cNvSpPr>
            <p:nvPr/>
          </p:nvSpPr>
          <p:spPr bwMode="auto">
            <a:xfrm>
              <a:off x="3305" y="968"/>
              <a:ext cx="972" cy="231"/>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Intermediates</a:t>
              </a:r>
            </a:p>
          </p:txBody>
        </p:sp>
        <p:sp>
          <p:nvSpPr>
            <p:cNvPr id="13353" name="Text Box 34"/>
            <p:cNvSpPr txBox="1">
              <a:spLocks noChangeArrowheads="1"/>
            </p:cNvSpPr>
            <p:nvPr/>
          </p:nvSpPr>
          <p:spPr bwMode="auto">
            <a:xfrm>
              <a:off x="3136" y="1174"/>
              <a:ext cx="212" cy="231"/>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E</a:t>
              </a:r>
            </a:p>
          </p:txBody>
        </p:sp>
      </p:grpSp>
      <p:grpSp>
        <p:nvGrpSpPr>
          <p:cNvPr id="5" name="Group 35"/>
          <p:cNvGrpSpPr>
            <a:grpSpLocks/>
          </p:cNvGrpSpPr>
          <p:nvPr/>
        </p:nvGrpSpPr>
        <p:grpSpPr bwMode="auto">
          <a:xfrm>
            <a:off x="6551613" y="2084388"/>
            <a:ext cx="336550" cy="582612"/>
            <a:chOff x="3708" y="1586"/>
            <a:chExt cx="212" cy="367"/>
          </a:xfrm>
        </p:grpSpPr>
        <p:sp>
          <p:nvSpPr>
            <p:cNvPr id="13332" name="Line 36" descr="Water droplets"/>
            <p:cNvSpPr>
              <a:spLocks noChangeAspect="1" noChangeShapeType="1"/>
            </p:cNvSpPr>
            <p:nvPr/>
          </p:nvSpPr>
          <p:spPr bwMode="auto">
            <a:xfrm>
              <a:off x="3751" y="1638"/>
              <a:ext cx="0" cy="315"/>
            </a:xfrm>
            <a:prstGeom prst="line">
              <a:avLst/>
            </a:prstGeom>
            <a:noFill/>
            <a:ln w="9525">
              <a:solidFill>
                <a:schemeClr val="tx1"/>
              </a:solidFill>
              <a:round/>
              <a:headEnd/>
              <a:tailEnd type="triangle" w="med" len="med"/>
            </a:ln>
          </p:spPr>
          <p:txBody>
            <a:bodyPr wrap="none" anchor="ctr"/>
            <a:lstStyle/>
            <a:p>
              <a:endParaRPr lang="nb-NO"/>
            </a:p>
          </p:txBody>
        </p:sp>
        <p:sp>
          <p:nvSpPr>
            <p:cNvPr id="13333" name="Text Box 37"/>
            <p:cNvSpPr txBox="1">
              <a:spLocks noChangeArrowheads="1"/>
            </p:cNvSpPr>
            <p:nvPr/>
          </p:nvSpPr>
          <p:spPr bwMode="auto">
            <a:xfrm>
              <a:off x="3708" y="1586"/>
              <a:ext cx="212" cy="231"/>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E</a:t>
              </a:r>
            </a:p>
          </p:txBody>
        </p:sp>
      </p:grpSp>
      <p:grpSp>
        <p:nvGrpSpPr>
          <p:cNvPr id="6" name="Group 38"/>
          <p:cNvGrpSpPr>
            <a:grpSpLocks/>
          </p:cNvGrpSpPr>
          <p:nvPr/>
        </p:nvGrpSpPr>
        <p:grpSpPr bwMode="auto">
          <a:xfrm>
            <a:off x="3941763" y="2081213"/>
            <a:ext cx="2209800" cy="457200"/>
            <a:chOff x="2064" y="1584"/>
            <a:chExt cx="1392" cy="288"/>
          </a:xfrm>
        </p:grpSpPr>
        <p:sp>
          <p:nvSpPr>
            <p:cNvPr id="13330" name="Arc 39"/>
            <p:cNvSpPr>
              <a:spLocks/>
            </p:cNvSpPr>
            <p:nvPr/>
          </p:nvSpPr>
          <p:spPr bwMode="auto">
            <a:xfrm>
              <a:off x="2064" y="1584"/>
              <a:ext cx="1392" cy="288"/>
            </a:xfrm>
            <a:custGeom>
              <a:avLst/>
              <a:gdLst>
                <a:gd name="T0" fmla="*/ 0 w 21600"/>
                <a:gd name="T1" fmla="*/ 0 h 21600"/>
                <a:gd name="T2" fmla="*/ 1392 w 21600"/>
                <a:gd name="T3" fmla="*/ 288 h 21600"/>
                <a:gd name="T4" fmla="*/ 0 w 21600"/>
                <a:gd name="T5" fmla="*/ 288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5875">
              <a:solidFill>
                <a:schemeClr val="tx1"/>
              </a:solidFill>
              <a:round/>
              <a:headEnd/>
              <a:tailEnd type="triangle" w="lg" len="lg"/>
            </a:ln>
          </p:spPr>
          <p:txBody>
            <a:bodyPr wrap="none" anchor="ctr"/>
            <a:lstStyle/>
            <a:p>
              <a:endParaRPr lang="nb-NO"/>
            </a:p>
          </p:txBody>
        </p:sp>
        <p:sp>
          <p:nvSpPr>
            <p:cNvPr id="13331" name="Text Box 40"/>
            <p:cNvSpPr txBox="1">
              <a:spLocks noChangeArrowheads="1"/>
            </p:cNvSpPr>
            <p:nvPr/>
          </p:nvSpPr>
          <p:spPr bwMode="auto">
            <a:xfrm>
              <a:off x="2150" y="1591"/>
              <a:ext cx="855" cy="250"/>
            </a:xfrm>
            <a:prstGeom prst="rect">
              <a:avLst/>
            </a:prstGeom>
            <a:noFill/>
            <a:ln w="9525">
              <a:noFill/>
              <a:miter lim="800000"/>
              <a:headEnd/>
              <a:tailEnd/>
            </a:ln>
          </p:spPr>
          <p:txBody>
            <a:bodyPr wrap="none">
              <a:spAutoFit/>
            </a:bodyPr>
            <a:lstStyle/>
            <a:p>
              <a:r>
                <a:rPr lang="nb-NO" sz="2000"/>
                <a:t>Hydrolysis</a:t>
              </a:r>
              <a:endParaRPr lang="en-GB" sz="2000"/>
            </a:p>
          </p:txBody>
        </p:sp>
      </p:grpSp>
      <p:grpSp>
        <p:nvGrpSpPr>
          <p:cNvPr id="7" name="Group 41"/>
          <p:cNvGrpSpPr>
            <a:grpSpLocks/>
          </p:cNvGrpSpPr>
          <p:nvPr/>
        </p:nvGrpSpPr>
        <p:grpSpPr bwMode="auto">
          <a:xfrm>
            <a:off x="7523163" y="2309813"/>
            <a:ext cx="1289050" cy="1624012"/>
            <a:chOff x="4320" y="1728"/>
            <a:chExt cx="812" cy="1023"/>
          </a:xfrm>
        </p:grpSpPr>
        <p:sp>
          <p:nvSpPr>
            <p:cNvPr id="13324" name="Line 42" descr="Water droplets"/>
            <p:cNvSpPr>
              <a:spLocks noChangeAspect="1" noChangeShapeType="1"/>
            </p:cNvSpPr>
            <p:nvPr/>
          </p:nvSpPr>
          <p:spPr bwMode="auto">
            <a:xfrm>
              <a:off x="4368" y="2064"/>
              <a:ext cx="358" cy="0"/>
            </a:xfrm>
            <a:prstGeom prst="line">
              <a:avLst/>
            </a:prstGeom>
            <a:noFill/>
            <a:ln w="19050">
              <a:solidFill>
                <a:schemeClr val="tx1"/>
              </a:solidFill>
              <a:round/>
              <a:headEnd/>
              <a:tailEnd type="triangle" w="med" len="med"/>
            </a:ln>
          </p:spPr>
          <p:txBody>
            <a:bodyPr wrap="none" anchor="ctr"/>
            <a:lstStyle/>
            <a:p>
              <a:endParaRPr lang="nb-NO"/>
            </a:p>
          </p:txBody>
        </p:sp>
        <p:grpSp>
          <p:nvGrpSpPr>
            <p:cNvPr id="13325" name="Group 43"/>
            <p:cNvGrpSpPr>
              <a:grpSpLocks/>
            </p:cNvGrpSpPr>
            <p:nvPr/>
          </p:nvGrpSpPr>
          <p:grpSpPr bwMode="auto">
            <a:xfrm>
              <a:off x="4560" y="1728"/>
              <a:ext cx="572" cy="1023"/>
              <a:chOff x="1677" y="1795"/>
              <a:chExt cx="572" cy="1023"/>
            </a:xfrm>
          </p:grpSpPr>
          <p:sp>
            <p:nvSpPr>
              <p:cNvPr id="13327" name="Freeform 44" descr="Water droplets"/>
              <p:cNvSpPr>
                <a:spLocks noChangeAspect="1"/>
              </p:cNvSpPr>
              <p:nvPr/>
            </p:nvSpPr>
            <p:spPr bwMode="auto">
              <a:xfrm>
                <a:off x="1793" y="2359"/>
                <a:ext cx="229" cy="459"/>
              </a:xfrm>
              <a:custGeom>
                <a:avLst/>
                <a:gdLst>
                  <a:gd name="T0" fmla="*/ 153 w 153"/>
                  <a:gd name="T1" fmla="*/ 7 h 280"/>
                  <a:gd name="T2" fmla="*/ 81 w 153"/>
                  <a:gd name="T3" fmla="*/ 4 h 280"/>
                  <a:gd name="T4" fmla="*/ 66 w 153"/>
                  <a:gd name="T5" fmla="*/ 46 h 280"/>
                  <a:gd name="T6" fmla="*/ 99 w 153"/>
                  <a:gd name="T7" fmla="*/ 79 h 280"/>
                  <a:gd name="T8" fmla="*/ 117 w 153"/>
                  <a:gd name="T9" fmla="*/ 118 h 280"/>
                  <a:gd name="T10" fmla="*/ 117 w 153"/>
                  <a:gd name="T11" fmla="*/ 163 h 280"/>
                  <a:gd name="T12" fmla="*/ 36 w 153"/>
                  <a:gd name="T13" fmla="*/ 202 h 280"/>
                  <a:gd name="T14" fmla="*/ 24 w 153"/>
                  <a:gd name="T15" fmla="*/ 229 h 280"/>
                  <a:gd name="T16" fmla="*/ 18 w 153"/>
                  <a:gd name="T17" fmla="*/ 268 h 280"/>
                  <a:gd name="T18" fmla="*/ 0 w 153"/>
                  <a:gd name="T19" fmla="*/ 280 h 2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
                  <a:gd name="T31" fmla="*/ 0 h 280"/>
                  <a:gd name="T32" fmla="*/ 153 w 153"/>
                  <a:gd name="T33" fmla="*/ 280 h 2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 h="280">
                    <a:moveTo>
                      <a:pt x="153" y="7"/>
                    </a:moveTo>
                    <a:cubicBezTo>
                      <a:pt x="125" y="0"/>
                      <a:pt x="114" y="2"/>
                      <a:pt x="81" y="4"/>
                    </a:cubicBezTo>
                    <a:cubicBezTo>
                      <a:pt x="60" y="14"/>
                      <a:pt x="60" y="20"/>
                      <a:pt x="66" y="46"/>
                    </a:cubicBezTo>
                    <a:cubicBezTo>
                      <a:pt x="68" y="55"/>
                      <a:pt x="95" y="75"/>
                      <a:pt x="99" y="79"/>
                    </a:cubicBezTo>
                    <a:cubicBezTo>
                      <a:pt x="111" y="91"/>
                      <a:pt x="113" y="103"/>
                      <a:pt x="117" y="118"/>
                    </a:cubicBezTo>
                    <a:cubicBezTo>
                      <a:pt x="118" y="125"/>
                      <a:pt x="123" y="154"/>
                      <a:pt x="117" y="163"/>
                    </a:cubicBezTo>
                    <a:cubicBezTo>
                      <a:pt x="106" y="179"/>
                      <a:pt x="56" y="189"/>
                      <a:pt x="36" y="202"/>
                    </a:cubicBezTo>
                    <a:cubicBezTo>
                      <a:pt x="31" y="210"/>
                      <a:pt x="24" y="229"/>
                      <a:pt x="24" y="229"/>
                    </a:cubicBezTo>
                    <a:cubicBezTo>
                      <a:pt x="23" y="242"/>
                      <a:pt x="27" y="259"/>
                      <a:pt x="18" y="268"/>
                    </a:cubicBezTo>
                    <a:cubicBezTo>
                      <a:pt x="13" y="273"/>
                      <a:pt x="0" y="280"/>
                      <a:pt x="0" y="280"/>
                    </a:cubicBezTo>
                  </a:path>
                </a:pathLst>
              </a:custGeom>
              <a:noFill/>
              <a:ln w="9525">
                <a:solidFill>
                  <a:schemeClr val="tx1"/>
                </a:solidFill>
                <a:round/>
                <a:headEnd/>
                <a:tailEnd/>
              </a:ln>
            </p:spPr>
            <p:txBody>
              <a:bodyPr wrap="none" anchor="ctr"/>
              <a:lstStyle/>
              <a:p>
                <a:endParaRPr lang="nb-NO"/>
              </a:p>
            </p:txBody>
          </p:sp>
          <p:sp>
            <p:nvSpPr>
              <p:cNvPr id="13328" name="Freeform 45" descr="Water droplets"/>
              <p:cNvSpPr>
                <a:spLocks noChangeAspect="1"/>
              </p:cNvSpPr>
              <p:nvPr/>
            </p:nvSpPr>
            <p:spPr bwMode="auto">
              <a:xfrm rot="4180894" flipH="1">
                <a:off x="1760" y="2341"/>
                <a:ext cx="251" cy="417"/>
              </a:xfrm>
              <a:custGeom>
                <a:avLst/>
                <a:gdLst>
                  <a:gd name="T0" fmla="*/ 153 w 153"/>
                  <a:gd name="T1" fmla="*/ 7 h 280"/>
                  <a:gd name="T2" fmla="*/ 81 w 153"/>
                  <a:gd name="T3" fmla="*/ 4 h 280"/>
                  <a:gd name="T4" fmla="*/ 66 w 153"/>
                  <a:gd name="T5" fmla="*/ 46 h 280"/>
                  <a:gd name="T6" fmla="*/ 99 w 153"/>
                  <a:gd name="T7" fmla="*/ 79 h 280"/>
                  <a:gd name="T8" fmla="*/ 117 w 153"/>
                  <a:gd name="T9" fmla="*/ 118 h 280"/>
                  <a:gd name="T10" fmla="*/ 117 w 153"/>
                  <a:gd name="T11" fmla="*/ 163 h 280"/>
                  <a:gd name="T12" fmla="*/ 36 w 153"/>
                  <a:gd name="T13" fmla="*/ 202 h 280"/>
                  <a:gd name="T14" fmla="*/ 24 w 153"/>
                  <a:gd name="T15" fmla="*/ 229 h 280"/>
                  <a:gd name="T16" fmla="*/ 18 w 153"/>
                  <a:gd name="T17" fmla="*/ 268 h 280"/>
                  <a:gd name="T18" fmla="*/ 0 w 153"/>
                  <a:gd name="T19" fmla="*/ 280 h 2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
                  <a:gd name="T31" fmla="*/ 0 h 280"/>
                  <a:gd name="T32" fmla="*/ 153 w 153"/>
                  <a:gd name="T33" fmla="*/ 280 h 2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 h="280">
                    <a:moveTo>
                      <a:pt x="153" y="7"/>
                    </a:moveTo>
                    <a:cubicBezTo>
                      <a:pt x="125" y="0"/>
                      <a:pt x="114" y="2"/>
                      <a:pt x="81" y="4"/>
                    </a:cubicBezTo>
                    <a:cubicBezTo>
                      <a:pt x="60" y="14"/>
                      <a:pt x="60" y="20"/>
                      <a:pt x="66" y="46"/>
                    </a:cubicBezTo>
                    <a:cubicBezTo>
                      <a:pt x="68" y="55"/>
                      <a:pt x="95" y="75"/>
                      <a:pt x="99" y="79"/>
                    </a:cubicBezTo>
                    <a:cubicBezTo>
                      <a:pt x="111" y="91"/>
                      <a:pt x="113" y="103"/>
                      <a:pt x="117" y="118"/>
                    </a:cubicBezTo>
                    <a:cubicBezTo>
                      <a:pt x="118" y="125"/>
                      <a:pt x="123" y="154"/>
                      <a:pt x="117" y="163"/>
                    </a:cubicBezTo>
                    <a:cubicBezTo>
                      <a:pt x="106" y="179"/>
                      <a:pt x="56" y="189"/>
                      <a:pt x="36" y="202"/>
                    </a:cubicBezTo>
                    <a:cubicBezTo>
                      <a:pt x="31" y="210"/>
                      <a:pt x="24" y="229"/>
                      <a:pt x="24" y="229"/>
                    </a:cubicBezTo>
                    <a:cubicBezTo>
                      <a:pt x="23" y="242"/>
                      <a:pt x="27" y="259"/>
                      <a:pt x="18" y="268"/>
                    </a:cubicBezTo>
                    <a:cubicBezTo>
                      <a:pt x="13" y="273"/>
                      <a:pt x="0" y="280"/>
                      <a:pt x="0" y="280"/>
                    </a:cubicBezTo>
                  </a:path>
                </a:pathLst>
              </a:custGeom>
              <a:noFill/>
              <a:ln w="9525">
                <a:solidFill>
                  <a:schemeClr val="tx1"/>
                </a:solidFill>
                <a:round/>
                <a:headEnd/>
                <a:tailEnd/>
              </a:ln>
            </p:spPr>
            <p:txBody>
              <a:bodyPr wrap="none" anchor="ctr"/>
              <a:lstStyle/>
              <a:p>
                <a:endParaRPr lang="nb-NO"/>
              </a:p>
            </p:txBody>
          </p:sp>
          <p:sp>
            <p:nvSpPr>
              <p:cNvPr id="13329" name="AutoShape 46" descr="Medium wood"/>
              <p:cNvSpPr>
                <a:spLocks noChangeAspect="1" noChangeArrowheads="1"/>
              </p:cNvSpPr>
              <p:nvPr/>
            </p:nvSpPr>
            <p:spPr bwMode="auto">
              <a:xfrm rot="-3517620">
                <a:off x="1863" y="2038"/>
                <a:ext cx="629" cy="143"/>
              </a:xfrm>
              <a:prstGeom prst="flowChartTerminator">
                <a:avLst/>
              </a:prstGeom>
              <a:blipFill dpi="0" rotWithShape="0">
                <a:blip r:embed="rId3" cstate="print"/>
                <a:srcRect/>
                <a:tile tx="0" ty="0" sx="100000" sy="100000" flip="none" algn="tl"/>
              </a:blipFill>
              <a:ln w="9525">
                <a:solidFill>
                  <a:srgbClr val="C0C0C0"/>
                </a:solidFill>
                <a:miter lim="800000"/>
                <a:headEnd/>
                <a:tailEnd/>
              </a:ln>
            </p:spPr>
            <p:txBody>
              <a:bodyPr wrap="none" anchor="ctr"/>
              <a:lstStyle/>
              <a:p>
                <a:endParaRPr lang="nb-NO"/>
              </a:p>
            </p:txBody>
          </p:sp>
        </p:grpSp>
        <p:sp>
          <p:nvSpPr>
            <p:cNvPr id="13326" name="Text Box 47"/>
            <p:cNvSpPr txBox="1">
              <a:spLocks noChangeArrowheads="1"/>
            </p:cNvSpPr>
            <p:nvPr/>
          </p:nvSpPr>
          <p:spPr bwMode="auto">
            <a:xfrm>
              <a:off x="4320" y="1728"/>
              <a:ext cx="596" cy="231"/>
            </a:xfrm>
            <a:prstGeom prst="rect">
              <a:avLst/>
            </a:prstGeom>
            <a:noFill/>
            <a:ln w="9525">
              <a:noFill/>
              <a:miter lim="800000"/>
              <a:headEnd/>
              <a:tailEnd/>
            </a:ln>
          </p:spPr>
          <p:txBody>
            <a:bodyPr wrap="none">
              <a:spAutoFit/>
            </a:bodyPr>
            <a:lstStyle/>
            <a:p>
              <a:r>
                <a:rPr lang="nb-NO" b="1">
                  <a:latin typeface="Times New Roman" pitchFamily="18" charset="0"/>
                </a:rPr>
                <a:t>Growth</a:t>
              </a:r>
              <a:endParaRPr lang="en-GB" b="1">
                <a:latin typeface="Times New Roman" pitchFamily="18" charset="0"/>
              </a:endParaRPr>
            </a:p>
          </p:txBody>
        </p:sp>
      </p:grpSp>
      <p:sp>
        <p:nvSpPr>
          <p:cNvPr id="13322" name="Text Box 49"/>
          <p:cNvSpPr txBox="1">
            <a:spLocks noChangeArrowheads="1"/>
          </p:cNvSpPr>
          <p:nvPr/>
        </p:nvSpPr>
        <p:spPr bwMode="auto">
          <a:xfrm>
            <a:off x="144463" y="1700213"/>
            <a:ext cx="3348037" cy="5494337"/>
          </a:xfrm>
          <a:prstGeom prst="rect">
            <a:avLst/>
          </a:prstGeom>
          <a:noFill/>
          <a:ln w="9525">
            <a:noFill/>
            <a:miter lim="800000"/>
            <a:headEnd/>
            <a:tailEnd/>
          </a:ln>
        </p:spPr>
        <p:txBody>
          <a:bodyPr>
            <a:spAutoFit/>
          </a:bodyPr>
          <a:lstStyle/>
          <a:p>
            <a:pPr marL="182563" indent="-182563">
              <a:lnSpc>
                <a:spcPct val="90000"/>
              </a:lnSpc>
              <a:spcAft>
                <a:spcPct val="30000"/>
              </a:spcAft>
              <a:buFontTx/>
              <a:buChar char="•"/>
            </a:pPr>
            <a:r>
              <a:rPr lang="en-US" sz="2000"/>
              <a:t>Depolymerisation   products, the mono-             or short oligomers                of the original polymer, are transported into the cell, or the G- periplasmic space, and enters metabolic pathways.</a:t>
            </a:r>
          </a:p>
          <a:p>
            <a:pPr marL="182563" indent="-182563">
              <a:lnSpc>
                <a:spcPct val="90000"/>
              </a:lnSpc>
              <a:spcAft>
                <a:spcPct val="30000"/>
              </a:spcAft>
              <a:buFontTx/>
              <a:buChar char="•"/>
            </a:pPr>
            <a:r>
              <a:rPr lang="en-US" sz="2000"/>
              <a:t>The cut-off limit for transport through the cell membrane  is thought to be about 600 Da (g/mole), however, certain translocases (</a:t>
            </a:r>
            <a:r>
              <a:rPr lang="en-US" sz="2000" i="1"/>
              <a:t>Ton B</a:t>
            </a:r>
            <a:r>
              <a:rPr lang="en-US" sz="2000"/>
              <a:t>) alow for accumulation of higher molecular weight polymers in the G- periplasmic space.</a:t>
            </a:r>
          </a:p>
          <a:p>
            <a:pPr marL="182563" indent="-182563">
              <a:lnSpc>
                <a:spcPct val="90000"/>
              </a:lnSpc>
              <a:spcAft>
                <a:spcPct val="30000"/>
              </a:spcAft>
              <a:buFontTx/>
              <a:buChar char="•"/>
            </a:pPr>
            <a:endParaRPr lang="en-US" sz="2000"/>
          </a:p>
        </p:txBody>
      </p:sp>
      <p:sp>
        <p:nvSpPr>
          <p:cNvPr id="13323" name="Rectangle 3"/>
          <p:cNvSpPr>
            <a:spLocks noGrp="1" noChangeArrowheads="1"/>
          </p:cNvSpPr>
          <p:nvPr>
            <p:ph type="body" idx="1"/>
          </p:nvPr>
        </p:nvSpPr>
        <p:spPr>
          <a:xfrm>
            <a:off x="3743325" y="3716338"/>
            <a:ext cx="5400675" cy="2808287"/>
          </a:xfrm>
          <a:solidFill>
            <a:schemeClr val="bg1"/>
          </a:solidFill>
        </p:spPr>
        <p:txBody>
          <a:bodyPr/>
          <a:lstStyle/>
          <a:p>
            <a:pPr marL="182563" indent="-182563" eaLnBrk="1" hangingPunct="1">
              <a:lnSpc>
                <a:spcPct val="80000"/>
              </a:lnSpc>
              <a:spcAft>
                <a:spcPct val="30000"/>
              </a:spcAft>
            </a:pPr>
            <a:r>
              <a:rPr lang="en-US" sz="2000" smtClean="0"/>
              <a:t>Hydrolytic and lytic extracellular enzymes (EE) are secreted into the local environment for depolymerisation of organic polymers into readily biodegradable monomers.</a:t>
            </a:r>
          </a:p>
          <a:p>
            <a:pPr marL="182563" indent="-182563" eaLnBrk="1" hangingPunct="1">
              <a:lnSpc>
                <a:spcPct val="80000"/>
              </a:lnSpc>
              <a:spcAft>
                <a:spcPct val="30000"/>
              </a:spcAft>
            </a:pPr>
            <a:r>
              <a:rPr lang="en-US" sz="2000" smtClean="0"/>
              <a:t>Many hydrolytic enzymes exists, some specialized (single substrate) while others are generalists.</a:t>
            </a:r>
          </a:p>
          <a:p>
            <a:pPr marL="182563" indent="-182563" eaLnBrk="1" hangingPunct="1">
              <a:lnSpc>
                <a:spcPct val="80000"/>
              </a:lnSpc>
              <a:spcAft>
                <a:spcPct val="30000"/>
              </a:spcAft>
            </a:pPr>
            <a:r>
              <a:rPr lang="en-US" sz="2000" smtClean="0"/>
              <a:t>Principally; two types of EE exists: </a:t>
            </a:r>
            <a:r>
              <a:rPr lang="en-US" sz="2000" i="1" smtClean="0"/>
              <a:t>Endo-</a:t>
            </a:r>
            <a:r>
              <a:rPr lang="en-US" sz="2000" smtClean="0"/>
              <a:t> and </a:t>
            </a:r>
            <a:r>
              <a:rPr lang="en-US" sz="2000" i="1" smtClean="0"/>
              <a:t>Exo-</a:t>
            </a:r>
            <a:r>
              <a:rPr lang="en-US" sz="2000" smtClean="0"/>
              <a:t>hydrolytic enzymes, the former cutting intrapolymeric bonds, while the latter depolyerize from one of the polymer ends.</a:t>
            </a:r>
          </a:p>
          <a:p>
            <a:pPr marL="182563" indent="-182563" eaLnBrk="1" hangingPunct="1">
              <a:lnSpc>
                <a:spcPct val="80000"/>
              </a:lnSpc>
              <a:spcAft>
                <a:spcPct val="30000"/>
              </a:spcAft>
            </a:pPr>
            <a:endParaRPr lang="en-US" sz="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126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4638"/>
            <a:ext cx="8229600" cy="850900"/>
          </a:xfrm>
        </p:spPr>
        <p:txBody>
          <a:bodyPr/>
          <a:lstStyle/>
          <a:p>
            <a:pPr eaLnBrk="1" hangingPunct="1"/>
            <a:r>
              <a:rPr lang="en-US" sz="2800" b="1" smtClean="0">
                <a:cs typeface="Times New Roman" pitchFamily="18" charset="0"/>
              </a:rPr>
              <a:t>Hexose, Pentose, and </a:t>
            </a:r>
            <a:br>
              <a:rPr lang="en-US" sz="2800" b="1" smtClean="0">
                <a:cs typeface="Times New Roman" pitchFamily="18" charset="0"/>
              </a:rPr>
            </a:br>
            <a:r>
              <a:rPr lang="en-US" sz="2800" b="1" smtClean="0">
                <a:cs typeface="Times New Roman" pitchFamily="18" charset="0"/>
              </a:rPr>
              <a:t>Polysaccharide Metabolism</a:t>
            </a:r>
          </a:p>
        </p:txBody>
      </p:sp>
      <p:sp>
        <p:nvSpPr>
          <p:cNvPr id="14339" name="Rectangle 3"/>
          <p:cNvSpPr>
            <a:spLocks noGrp="1" noChangeArrowheads="1"/>
          </p:cNvSpPr>
          <p:nvPr>
            <p:ph type="body" sz="half" idx="1"/>
          </p:nvPr>
        </p:nvSpPr>
        <p:spPr>
          <a:xfrm>
            <a:off x="457200" y="1457325"/>
            <a:ext cx="8362950" cy="1497013"/>
          </a:xfrm>
        </p:spPr>
        <p:txBody>
          <a:bodyPr/>
          <a:lstStyle/>
          <a:p>
            <a:pPr marL="0" indent="0" eaLnBrk="1" hangingPunct="1">
              <a:buFontTx/>
              <a:buNone/>
            </a:pPr>
            <a:r>
              <a:rPr lang="en-US" sz="2200" smtClean="0"/>
              <a:t>Polysaccharides are abundant in nature and can be broken down, usually by hydrolysis, into hexose or pentose monomers or di- tri or tetramers (like maltose) and used as energy sources. Starch and cellulose are common polysaccharides.</a:t>
            </a:r>
          </a:p>
        </p:txBody>
      </p:sp>
      <p:pic>
        <p:nvPicPr>
          <p:cNvPr id="14340" name="Picture 4" descr="table 17-9"/>
          <p:cNvPicPr>
            <a:picLocks noGrp="1" noChangeAspect="1" noChangeArrowheads="1"/>
          </p:cNvPicPr>
          <p:nvPr>
            <p:ph sz="half" idx="2"/>
          </p:nvPr>
        </p:nvPicPr>
        <p:blipFill>
          <a:blip r:embed="rId2" cstate="print"/>
          <a:srcRect b="14967"/>
          <a:stretch>
            <a:fillRect/>
          </a:stretch>
        </p:blipFill>
        <p:spPr>
          <a:xfrm>
            <a:off x="0" y="2924175"/>
            <a:ext cx="9144000" cy="3932238"/>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tel 1"/>
          <p:cNvSpPr>
            <a:spLocks noGrp="1"/>
          </p:cNvSpPr>
          <p:nvPr>
            <p:ph type="title"/>
          </p:nvPr>
        </p:nvSpPr>
        <p:spPr>
          <a:xfrm>
            <a:off x="457200" y="274638"/>
            <a:ext cx="8229600" cy="841375"/>
          </a:xfrm>
        </p:spPr>
        <p:txBody>
          <a:bodyPr/>
          <a:lstStyle/>
          <a:p>
            <a:pPr eaLnBrk="1" hangingPunct="1"/>
            <a:r>
              <a:rPr lang="nb-NO" smtClean="0"/>
              <a:t>Depolymerization</a:t>
            </a:r>
          </a:p>
        </p:txBody>
      </p:sp>
      <p:sp>
        <p:nvSpPr>
          <p:cNvPr id="15363" name="Plassholder for tekst 2"/>
          <p:cNvSpPr>
            <a:spLocks noGrp="1"/>
          </p:cNvSpPr>
          <p:nvPr>
            <p:ph type="body" sz="half" idx="1"/>
          </p:nvPr>
        </p:nvSpPr>
        <p:spPr>
          <a:xfrm>
            <a:off x="371475" y="1824038"/>
            <a:ext cx="4038600" cy="2238375"/>
          </a:xfrm>
        </p:spPr>
        <p:txBody>
          <a:bodyPr/>
          <a:lstStyle/>
          <a:p>
            <a:pPr eaLnBrk="1" hangingPunct="1"/>
            <a:r>
              <a:rPr lang="nb-NO" sz="2400" smtClean="0"/>
              <a:t>Extracellular </a:t>
            </a:r>
            <a:r>
              <a:rPr lang="nb-NO" sz="2400" i="1" smtClean="0"/>
              <a:t>hydrolases </a:t>
            </a:r>
            <a:r>
              <a:rPr lang="nb-NO" sz="2400" smtClean="0"/>
              <a:t>and </a:t>
            </a:r>
            <a:r>
              <a:rPr lang="nb-NO" sz="2400" i="1" smtClean="0"/>
              <a:t>lyases</a:t>
            </a:r>
            <a:r>
              <a:rPr lang="nb-NO" sz="2400" smtClean="0"/>
              <a:t> attack Glycosidic linkages and produce monomer and oligomer products.</a:t>
            </a:r>
          </a:p>
        </p:txBody>
      </p:sp>
      <p:pic>
        <p:nvPicPr>
          <p:cNvPr id="15364" name="Picture 6" descr="E:\Chapter_17\Present\Figures\17_F61.jpg"/>
          <p:cNvPicPr>
            <a:picLocks noGrp="1" noChangeAspect="1" noChangeArrowheads="1"/>
          </p:cNvPicPr>
          <p:nvPr>
            <p:ph sz="half" idx="2"/>
          </p:nvPr>
        </p:nvPicPr>
        <p:blipFill>
          <a:blip r:embed="rId2" cstate="print"/>
          <a:srcRect b="4498"/>
          <a:stretch>
            <a:fillRect/>
          </a:stretch>
        </p:blipFill>
        <p:spPr>
          <a:xfrm>
            <a:off x="4562475" y="1441450"/>
            <a:ext cx="4038600" cy="3305175"/>
          </a:xfrm>
        </p:spPr>
      </p:pic>
      <p:pic>
        <p:nvPicPr>
          <p:cNvPr id="15365" name="Picture 2" descr="http://users.rcn.com/jkimball.ma.ultranet/BiologyPages/A/amylase.gif"/>
          <p:cNvPicPr>
            <a:picLocks noChangeAspect="1" noChangeArrowheads="1"/>
          </p:cNvPicPr>
          <p:nvPr/>
        </p:nvPicPr>
        <p:blipFill>
          <a:blip r:embed="rId3" cstate="print"/>
          <a:srcRect/>
          <a:stretch>
            <a:fillRect/>
          </a:stretch>
        </p:blipFill>
        <p:spPr bwMode="auto">
          <a:xfrm>
            <a:off x="4859338" y="5221288"/>
            <a:ext cx="4284662" cy="1200150"/>
          </a:xfrm>
          <a:prstGeom prst="rect">
            <a:avLst/>
          </a:prstGeom>
          <a:noFill/>
          <a:ln w="9525">
            <a:noFill/>
            <a:miter lim="800000"/>
            <a:headEnd/>
            <a:tailEnd/>
          </a:ln>
        </p:spPr>
      </p:pic>
      <p:pic>
        <p:nvPicPr>
          <p:cNvPr id="15366" name="Picture 4" descr="http://www.nrel.gov/biomass/images/starch.gif"/>
          <p:cNvPicPr>
            <a:picLocks noChangeAspect="1" noChangeArrowheads="1"/>
          </p:cNvPicPr>
          <p:nvPr/>
        </p:nvPicPr>
        <p:blipFill>
          <a:blip r:embed="rId4" cstate="print"/>
          <a:srcRect/>
          <a:stretch>
            <a:fillRect/>
          </a:stretch>
        </p:blipFill>
        <p:spPr bwMode="auto">
          <a:xfrm>
            <a:off x="52388" y="4305300"/>
            <a:ext cx="4457700" cy="2552700"/>
          </a:xfrm>
          <a:prstGeom prst="rect">
            <a:avLst/>
          </a:prstGeom>
          <a:noFill/>
          <a:ln w="9525">
            <a:noFill/>
            <a:miter lim="800000"/>
            <a:headEnd/>
            <a:tailEnd/>
          </a:ln>
        </p:spPr>
      </p:pic>
      <p:cxnSp>
        <p:nvCxnSpPr>
          <p:cNvPr id="9" name="Rett pil 8"/>
          <p:cNvCxnSpPr/>
          <p:nvPr/>
        </p:nvCxnSpPr>
        <p:spPr>
          <a:xfrm>
            <a:off x="3933825" y="5816600"/>
            <a:ext cx="744538" cy="1588"/>
          </a:xfrm>
          <a:prstGeom prst="straightConnector1">
            <a:avLst/>
          </a:prstGeom>
          <a:ln w="25400">
            <a:tailEnd type="triangle" w="lg" len="lg"/>
          </a:ln>
        </p:spPr>
        <p:style>
          <a:lnRef idx="1">
            <a:schemeClr val="accent4"/>
          </a:lnRef>
          <a:fillRef idx="0">
            <a:schemeClr val="accent4"/>
          </a:fillRef>
          <a:effectRef idx="0">
            <a:schemeClr val="accent4"/>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body" sz="half" idx="1"/>
          </p:nvPr>
        </p:nvSpPr>
        <p:spPr>
          <a:xfrm>
            <a:off x="457200" y="404813"/>
            <a:ext cx="3178175" cy="6192837"/>
          </a:xfrm>
        </p:spPr>
        <p:txBody>
          <a:bodyPr/>
          <a:lstStyle/>
          <a:p>
            <a:pPr eaLnBrk="1" hangingPunct="1">
              <a:lnSpc>
                <a:spcPct val="80000"/>
              </a:lnSpc>
              <a:spcAft>
                <a:spcPct val="35000"/>
              </a:spcAft>
            </a:pPr>
            <a:r>
              <a:rPr lang="en-US" sz="2400" smtClean="0">
                <a:cs typeface="Times New Roman" pitchFamily="18" charset="0"/>
              </a:rPr>
              <a:t>Depolymerised hexoses and pentoses are directly metabolized by Glycolysis.</a:t>
            </a:r>
          </a:p>
          <a:p>
            <a:pPr eaLnBrk="1" hangingPunct="1">
              <a:lnSpc>
                <a:spcPct val="80000"/>
              </a:lnSpc>
              <a:spcAft>
                <a:spcPct val="35000"/>
              </a:spcAft>
            </a:pPr>
            <a:r>
              <a:rPr lang="en-US" sz="2400" smtClean="0">
                <a:cs typeface="Times New Roman" pitchFamily="18" charset="0"/>
              </a:rPr>
              <a:t>The pentose phosphate pathway is the major means for generating pentose sugars for biosynthesis.</a:t>
            </a:r>
          </a:p>
          <a:p>
            <a:pPr eaLnBrk="1" hangingPunct="1">
              <a:lnSpc>
                <a:spcPct val="80000"/>
              </a:lnSpc>
              <a:spcAft>
                <a:spcPct val="35000"/>
              </a:spcAft>
            </a:pPr>
            <a:r>
              <a:rPr lang="en-US" sz="2400" smtClean="0">
                <a:cs typeface="Times New Roman" pitchFamily="18" charset="0"/>
              </a:rPr>
              <a:t>This pathway may also be reversed and used to funnel C3 to C7 sugars into glycolysis for growth</a:t>
            </a:r>
          </a:p>
          <a:p>
            <a:pPr eaLnBrk="1" hangingPunct="1">
              <a:lnSpc>
                <a:spcPct val="80000"/>
              </a:lnSpc>
              <a:spcAft>
                <a:spcPct val="35000"/>
              </a:spcAft>
            </a:pPr>
            <a:endParaRPr lang="en-US" sz="2400" smtClean="0"/>
          </a:p>
        </p:txBody>
      </p:sp>
      <p:pic>
        <p:nvPicPr>
          <p:cNvPr id="16387" name="Picture 6" descr="17_F65"/>
          <p:cNvPicPr>
            <a:picLocks noGrp="1" noChangeAspect="1" noChangeArrowheads="1"/>
          </p:cNvPicPr>
          <p:nvPr>
            <p:ph sz="half" idx="2"/>
          </p:nvPr>
        </p:nvPicPr>
        <p:blipFill>
          <a:blip r:embed="rId2" cstate="print"/>
          <a:srcRect b="4498"/>
          <a:stretch>
            <a:fillRect/>
          </a:stretch>
        </p:blipFill>
        <p:spPr>
          <a:xfrm>
            <a:off x="4060825" y="188913"/>
            <a:ext cx="4975225" cy="636905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Amino acids and proteins</a:t>
            </a:r>
          </a:p>
        </p:txBody>
      </p:sp>
      <p:sp>
        <p:nvSpPr>
          <p:cNvPr id="17411" name="Rectangle 3"/>
          <p:cNvSpPr>
            <a:spLocks noGrp="1" noChangeArrowheads="1"/>
          </p:cNvSpPr>
          <p:nvPr>
            <p:ph type="body" idx="1"/>
          </p:nvPr>
        </p:nvSpPr>
        <p:spPr>
          <a:xfrm>
            <a:off x="138113" y="1717675"/>
            <a:ext cx="4252912" cy="4832350"/>
          </a:xfrm>
        </p:spPr>
        <p:txBody>
          <a:bodyPr/>
          <a:lstStyle/>
          <a:p>
            <a:pPr eaLnBrk="1" hangingPunct="1"/>
            <a:r>
              <a:rPr lang="en-US" sz="2200" smtClean="0"/>
              <a:t>Amino acids may be directly taken up by dedicated transport proteins, and enter the citric acid cycle via Pyruvate, Fumarate, Oxaloacetate, Succinyl-CoA or </a:t>
            </a:r>
            <a:r>
              <a:rPr lang="en-US" sz="2200" smtClean="0">
                <a:sym typeface="Symbol" pitchFamily="18" charset="2"/>
              </a:rPr>
              <a:t>-Ketoglutarate.</a:t>
            </a:r>
          </a:p>
          <a:p>
            <a:pPr eaLnBrk="1" hangingPunct="1"/>
            <a:r>
              <a:rPr lang="en-US" sz="2200" smtClean="0">
                <a:sym typeface="Symbol" pitchFamily="18" charset="2"/>
              </a:rPr>
              <a:t>Proteins needs to be extracellularily depolymerized by proteases.</a:t>
            </a:r>
          </a:p>
          <a:p>
            <a:pPr eaLnBrk="1" hangingPunct="1"/>
            <a:r>
              <a:rPr lang="en-US" sz="2200" smtClean="0">
                <a:sym typeface="Symbol" pitchFamily="18" charset="2"/>
              </a:rPr>
              <a:t>Peptides below the cut-off limit may be translocated by ABC peptide transport complexes.</a:t>
            </a:r>
          </a:p>
        </p:txBody>
      </p:sp>
      <p:pic>
        <p:nvPicPr>
          <p:cNvPr id="17412" name="Picture 4"/>
          <p:cNvPicPr>
            <a:picLocks noChangeAspect="1" noChangeArrowheads="1"/>
          </p:cNvPicPr>
          <p:nvPr/>
        </p:nvPicPr>
        <p:blipFill>
          <a:blip r:embed="rId2" cstate="print"/>
          <a:srcRect/>
          <a:stretch>
            <a:fillRect/>
          </a:stretch>
        </p:blipFill>
        <p:spPr bwMode="auto">
          <a:xfrm>
            <a:off x="4445000" y="1385888"/>
            <a:ext cx="4567238" cy="491648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tel 1"/>
          <p:cNvSpPr>
            <a:spLocks noGrp="1"/>
          </p:cNvSpPr>
          <p:nvPr>
            <p:ph type="title"/>
          </p:nvPr>
        </p:nvSpPr>
        <p:spPr/>
        <p:txBody>
          <a:bodyPr/>
          <a:lstStyle/>
          <a:p>
            <a:pPr eaLnBrk="1" hangingPunct="1"/>
            <a:r>
              <a:rPr lang="nb-NO" smtClean="0"/>
              <a:t>Deamination of Amino Acids</a:t>
            </a:r>
          </a:p>
        </p:txBody>
      </p:sp>
      <p:sp>
        <p:nvSpPr>
          <p:cNvPr id="18435" name="Plassholder for innhold 3"/>
          <p:cNvSpPr>
            <a:spLocks noGrp="1"/>
          </p:cNvSpPr>
          <p:nvPr>
            <p:ph sz="half" idx="1"/>
          </p:nvPr>
        </p:nvSpPr>
        <p:spPr>
          <a:xfrm>
            <a:off x="276225" y="1611313"/>
            <a:ext cx="3328988" cy="4525962"/>
          </a:xfrm>
        </p:spPr>
        <p:txBody>
          <a:bodyPr/>
          <a:lstStyle/>
          <a:p>
            <a:pPr eaLnBrk="1" hangingPunct="1"/>
            <a:r>
              <a:rPr lang="nb-NO" sz="2200" smtClean="0"/>
              <a:t>Amino Acids are converted to their constituent carboxylic acids and Ammonia (deamination) by oxidation of membrane bound flavoproteins (A), NAD</a:t>
            </a:r>
            <a:r>
              <a:rPr lang="nb-NO" sz="2200" baseline="30000" smtClean="0"/>
              <a:t>+</a:t>
            </a:r>
            <a:r>
              <a:rPr lang="nb-NO" sz="2200" smtClean="0"/>
              <a:t>(B), or transaminated and oxidized (C), or as in D, dehydrated and subsequently deaminated (Serine).</a:t>
            </a:r>
            <a:endParaRPr lang="nb-NO" sz="2200" baseline="30000" smtClean="0"/>
          </a:p>
        </p:txBody>
      </p:sp>
      <p:pic>
        <p:nvPicPr>
          <p:cNvPr id="18436" name="Picture 2"/>
          <p:cNvPicPr>
            <a:picLocks noGrp="1" noChangeAspect="1" noChangeArrowheads="1"/>
          </p:cNvPicPr>
          <p:nvPr>
            <p:ph sz="half" idx="2"/>
          </p:nvPr>
        </p:nvPicPr>
        <p:blipFill>
          <a:blip r:embed="rId2" cstate="print"/>
          <a:srcRect/>
          <a:stretch>
            <a:fillRect/>
          </a:stretch>
        </p:blipFill>
        <p:spPr>
          <a:xfrm>
            <a:off x="3657600" y="1795463"/>
            <a:ext cx="5438775" cy="4435475"/>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3200" b="1" smtClean="0">
                <a:cs typeface="Times New Roman" pitchFamily="18" charset="0"/>
              </a:rPr>
              <a:t>Growth on Fatty acids and Lipids</a:t>
            </a:r>
          </a:p>
        </p:txBody>
      </p:sp>
      <p:sp>
        <p:nvSpPr>
          <p:cNvPr id="19459" name="Rectangle 3"/>
          <p:cNvSpPr>
            <a:spLocks noGrp="1" noChangeArrowheads="1"/>
          </p:cNvSpPr>
          <p:nvPr>
            <p:ph type="body" idx="1"/>
          </p:nvPr>
        </p:nvSpPr>
        <p:spPr>
          <a:xfrm>
            <a:off x="169863" y="1600200"/>
            <a:ext cx="4327525" cy="4525963"/>
          </a:xfrm>
        </p:spPr>
        <p:txBody>
          <a:bodyPr/>
          <a:lstStyle/>
          <a:p>
            <a:pPr eaLnBrk="1" hangingPunct="1">
              <a:lnSpc>
                <a:spcPct val="80000"/>
              </a:lnSpc>
              <a:spcAft>
                <a:spcPct val="30000"/>
              </a:spcAft>
            </a:pPr>
            <a:r>
              <a:rPr lang="en-US" sz="2200" smtClean="0">
                <a:cs typeface="Times New Roman" pitchFamily="18" charset="0"/>
              </a:rPr>
              <a:t>Organic acids are frequently metabolized through the citric acid cycle (C4 to C6 acids) or the </a:t>
            </a:r>
            <a:r>
              <a:rPr lang="en-US" sz="2200" b="1" smtClean="0">
                <a:cs typeface="Times New Roman" pitchFamily="18" charset="0"/>
              </a:rPr>
              <a:t>Glyoxylate cycle </a:t>
            </a:r>
            <a:r>
              <a:rPr lang="en-US" sz="2200" smtClean="0">
                <a:cs typeface="Times New Roman" pitchFamily="18" charset="0"/>
              </a:rPr>
              <a:t>(C2 and C3 acids). </a:t>
            </a:r>
          </a:p>
          <a:p>
            <a:pPr eaLnBrk="1" hangingPunct="1">
              <a:lnSpc>
                <a:spcPct val="80000"/>
              </a:lnSpc>
              <a:spcAft>
                <a:spcPct val="30000"/>
              </a:spcAft>
            </a:pPr>
            <a:r>
              <a:rPr lang="en-US" sz="2200" smtClean="0">
                <a:cs typeface="Times New Roman" pitchFamily="18" charset="0"/>
              </a:rPr>
              <a:t>The Glyoxylate cycle is a shortcut of the citric acid cycle whereby Isocitrate (C6) is lysed to Glyoxylate (HCOCOOH) and Succinate (C4) and Glyoxylate plus Acetyl CoA forms Malate (C4). Malate is then oxidized to oxaloacetate under formation of NADH. Isocitrate is regenerated by condensation of another Acetyl CoA and Oxaloacetate.</a:t>
            </a:r>
          </a:p>
          <a:p>
            <a:pPr eaLnBrk="1" hangingPunct="1">
              <a:lnSpc>
                <a:spcPct val="80000"/>
              </a:lnSpc>
              <a:spcAft>
                <a:spcPct val="30000"/>
              </a:spcAft>
            </a:pPr>
            <a:endParaRPr lang="en-US" sz="2200" smtClean="0">
              <a:cs typeface="Times New Roman" pitchFamily="18" charset="0"/>
            </a:endParaRPr>
          </a:p>
        </p:txBody>
      </p:sp>
      <p:pic>
        <p:nvPicPr>
          <p:cNvPr id="19460" name="Picture 2" descr="17_F66"/>
          <p:cNvPicPr>
            <a:picLocks noChangeAspect="1" noChangeArrowheads="1"/>
          </p:cNvPicPr>
          <p:nvPr/>
        </p:nvPicPr>
        <p:blipFill>
          <a:blip r:embed="rId2" cstate="print"/>
          <a:srcRect b="5061"/>
          <a:stretch>
            <a:fillRect/>
          </a:stretch>
        </p:blipFill>
        <p:spPr bwMode="auto">
          <a:xfrm>
            <a:off x="4608513" y="1679575"/>
            <a:ext cx="4202112" cy="4141788"/>
          </a:xfrm>
          <a:prstGeom prst="rect">
            <a:avLst/>
          </a:prstGeom>
          <a:noFill/>
          <a:ln w="9525">
            <a:noFill/>
            <a:miter lim="800000"/>
            <a:headEnd/>
            <a:tailEnd/>
          </a:ln>
        </p:spPr>
      </p:pic>
      <p:sp>
        <p:nvSpPr>
          <p:cNvPr id="19461" name="TekstSylinder 8"/>
          <p:cNvSpPr txBox="1">
            <a:spLocks noChangeArrowheads="1"/>
          </p:cNvSpPr>
          <p:nvPr/>
        </p:nvSpPr>
        <p:spPr bwMode="auto">
          <a:xfrm>
            <a:off x="6815138" y="5932488"/>
            <a:ext cx="2403475" cy="369887"/>
          </a:xfrm>
          <a:prstGeom prst="rect">
            <a:avLst/>
          </a:prstGeom>
          <a:noFill/>
          <a:ln w="9525">
            <a:noFill/>
            <a:miter lim="800000"/>
            <a:headEnd/>
            <a:tailEnd/>
          </a:ln>
        </p:spPr>
        <p:txBody>
          <a:bodyPr wrap="none">
            <a:spAutoFit/>
          </a:bodyPr>
          <a:lstStyle/>
          <a:p>
            <a:r>
              <a:rPr lang="nb-NO"/>
              <a:t>+ NADH (from NAD</a:t>
            </a:r>
            <a:r>
              <a:rPr lang="nb-NO" baseline="30000"/>
              <a:t>+</a:t>
            </a:r>
            <a:r>
              <a:rPr lang="nb-NO"/>
              <a:t>)</a:t>
            </a:r>
          </a:p>
        </p:txBody>
      </p:sp>
      <p:pic>
        <p:nvPicPr>
          <p:cNvPr id="14342" name="Picture 6"/>
          <p:cNvPicPr>
            <a:picLocks noChangeAspect="1" noChangeArrowheads="1"/>
          </p:cNvPicPr>
          <p:nvPr/>
        </p:nvPicPr>
        <p:blipFill>
          <a:blip r:embed="rId3" cstate="print"/>
          <a:srcRect r="4955"/>
          <a:stretch>
            <a:fillRect/>
          </a:stretch>
        </p:blipFill>
        <p:spPr bwMode="auto">
          <a:xfrm>
            <a:off x="4557713" y="1643063"/>
            <a:ext cx="4581525" cy="46720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tel 1"/>
          <p:cNvSpPr>
            <a:spLocks noGrp="1"/>
          </p:cNvSpPr>
          <p:nvPr>
            <p:ph type="title"/>
          </p:nvPr>
        </p:nvSpPr>
        <p:spPr/>
        <p:txBody>
          <a:bodyPr/>
          <a:lstStyle/>
          <a:p>
            <a:pPr eaLnBrk="1" hangingPunct="1"/>
            <a:r>
              <a:rPr lang="nb-NO" smtClean="0"/>
              <a:t>… because:</a:t>
            </a:r>
          </a:p>
        </p:txBody>
      </p:sp>
      <p:sp>
        <p:nvSpPr>
          <p:cNvPr id="5123" name="Plassholder for innhold 2"/>
          <p:cNvSpPr>
            <a:spLocks noGrp="1"/>
          </p:cNvSpPr>
          <p:nvPr>
            <p:ph idx="1"/>
          </p:nvPr>
        </p:nvSpPr>
        <p:spPr/>
        <p:txBody>
          <a:bodyPr/>
          <a:lstStyle/>
          <a:p>
            <a:pPr eaLnBrk="1" hangingPunct="1">
              <a:spcAft>
                <a:spcPts val="1200"/>
              </a:spcAft>
            </a:pPr>
            <a:r>
              <a:rPr lang="nb-NO" sz="2800" u="sng" smtClean="0"/>
              <a:t>Understanding</a:t>
            </a:r>
            <a:r>
              <a:rPr lang="nb-NO" sz="2800" smtClean="0"/>
              <a:t> the enormous diversity that exists among microorganisms to generate </a:t>
            </a:r>
            <a:r>
              <a:rPr lang="nb-NO" sz="2800" b="1" smtClean="0"/>
              <a:t>energy</a:t>
            </a:r>
            <a:r>
              <a:rPr lang="nb-NO" sz="2800" smtClean="0"/>
              <a:t> and utilize </a:t>
            </a:r>
            <a:r>
              <a:rPr lang="nb-NO" sz="2800" b="1" smtClean="0"/>
              <a:t>C-sources</a:t>
            </a:r>
            <a:r>
              <a:rPr lang="nb-NO" sz="2800" smtClean="0"/>
              <a:t> is the key for understanding microbial ecosystems and the role of microbes in any ecosystem.</a:t>
            </a:r>
          </a:p>
          <a:p>
            <a:pPr eaLnBrk="1" hangingPunct="1">
              <a:spcAft>
                <a:spcPts val="1200"/>
              </a:spcAft>
            </a:pPr>
            <a:r>
              <a:rPr lang="nb-NO" sz="2800" u="sng" smtClean="0"/>
              <a:t>Understanding</a:t>
            </a:r>
            <a:r>
              <a:rPr lang="nb-NO" sz="2800" smtClean="0"/>
              <a:t> metabolic diveristy enable us to exploit this diversity in environmental bioprocesses; Environmental Biotechnology.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17_F69"/>
          <p:cNvPicPr>
            <a:picLocks noChangeAspect="1" noChangeArrowheads="1"/>
          </p:cNvPicPr>
          <p:nvPr/>
        </p:nvPicPr>
        <p:blipFill>
          <a:blip r:embed="rId2" cstate="print"/>
          <a:srcRect b="4498"/>
          <a:stretch>
            <a:fillRect/>
          </a:stretch>
        </p:blipFill>
        <p:spPr bwMode="auto">
          <a:xfrm>
            <a:off x="3806825" y="1339850"/>
            <a:ext cx="5299075" cy="5521325"/>
          </a:xfrm>
          <a:prstGeom prst="rect">
            <a:avLst/>
          </a:prstGeom>
          <a:noFill/>
          <a:ln w="9525">
            <a:noFill/>
            <a:miter lim="800000"/>
            <a:headEnd/>
            <a:tailEnd/>
          </a:ln>
        </p:spPr>
      </p:pic>
      <p:sp>
        <p:nvSpPr>
          <p:cNvPr id="20483" name="Rectangle 3"/>
          <p:cNvSpPr>
            <a:spLocks noGrp="1" noChangeArrowheads="1"/>
          </p:cNvSpPr>
          <p:nvPr>
            <p:ph type="subTitle" idx="1"/>
          </p:nvPr>
        </p:nvSpPr>
        <p:spPr>
          <a:xfrm>
            <a:off x="233363" y="2030413"/>
            <a:ext cx="5072062" cy="3154362"/>
          </a:xfrm>
        </p:spPr>
        <p:txBody>
          <a:bodyPr/>
          <a:lstStyle/>
          <a:p>
            <a:pPr algn="l" eaLnBrk="1" hangingPunct="1">
              <a:spcAft>
                <a:spcPts val="1200"/>
              </a:spcAft>
              <a:buFontTx/>
              <a:buChar char="•"/>
            </a:pPr>
            <a:r>
              <a:rPr lang="en-US" sz="2400" smtClean="0">
                <a:cs typeface="Times New Roman" pitchFamily="18" charset="0"/>
              </a:rPr>
              <a:t> Lipids are metabolized via hydrolysis by lipases or phospholipases to free fatty acids, further depolymerized into carboxylic acids (VFA).</a:t>
            </a:r>
          </a:p>
          <a:p>
            <a:pPr algn="l" eaLnBrk="1" hangingPunct="1">
              <a:spcAft>
                <a:spcPts val="1200"/>
              </a:spcAft>
              <a:buFontTx/>
              <a:buChar char="•"/>
            </a:pPr>
            <a:r>
              <a:rPr lang="en-US" sz="2400" smtClean="0">
                <a:cs typeface="Times New Roman" pitchFamily="18" charset="0"/>
              </a:rPr>
              <a:t> Intracellularily, the fatty acids are activated by Coenzyme A, and oxidized by beta oxidation to acetyl-CoA units, which are subsequently oxidized to CO</a:t>
            </a:r>
            <a:r>
              <a:rPr lang="en-US" sz="2400" baseline="-30000" smtClean="0">
                <a:cs typeface="Times New Roman" pitchFamily="18" charset="0"/>
              </a:rPr>
              <a:t>2</a:t>
            </a:r>
            <a:r>
              <a:rPr lang="en-US" sz="2400" smtClean="0">
                <a:cs typeface="Times New Roman" pitchFamily="18" charset="0"/>
              </a:rPr>
              <a:t> by the citric acid cycle.</a:t>
            </a:r>
          </a:p>
          <a:p>
            <a:pPr algn="l" eaLnBrk="1" hangingPunct="1">
              <a:spcAft>
                <a:spcPts val="1200"/>
              </a:spcAft>
              <a:buFontTx/>
              <a:buChar char="•"/>
            </a:pPr>
            <a:endParaRPr lang="en-US" sz="2400" smtClean="0">
              <a:cs typeface="Times New Roman" pitchFamily="18" charset="0"/>
            </a:endParaRPr>
          </a:p>
        </p:txBody>
      </p:sp>
      <p:pic>
        <p:nvPicPr>
          <p:cNvPr id="20484" name="Picture 4" descr="17_F68a"/>
          <p:cNvPicPr>
            <a:picLocks noChangeAspect="1" noChangeArrowheads="1"/>
          </p:cNvPicPr>
          <p:nvPr/>
        </p:nvPicPr>
        <p:blipFill>
          <a:blip r:embed="rId3" cstate="print"/>
          <a:srcRect b="5061"/>
          <a:stretch>
            <a:fillRect/>
          </a:stretch>
        </p:blipFill>
        <p:spPr bwMode="auto">
          <a:xfrm>
            <a:off x="528638" y="138113"/>
            <a:ext cx="1703387" cy="1565275"/>
          </a:xfrm>
          <a:prstGeom prst="rect">
            <a:avLst/>
          </a:prstGeom>
          <a:noFill/>
          <a:ln w="9525">
            <a:noFill/>
            <a:miter lim="800000"/>
            <a:headEnd/>
            <a:tailEnd/>
          </a:ln>
        </p:spPr>
      </p:pic>
      <p:pic>
        <p:nvPicPr>
          <p:cNvPr id="20485" name="Picture 5" descr="17_F68b"/>
          <p:cNvPicPr>
            <a:picLocks noChangeAspect="1" noChangeArrowheads="1"/>
          </p:cNvPicPr>
          <p:nvPr/>
        </p:nvPicPr>
        <p:blipFill>
          <a:blip r:embed="rId4" cstate="print"/>
          <a:srcRect b="6821"/>
          <a:stretch>
            <a:fillRect/>
          </a:stretch>
        </p:blipFill>
        <p:spPr bwMode="auto">
          <a:xfrm>
            <a:off x="2935288" y="220663"/>
            <a:ext cx="2670175" cy="1384300"/>
          </a:xfrm>
          <a:prstGeom prst="rect">
            <a:avLst/>
          </a:prstGeom>
          <a:noFill/>
          <a:ln w="9525">
            <a:noFill/>
            <a:miter lim="800000"/>
            <a:headEnd/>
            <a:tailEnd/>
          </a:ln>
        </p:spPr>
      </p:pic>
      <p:sp>
        <p:nvSpPr>
          <p:cNvPr id="20486" name="TekstSylinder 7"/>
          <p:cNvSpPr txBox="1">
            <a:spLocks noChangeArrowheads="1"/>
          </p:cNvSpPr>
          <p:nvPr/>
        </p:nvSpPr>
        <p:spPr bwMode="auto">
          <a:xfrm>
            <a:off x="2349500" y="765175"/>
            <a:ext cx="390525" cy="369888"/>
          </a:xfrm>
          <a:prstGeom prst="rect">
            <a:avLst/>
          </a:prstGeom>
          <a:noFill/>
          <a:ln w="9525">
            <a:noFill/>
            <a:miter lim="800000"/>
            <a:headEnd/>
            <a:tailEnd/>
          </a:ln>
        </p:spPr>
        <p:txBody>
          <a:bodyPr wrap="none">
            <a:spAutoFit/>
          </a:bodyPr>
          <a:lstStyle/>
          <a:p>
            <a:r>
              <a:rPr lang="nb-NO"/>
              <a:t>or</a:t>
            </a:r>
          </a:p>
        </p:txBody>
      </p:sp>
      <p:cxnSp>
        <p:nvCxnSpPr>
          <p:cNvPr id="10" name="Vinkel 9"/>
          <p:cNvCxnSpPr/>
          <p:nvPr/>
        </p:nvCxnSpPr>
        <p:spPr>
          <a:xfrm>
            <a:off x="5891213" y="796925"/>
            <a:ext cx="1041400" cy="276225"/>
          </a:xfrm>
          <a:prstGeom prst="bentConnector3">
            <a:avLst>
              <a:gd name="adj1" fmla="val 98980"/>
            </a:avLst>
          </a:prstGeom>
          <a:ln w="25400">
            <a:solidFill>
              <a:srgbClr val="6297EC"/>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09600" y="457200"/>
            <a:ext cx="7772400" cy="690563"/>
          </a:xfrm>
        </p:spPr>
        <p:txBody>
          <a:bodyPr/>
          <a:lstStyle/>
          <a:p>
            <a:pPr eaLnBrk="1" hangingPunct="1"/>
            <a:r>
              <a:rPr lang="en-US" b="1" smtClean="0">
                <a:cs typeface="Times New Roman" pitchFamily="18" charset="0"/>
              </a:rPr>
              <a:t>Hydrocarbon Oxidation</a:t>
            </a:r>
          </a:p>
        </p:txBody>
      </p:sp>
      <p:sp>
        <p:nvSpPr>
          <p:cNvPr id="21507" name="Rectangle 3"/>
          <p:cNvSpPr>
            <a:spLocks noGrp="1" noChangeArrowheads="1"/>
          </p:cNvSpPr>
          <p:nvPr>
            <p:ph type="subTitle" idx="1"/>
          </p:nvPr>
        </p:nvSpPr>
        <p:spPr>
          <a:xfrm>
            <a:off x="255588" y="1635125"/>
            <a:ext cx="4305300" cy="4521200"/>
          </a:xfrm>
        </p:spPr>
        <p:txBody>
          <a:bodyPr/>
          <a:lstStyle/>
          <a:p>
            <a:pPr algn="l" eaLnBrk="1" hangingPunct="1">
              <a:spcAft>
                <a:spcPts val="1200"/>
              </a:spcAft>
              <a:buFontTx/>
              <a:buChar char="•"/>
            </a:pPr>
            <a:r>
              <a:rPr lang="en-US" sz="2400" smtClean="0">
                <a:solidFill>
                  <a:srgbClr val="000000"/>
                </a:solidFill>
                <a:cs typeface="Times New Roman" pitchFamily="18" charset="0"/>
              </a:rPr>
              <a:t> </a:t>
            </a:r>
            <a:r>
              <a:rPr lang="en-US" sz="2400" smtClean="0">
                <a:cs typeface="Times New Roman" pitchFamily="18" charset="0"/>
              </a:rPr>
              <a:t>Many microorganisms can degrade aliphatic and aromatic hydrocarbons aerobically. Aerobic catabolism involves the activity of oxygenase enzymes.</a:t>
            </a:r>
          </a:p>
          <a:p>
            <a:pPr algn="l" eaLnBrk="1" hangingPunct="1">
              <a:spcAft>
                <a:spcPts val="1200"/>
              </a:spcAft>
              <a:buFontTx/>
              <a:buChar char="•"/>
            </a:pPr>
            <a:r>
              <a:rPr lang="en-US" sz="2400" smtClean="0">
                <a:cs typeface="Times New Roman" pitchFamily="18" charset="0"/>
              </a:rPr>
              <a:t>In addition to its role as an electron acceptor, oxygenases introduce O</a:t>
            </a:r>
            <a:r>
              <a:rPr lang="en-US" sz="2400" baseline="-30000" smtClean="0">
                <a:cs typeface="Times New Roman" pitchFamily="18" charset="0"/>
              </a:rPr>
              <a:t>2</a:t>
            </a:r>
            <a:r>
              <a:rPr lang="en-US" sz="2400" smtClean="0">
                <a:cs typeface="Times New Roman" pitchFamily="18" charset="0"/>
              </a:rPr>
              <a:t> into a non-oxygenated compound in order to make it susceptible for Coenzyme A activation.</a:t>
            </a:r>
          </a:p>
        </p:txBody>
      </p:sp>
      <p:pic>
        <p:nvPicPr>
          <p:cNvPr id="21508" name="Picture 4"/>
          <p:cNvPicPr>
            <a:picLocks noChangeAspect="1" noChangeArrowheads="1"/>
          </p:cNvPicPr>
          <p:nvPr/>
        </p:nvPicPr>
        <p:blipFill>
          <a:blip r:embed="rId2" cstate="print"/>
          <a:srcRect/>
          <a:stretch>
            <a:fillRect/>
          </a:stretch>
        </p:blipFill>
        <p:spPr bwMode="auto">
          <a:xfrm>
            <a:off x="4579938" y="2282825"/>
            <a:ext cx="4321175" cy="31337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8690" name="Rectangle 2"/>
          <p:cNvSpPr>
            <a:spLocks noGrp="1" noChangeArrowheads="1"/>
          </p:cNvSpPr>
          <p:nvPr>
            <p:ph type="ctrTitle"/>
          </p:nvPr>
        </p:nvSpPr>
        <p:spPr>
          <a:xfrm>
            <a:off x="685800" y="457200"/>
            <a:ext cx="7772400" cy="1143000"/>
          </a:xfrm>
        </p:spPr>
        <p:txBody>
          <a:bodyPr/>
          <a:lstStyle/>
          <a:p>
            <a:pPr eaLnBrk="1" hangingPunct="1">
              <a:defRPr/>
            </a:pPr>
            <a:r>
              <a:rPr lang="nb-NO" dirty="0" err="1" smtClean="0">
                <a:solidFill>
                  <a:schemeClr val="tx1"/>
                </a:solidFill>
              </a:rPr>
              <a:t>Hydrocarbons</a:t>
            </a:r>
            <a:r>
              <a:rPr lang="nb-NO" dirty="0" smtClean="0">
                <a:solidFill>
                  <a:schemeClr val="tx1"/>
                </a:solidFill>
              </a:rPr>
              <a:t>, </a:t>
            </a:r>
            <a:r>
              <a:rPr lang="nb-NO" dirty="0" err="1" smtClean="0">
                <a:solidFill>
                  <a:schemeClr val="tx1"/>
                </a:solidFill>
                <a:latin typeface="+mn-lt"/>
              </a:rPr>
              <a:t>C</a:t>
            </a:r>
            <a:r>
              <a:rPr lang="nb-NO" baseline="-25000" dirty="0" err="1" smtClean="0">
                <a:solidFill>
                  <a:schemeClr val="tx1"/>
                </a:solidFill>
                <a:latin typeface="+mn-lt"/>
              </a:rPr>
              <a:t>n</a:t>
            </a:r>
            <a:r>
              <a:rPr lang="nb-NO" dirty="0" err="1" smtClean="0">
                <a:solidFill>
                  <a:schemeClr val="tx1"/>
                </a:solidFill>
                <a:latin typeface="+mn-lt"/>
              </a:rPr>
              <a:t>H</a:t>
            </a:r>
            <a:r>
              <a:rPr lang="nb-NO" baseline="-25000" dirty="0" err="1" smtClean="0">
                <a:solidFill>
                  <a:schemeClr val="tx1"/>
                </a:solidFill>
                <a:latin typeface="+mn-lt"/>
              </a:rPr>
              <a:t>m</a:t>
            </a:r>
            <a:endParaRPr lang="nb-NO" dirty="0">
              <a:solidFill>
                <a:schemeClr val="tx1"/>
              </a:solidFill>
              <a:latin typeface="+mn-lt"/>
            </a:endParaRPr>
          </a:p>
        </p:txBody>
      </p:sp>
      <p:sp>
        <p:nvSpPr>
          <p:cNvPr id="22531" name="Rectangle 3"/>
          <p:cNvSpPr>
            <a:spLocks noGrp="1" noChangeArrowheads="1"/>
          </p:cNvSpPr>
          <p:nvPr>
            <p:ph type="subTitle" idx="1"/>
          </p:nvPr>
        </p:nvSpPr>
        <p:spPr>
          <a:xfrm>
            <a:off x="255588" y="1676400"/>
            <a:ext cx="4051300" cy="4926013"/>
          </a:xfrm>
        </p:spPr>
        <p:txBody>
          <a:bodyPr/>
          <a:lstStyle/>
          <a:p>
            <a:pPr algn="l" eaLnBrk="1" hangingPunct="1">
              <a:spcAft>
                <a:spcPts val="1200"/>
              </a:spcAft>
              <a:buFontTx/>
              <a:buChar char="•"/>
            </a:pPr>
            <a:r>
              <a:rPr lang="en-US" sz="2400" smtClean="0">
                <a:cs typeface="Times New Roman" pitchFamily="18" charset="0"/>
              </a:rPr>
              <a:t>   There are two classes of oxygenases: </a:t>
            </a:r>
            <a:r>
              <a:rPr lang="en-US" sz="2400" b="1" smtClean="0">
                <a:cs typeface="Times New Roman" pitchFamily="18" charset="0"/>
              </a:rPr>
              <a:t>dioxygenases</a:t>
            </a:r>
            <a:r>
              <a:rPr lang="en-US" sz="2400" smtClean="0">
                <a:cs typeface="Times New Roman" pitchFamily="18" charset="0"/>
              </a:rPr>
              <a:t>, which catalyze the incorporation of both atoms of O</a:t>
            </a:r>
            <a:r>
              <a:rPr lang="en-US" sz="2400" baseline="-30000" smtClean="0">
                <a:cs typeface="Times New Roman" pitchFamily="18" charset="0"/>
              </a:rPr>
              <a:t>2</a:t>
            </a:r>
            <a:r>
              <a:rPr lang="en-US" sz="2400" smtClean="0">
                <a:cs typeface="Times New Roman" pitchFamily="18" charset="0"/>
              </a:rPr>
              <a:t> into the molecule, and </a:t>
            </a:r>
            <a:r>
              <a:rPr lang="en-US" sz="2400" b="1" smtClean="0">
                <a:cs typeface="Times New Roman" pitchFamily="18" charset="0"/>
              </a:rPr>
              <a:t>monooxygenases</a:t>
            </a:r>
            <a:r>
              <a:rPr lang="en-US" sz="2400" smtClean="0">
                <a:cs typeface="Times New Roman" pitchFamily="18" charset="0"/>
              </a:rPr>
              <a:t>, which catalyze the transfer of only one of the two oxygen atoms in O</a:t>
            </a:r>
            <a:r>
              <a:rPr lang="en-US" sz="2400" baseline="-30000" smtClean="0">
                <a:cs typeface="Times New Roman" pitchFamily="18" charset="0"/>
              </a:rPr>
              <a:t>2</a:t>
            </a:r>
            <a:r>
              <a:rPr lang="en-US" sz="2400" smtClean="0">
                <a:cs typeface="Times New Roman" pitchFamily="18" charset="0"/>
              </a:rPr>
              <a:t> to an organic compound; the second atom of O</a:t>
            </a:r>
            <a:r>
              <a:rPr lang="en-US" sz="2400" baseline="-30000" smtClean="0">
                <a:cs typeface="Times New Roman" pitchFamily="18" charset="0"/>
              </a:rPr>
              <a:t>2</a:t>
            </a:r>
            <a:r>
              <a:rPr lang="en-US" sz="2400" smtClean="0">
                <a:cs typeface="Times New Roman" pitchFamily="18" charset="0"/>
              </a:rPr>
              <a:t> is reduced to water, H</a:t>
            </a:r>
            <a:r>
              <a:rPr lang="en-US" sz="2400" baseline="-30000" smtClean="0">
                <a:cs typeface="Times New Roman" pitchFamily="18" charset="0"/>
              </a:rPr>
              <a:t>2</a:t>
            </a:r>
            <a:r>
              <a:rPr lang="en-US" sz="2400" smtClean="0">
                <a:cs typeface="Times New Roman" pitchFamily="18" charset="0"/>
              </a:rPr>
              <a:t>O</a:t>
            </a:r>
          </a:p>
          <a:p>
            <a:pPr algn="l" eaLnBrk="1" hangingPunct="1">
              <a:spcAft>
                <a:spcPts val="1200"/>
              </a:spcAft>
              <a:buFontTx/>
              <a:buChar char="•"/>
            </a:pPr>
            <a:endParaRPr lang="en-US" sz="2400" smtClean="0">
              <a:cs typeface="Times New Roman" pitchFamily="18" charset="0"/>
            </a:endParaRPr>
          </a:p>
        </p:txBody>
      </p:sp>
      <p:pic>
        <p:nvPicPr>
          <p:cNvPr id="22532" name="Picture 2" descr="figure 17-56a"/>
          <p:cNvPicPr>
            <a:picLocks noChangeAspect="1" noChangeArrowheads="1"/>
          </p:cNvPicPr>
          <p:nvPr/>
        </p:nvPicPr>
        <p:blipFill>
          <a:blip r:embed="rId2" cstate="print"/>
          <a:srcRect b="11749"/>
          <a:stretch>
            <a:fillRect/>
          </a:stretch>
        </p:blipFill>
        <p:spPr bwMode="auto">
          <a:xfrm>
            <a:off x="4349750" y="2317750"/>
            <a:ext cx="4741863" cy="1201738"/>
          </a:xfrm>
          <a:prstGeom prst="rect">
            <a:avLst/>
          </a:prstGeom>
          <a:noFill/>
          <a:ln w="9525">
            <a:noFill/>
            <a:miter lim="800000"/>
            <a:headEnd/>
            <a:tailEnd/>
          </a:ln>
        </p:spPr>
      </p:pic>
      <p:pic>
        <p:nvPicPr>
          <p:cNvPr id="22533" name="Picture 2" descr="17_F56b"/>
          <p:cNvPicPr>
            <a:picLocks noChangeAspect="1" noChangeArrowheads="1"/>
          </p:cNvPicPr>
          <p:nvPr/>
        </p:nvPicPr>
        <p:blipFill>
          <a:blip r:embed="rId3" cstate="print"/>
          <a:srcRect b="9163"/>
          <a:stretch>
            <a:fillRect/>
          </a:stretch>
        </p:blipFill>
        <p:spPr bwMode="auto">
          <a:xfrm>
            <a:off x="4784725" y="4152900"/>
            <a:ext cx="3956050" cy="132238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tel 2"/>
          <p:cNvSpPr>
            <a:spLocks noGrp="1"/>
          </p:cNvSpPr>
          <p:nvPr>
            <p:ph type="title"/>
          </p:nvPr>
        </p:nvSpPr>
        <p:spPr/>
        <p:txBody>
          <a:bodyPr/>
          <a:lstStyle/>
          <a:p>
            <a:pPr eaLnBrk="1" hangingPunct="1"/>
            <a:r>
              <a:rPr lang="nb-NO" smtClean="0"/>
              <a:t>N-alkane oxidation</a:t>
            </a:r>
          </a:p>
        </p:txBody>
      </p:sp>
      <p:sp>
        <p:nvSpPr>
          <p:cNvPr id="23555" name="Plassholder for innhold 3"/>
          <p:cNvSpPr>
            <a:spLocks noGrp="1"/>
          </p:cNvSpPr>
          <p:nvPr>
            <p:ph sz="half" idx="1"/>
          </p:nvPr>
        </p:nvSpPr>
        <p:spPr/>
        <p:txBody>
          <a:bodyPr/>
          <a:lstStyle/>
          <a:p>
            <a:pPr eaLnBrk="1" hangingPunct="1">
              <a:spcAft>
                <a:spcPts val="1200"/>
              </a:spcAft>
            </a:pPr>
            <a:r>
              <a:rPr lang="nb-NO" sz="2000" smtClean="0"/>
              <a:t>Oxygenation of hydrocarbons has been viewed as necessary for degradation, however, recent research has shown that alternative oxygenation pathways exists (eg. By incorporation of fumarate)</a:t>
            </a:r>
          </a:p>
          <a:p>
            <a:pPr eaLnBrk="1" hangingPunct="1">
              <a:spcAft>
                <a:spcPts val="1200"/>
              </a:spcAft>
            </a:pPr>
            <a:r>
              <a:rPr lang="nb-NO" sz="2000" smtClean="0"/>
              <a:t>While growth on aromatic hydrocarbons proceede via the intermediate Catechol and/or Benzoate, n-Alkanes, cyclic alkanes and unsaturated straight chain hydrocarbons are converted into Acetyl-CoA via </a:t>
            </a:r>
            <a:r>
              <a:rPr lang="nb-NO" sz="2000" smtClean="0">
                <a:sym typeface="Symbol" pitchFamily="18" charset="2"/>
              </a:rPr>
              <a:t>-oxidation.</a:t>
            </a:r>
            <a:endParaRPr lang="nb-NO" sz="2000" smtClean="0"/>
          </a:p>
        </p:txBody>
      </p:sp>
      <p:pic>
        <p:nvPicPr>
          <p:cNvPr id="23556" name="Picture 2" descr="17_F55"/>
          <p:cNvPicPr>
            <a:picLocks noGrp="1" noChangeAspect="1" noChangeArrowheads="1"/>
          </p:cNvPicPr>
          <p:nvPr>
            <p:ph sz="half" idx="2"/>
          </p:nvPr>
        </p:nvPicPr>
        <p:blipFill>
          <a:blip r:embed="rId3" cstate="print"/>
          <a:srcRect b="4498"/>
          <a:stretch>
            <a:fillRect/>
          </a:stretch>
        </p:blipFill>
        <p:spPr>
          <a:xfrm>
            <a:off x="5149850" y="1608138"/>
            <a:ext cx="3249613" cy="5026025"/>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609600" y="457200"/>
            <a:ext cx="7772400" cy="658813"/>
          </a:xfrm>
        </p:spPr>
        <p:txBody>
          <a:bodyPr/>
          <a:lstStyle/>
          <a:p>
            <a:pPr eaLnBrk="1" hangingPunct="1"/>
            <a:r>
              <a:rPr lang="en-US" b="1" smtClean="0">
                <a:cs typeface="Times New Roman" pitchFamily="18" charset="0"/>
              </a:rPr>
              <a:t>Methanotrophy and Methylotrophy</a:t>
            </a:r>
          </a:p>
        </p:txBody>
      </p:sp>
      <p:sp>
        <p:nvSpPr>
          <p:cNvPr id="24579" name="Rectangle 3"/>
          <p:cNvSpPr>
            <a:spLocks noGrp="1" noChangeArrowheads="1"/>
          </p:cNvSpPr>
          <p:nvPr>
            <p:ph type="subTitle" idx="1"/>
          </p:nvPr>
        </p:nvSpPr>
        <p:spPr>
          <a:xfrm>
            <a:off x="180975" y="1776413"/>
            <a:ext cx="3168650" cy="4932362"/>
          </a:xfrm>
        </p:spPr>
        <p:txBody>
          <a:bodyPr/>
          <a:lstStyle/>
          <a:p>
            <a:pPr algn="l" eaLnBrk="1" hangingPunct="1">
              <a:spcAft>
                <a:spcPts val="1200"/>
              </a:spcAft>
              <a:buFontTx/>
              <a:buChar char="•"/>
            </a:pPr>
            <a:r>
              <a:rPr lang="en-US" sz="2200" smtClean="0">
                <a:solidFill>
                  <a:srgbClr val="000000"/>
                </a:solidFill>
                <a:cs typeface="Times New Roman" pitchFamily="18" charset="0"/>
              </a:rPr>
              <a:t> </a:t>
            </a:r>
            <a:r>
              <a:rPr lang="en-US" sz="2200" b="1" smtClean="0">
                <a:cs typeface="Times New Roman" pitchFamily="18" charset="0"/>
              </a:rPr>
              <a:t>Methanotrophy</a:t>
            </a:r>
            <a:r>
              <a:rPr lang="en-US" sz="2200" smtClean="0">
                <a:cs typeface="Times New Roman" pitchFamily="18" charset="0"/>
              </a:rPr>
              <a:t> is the use of CH</a:t>
            </a:r>
            <a:r>
              <a:rPr lang="en-US" sz="2200" baseline="-30000" smtClean="0">
                <a:cs typeface="Times New Roman" pitchFamily="18" charset="0"/>
              </a:rPr>
              <a:t>4</a:t>
            </a:r>
            <a:r>
              <a:rPr lang="en-US" sz="2200" smtClean="0">
                <a:cs typeface="Times New Roman" pitchFamily="18" charset="0"/>
              </a:rPr>
              <a:t> as a carbon and energy source.</a:t>
            </a:r>
          </a:p>
          <a:p>
            <a:pPr algn="l" eaLnBrk="1" hangingPunct="1">
              <a:spcAft>
                <a:spcPts val="1200"/>
              </a:spcAft>
              <a:buFontTx/>
              <a:buChar char="•"/>
            </a:pPr>
            <a:r>
              <a:rPr lang="en-US" sz="2200" b="1" smtClean="0">
                <a:cs typeface="Times New Roman" pitchFamily="18" charset="0"/>
              </a:rPr>
              <a:t>Methylotrophs</a:t>
            </a:r>
            <a:r>
              <a:rPr lang="en-US" sz="2200" smtClean="0">
                <a:cs typeface="Times New Roman" pitchFamily="18" charset="0"/>
              </a:rPr>
              <a:t> use C</a:t>
            </a:r>
            <a:r>
              <a:rPr lang="en-US" sz="2200" baseline="-30000" smtClean="0">
                <a:cs typeface="Times New Roman" pitchFamily="18" charset="0"/>
              </a:rPr>
              <a:t>1</a:t>
            </a:r>
            <a:r>
              <a:rPr lang="en-US" sz="2200" smtClean="0">
                <a:cs typeface="Times New Roman" pitchFamily="18" charset="0"/>
              </a:rPr>
              <a:t> compounds (or other organic compounds lacking C–C bonds, like methanol, formaldehyde or formate) for energy metabolism and biosynthesis</a:t>
            </a:r>
          </a:p>
        </p:txBody>
      </p:sp>
      <p:pic>
        <p:nvPicPr>
          <p:cNvPr id="24580" name="Picture 2" descr="17_F58"/>
          <p:cNvPicPr>
            <a:picLocks noChangeAspect="1" noChangeArrowheads="1"/>
          </p:cNvPicPr>
          <p:nvPr/>
        </p:nvPicPr>
        <p:blipFill>
          <a:blip r:embed="rId2" cstate="print"/>
          <a:srcRect b="4498"/>
          <a:stretch>
            <a:fillRect/>
          </a:stretch>
        </p:blipFill>
        <p:spPr bwMode="auto">
          <a:xfrm>
            <a:off x="3433763" y="2265363"/>
            <a:ext cx="5632450" cy="4262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tel 2"/>
          <p:cNvSpPr>
            <a:spLocks noGrp="1"/>
          </p:cNvSpPr>
          <p:nvPr>
            <p:ph type="title"/>
          </p:nvPr>
        </p:nvSpPr>
        <p:spPr/>
        <p:txBody>
          <a:bodyPr/>
          <a:lstStyle/>
          <a:p>
            <a:pPr eaLnBrk="1" hangingPunct="1"/>
            <a:r>
              <a:rPr lang="nb-NO" smtClean="0"/>
              <a:t>Assimilation in Methanotrophy</a:t>
            </a:r>
          </a:p>
        </p:txBody>
      </p:sp>
      <p:sp>
        <p:nvSpPr>
          <p:cNvPr id="25603" name="Plassholder for innhold 3"/>
          <p:cNvSpPr>
            <a:spLocks noGrp="1"/>
          </p:cNvSpPr>
          <p:nvPr>
            <p:ph sz="half" idx="1"/>
          </p:nvPr>
        </p:nvSpPr>
        <p:spPr>
          <a:xfrm>
            <a:off x="457200" y="1600200"/>
            <a:ext cx="3775075" cy="4525963"/>
          </a:xfrm>
        </p:spPr>
        <p:txBody>
          <a:bodyPr/>
          <a:lstStyle/>
          <a:p>
            <a:pPr eaLnBrk="1" hangingPunct="1">
              <a:spcAft>
                <a:spcPts val="1200"/>
              </a:spcAft>
            </a:pPr>
            <a:r>
              <a:rPr lang="en-US" sz="2400" smtClean="0">
                <a:cs typeface="Times New Roman" pitchFamily="18" charset="0"/>
              </a:rPr>
              <a:t>The enzyme methane </a:t>
            </a:r>
            <a:r>
              <a:rPr lang="en-US" sz="2400" i="1" smtClean="0">
                <a:cs typeface="Times New Roman" pitchFamily="18" charset="0"/>
              </a:rPr>
              <a:t>monooxygenase</a:t>
            </a:r>
            <a:r>
              <a:rPr lang="en-US" sz="2400" smtClean="0">
                <a:cs typeface="Times New Roman" pitchFamily="18" charset="0"/>
              </a:rPr>
              <a:t> is a key enzyme in the catabolism of methane. </a:t>
            </a:r>
          </a:p>
          <a:p>
            <a:pPr eaLnBrk="1" hangingPunct="1">
              <a:spcAft>
                <a:spcPts val="1200"/>
              </a:spcAft>
            </a:pPr>
            <a:r>
              <a:rPr lang="en-US" sz="2400" smtClean="0">
                <a:cs typeface="Times New Roman" pitchFamily="18" charset="0"/>
              </a:rPr>
              <a:t>In </a:t>
            </a:r>
            <a:r>
              <a:rPr lang="en-US" sz="2400" b="1" smtClean="0">
                <a:cs typeface="Times New Roman" pitchFamily="18" charset="0"/>
              </a:rPr>
              <a:t>methanotrophs</a:t>
            </a:r>
            <a:r>
              <a:rPr lang="en-US" sz="2400" smtClean="0">
                <a:cs typeface="Times New Roman" pitchFamily="18" charset="0"/>
              </a:rPr>
              <a:t>, C</a:t>
            </a:r>
            <a:r>
              <a:rPr lang="en-US" sz="2400" baseline="-30000" smtClean="0">
                <a:cs typeface="Times New Roman" pitchFamily="18" charset="0"/>
              </a:rPr>
              <a:t>1</a:t>
            </a:r>
            <a:r>
              <a:rPr lang="en-US" sz="2400" smtClean="0">
                <a:cs typeface="Times New Roman" pitchFamily="18" charset="0"/>
              </a:rPr>
              <a:t> units are assimilated into cell material at the level of formaldehyde by either the serine pathway or the ribulose monophosphate pathway</a:t>
            </a:r>
            <a:endParaRPr lang="nb-NO" sz="2400" smtClean="0"/>
          </a:p>
        </p:txBody>
      </p:sp>
      <p:pic>
        <p:nvPicPr>
          <p:cNvPr id="25604" name="Picture 2" descr="17_F59"/>
          <p:cNvPicPr>
            <a:picLocks noGrp="1" noChangeAspect="1" noChangeArrowheads="1"/>
          </p:cNvPicPr>
          <p:nvPr>
            <p:ph sz="half" idx="2"/>
          </p:nvPr>
        </p:nvPicPr>
        <p:blipFill>
          <a:blip r:embed="rId3" cstate="print"/>
          <a:srcRect b="4498"/>
          <a:stretch>
            <a:fillRect/>
          </a:stretch>
        </p:blipFill>
        <p:spPr>
          <a:xfrm>
            <a:off x="4741863" y="1600200"/>
            <a:ext cx="4248150" cy="4992688"/>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tel 1"/>
          <p:cNvSpPr>
            <a:spLocks noGrp="1"/>
          </p:cNvSpPr>
          <p:nvPr>
            <p:ph type="title"/>
          </p:nvPr>
        </p:nvSpPr>
        <p:spPr>
          <a:xfrm>
            <a:off x="457200" y="274638"/>
            <a:ext cx="8229600" cy="990600"/>
          </a:xfrm>
        </p:spPr>
        <p:txBody>
          <a:bodyPr/>
          <a:lstStyle/>
          <a:p>
            <a:pPr eaLnBrk="1" hangingPunct="1"/>
            <a:r>
              <a:rPr lang="en-US" sz="3600" smtClean="0"/>
              <a:t>Anaerobic Chemo-organoheterotrophy - Fermentation</a:t>
            </a:r>
            <a:endParaRPr lang="nb-NO" sz="3600" smtClean="0"/>
          </a:p>
        </p:txBody>
      </p:sp>
      <p:sp>
        <p:nvSpPr>
          <p:cNvPr id="26627" name="Plassholder for tekst 2"/>
          <p:cNvSpPr>
            <a:spLocks noGrp="1"/>
          </p:cNvSpPr>
          <p:nvPr>
            <p:ph type="body" sz="half" idx="1"/>
          </p:nvPr>
        </p:nvSpPr>
        <p:spPr/>
        <p:txBody>
          <a:bodyPr/>
          <a:lstStyle/>
          <a:p>
            <a:pPr eaLnBrk="1" hangingPunct="1">
              <a:spcAft>
                <a:spcPts val="600"/>
              </a:spcAft>
            </a:pPr>
            <a:r>
              <a:rPr lang="nb-NO" sz="2400" smtClean="0"/>
              <a:t>Two major challenges exists for a bacteria to catabolize an organic compound:</a:t>
            </a:r>
          </a:p>
          <a:p>
            <a:pPr lvl="1" eaLnBrk="1" hangingPunct="1">
              <a:spcAft>
                <a:spcPts val="600"/>
              </a:spcAft>
            </a:pPr>
            <a:r>
              <a:rPr lang="nb-NO" sz="2000" smtClean="0"/>
              <a:t>Energy conservation</a:t>
            </a:r>
          </a:p>
          <a:p>
            <a:pPr lvl="1" eaLnBrk="1" hangingPunct="1">
              <a:spcAft>
                <a:spcPts val="600"/>
              </a:spcAft>
            </a:pPr>
            <a:r>
              <a:rPr lang="nb-NO" sz="2000" smtClean="0"/>
              <a:t>Redox balancing.</a:t>
            </a:r>
          </a:p>
          <a:p>
            <a:pPr eaLnBrk="1" hangingPunct="1">
              <a:spcAft>
                <a:spcPts val="600"/>
              </a:spcAft>
            </a:pPr>
            <a:r>
              <a:rPr lang="nb-NO" sz="2400" smtClean="0"/>
              <a:t>In fermentation this is solved by:</a:t>
            </a:r>
          </a:p>
          <a:p>
            <a:pPr lvl="1" eaLnBrk="1" hangingPunct="1">
              <a:spcAft>
                <a:spcPts val="600"/>
              </a:spcAft>
            </a:pPr>
            <a:r>
              <a:rPr lang="nb-NO" sz="2000" smtClean="0"/>
              <a:t>Substrate level phosphorylation</a:t>
            </a:r>
          </a:p>
          <a:p>
            <a:pPr lvl="1" eaLnBrk="1" hangingPunct="1">
              <a:spcAft>
                <a:spcPts val="600"/>
              </a:spcAft>
            </a:pPr>
            <a:r>
              <a:rPr lang="nb-NO" sz="2000" smtClean="0"/>
              <a:t>Substrate internal electron translocation</a:t>
            </a:r>
          </a:p>
        </p:txBody>
      </p:sp>
      <p:pic>
        <p:nvPicPr>
          <p:cNvPr id="26628" name="Picture 2"/>
          <p:cNvPicPr>
            <a:picLocks noGrp="1" noChangeAspect="1" noChangeArrowheads="1"/>
          </p:cNvPicPr>
          <p:nvPr>
            <p:ph sz="quarter" idx="2"/>
          </p:nvPr>
        </p:nvPicPr>
        <p:blipFill>
          <a:blip r:embed="rId2" cstate="print"/>
          <a:srcRect l="8395" t="5226" r="6998" b="1743"/>
          <a:stretch>
            <a:fillRect/>
          </a:stretch>
        </p:blipFill>
        <p:spPr>
          <a:xfrm>
            <a:off x="4337050" y="1889125"/>
            <a:ext cx="4624388" cy="4084638"/>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96925" y="188913"/>
            <a:ext cx="7432675" cy="1143000"/>
          </a:xfrm>
        </p:spPr>
        <p:txBody>
          <a:bodyPr/>
          <a:lstStyle/>
          <a:p>
            <a:pPr eaLnBrk="1" hangingPunct="1"/>
            <a:r>
              <a:rPr lang="en-US" sz="3200" smtClean="0"/>
              <a:t>Energy and redox constrains in fermentation</a:t>
            </a:r>
          </a:p>
        </p:txBody>
      </p:sp>
      <p:sp>
        <p:nvSpPr>
          <p:cNvPr id="27651" name="Rectangle 4"/>
          <p:cNvSpPr>
            <a:spLocks noGrp="1" noChangeArrowheads="1"/>
          </p:cNvSpPr>
          <p:nvPr>
            <p:ph type="body" sz="half" idx="1"/>
          </p:nvPr>
        </p:nvSpPr>
        <p:spPr>
          <a:xfrm>
            <a:off x="169863" y="1489075"/>
            <a:ext cx="4252912" cy="5368925"/>
          </a:xfrm>
        </p:spPr>
        <p:txBody>
          <a:bodyPr/>
          <a:lstStyle/>
          <a:p>
            <a:pPr marL="0" indent="0" eaLnBrk="1" hangingPunct="1">
              <a:lnSpc>
                <a:spcPct val="110000"/>
              </a:lnSpc>
              <a:spcAft>
                <a:spcPct val="30000"/>
              </a:spcAft>
            </a:pPr>
            <a:r>
              <a:rPr lang="en-US" sz="2200" smtClean="0"/>
              <a:t> In the absence of an external electron acceptor, electrons has to be disposed of by: </a:t>
            </a:r>
          </a:p>
          <a:p>
            <a:pPr marL="400050" lvl="1" indent="0" eaLnBrk="1" hangingPunct="1">
              <a:lnSpc>
                <a:spcPct val="110000"/>
              </a:lnSpc>
              <a:spcAft>
                <a:spcPct val="30000"/>
              </a:spcAft>
            </a:pPr>
            <a:r>
              <a:rPr lang="en-US" sz="1800" smtClean="0"/>
              <a:t>Partly oxidizing one half of the substrate, reducing another.</a:t>
            </a:r>
          </a:p>
          <a:p>
            <a:pPr marL="400050" lvl="1" indent="0" eaLnBrk="1" hangingPunct="1">
              <a:lnSpc>
                <a:spcPct val="110000"/>
              </a:lnSpc>
              <a:spcAft>
                <a:spcPct val="30000"/>
              </a:spcAft>
            </a:pPr>
            <a:r>
              <a:rPr lang="en-US" sz="1800" smtClean="0"/>
              <a:t>Reducing another metabolic product (especially H</a:t>
            </a:r>
            <a:r>
              <a:rPr lang="en-US" sz="1800" baseline="30000" smtClean="0"/>
              <a:t>+</a:t>
            </a:r>
            <a:r>
              <a:rPr lang="en-US" sz="1800" smtClean="0"/>
              <a:t>)</a:t>
            </a:r>
          </a:p>
          <a:p>
            <a:pPr marL="0" indent="0" eaLnBrk="1" hangingPunct="1">
              <a:lnSpc>
                <a:spcPct val="110000"/>
              </a:lnSpc>
              <a:spcAft>
                <a:spcPct val="30000"/>
              </a:spcAft>
            </a:pPr>
            <a:r>
              <a:rPr lang="en-US" sz="2200" smtClean="0">
                <a:cs typeface="Times New Roman" pitchFamily="18" charset="0"/>
              </a:rPr>
              <a:t> Only certain compounds are fermentable, and a requirement for most fermentations is that an energy-rich organic intermediate be formed that can yield ATP by substrate-level phosphorylation.</a:t>
            </a:r>
          </a:p>
        </p:txBody>
      </p:sp>
      <p:pic>
        <p:nvPicPr>
          <p:cNvPr id="27652" name="Picture 7" descr="17_T06"/>
          <p:cNvPicPr>
            <a:picLocks noGrp="1" noChangeAspect="1" noChangeArrowheads="1"/>
          </p:cNvPicPr>
          <p:nvPr>
            <p:ph sz="quarter" idx="3"/>
          </p:nvPr>
        </p:nvPicPr>
        <p:blipFill>
          <a:blip r:embed="rId2" cstate="print"/>
          <a:srcRect b="30891"/>
          <a:stretch>
            <a:fillRect/>
          </a:stretch>
        </p:blipFill>
        <p:spPr>
          <a:xfrm>
            <a:off x="4589463" y="2200275"/>
            <a:ext cx="4554537" cy="3625850"/>
          </a:xfrm>
        </p:spPr>
      </p:pic>
      <p:sp>
        <p:nvSpPr>
          <p:cNvPr id="27653" name="Rectangle 9"/>
          <p:cNvSpPr>
            <a:spLocks noChangeArrowheads="1"/>
          </p:cNvSpPr>
          <p:nvPr/>
        </p:nvSpPr>
        <p:spPr bwMode="auto">
          <a:xfrm>
            <a:off x="4471988" y="5357813"/>
            <a:ext cx="3816350" cy="404812"/>
          </a:xfrm>
          <a:prstGeom prst="rect">
            <a:avLst/>
          </a:prstGeom>
          <a:noFill/>
          <a:ln w="9525">
            <a:solidFill>
              <a:srgbClr val="FF0000"/>
            </a:solidFill>
            <a:miter lim="800000"/>
            <a:headEnd/>
            <a:tailEnd/>
          </a:ln>
        </p:spPr>
        <p:txBody>
          <a:bodyPr wrap="none" anchor="ctr"/>
          <a:lstStyle/>
          <a:p>
            <a:endParaRPr lang="nb-NO"/>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685800" y="457200"/>
            <a:ext cx="7772400" cy="668338"/>
          </a:xfrm>
        </p:spPr>
        <p:txBody>
          <a:bodyPr/>
          <a:lstStyle/>
          <a:p>
            <a:pPr eaLnBrk="1" hangingPunct="1"/>
            <a:r>
              <a:rPr lang="en-US" sz="4000" smtClean="0">
                <a:solidFill>
                  <a:schemeClr val="tx1"/>
                </a:solidFill>
              </a:rPr>
              <a:t>Redox-balance in fermentation</a:t>
            </a:r>
          </a:p>
        </p:txBody>
      </p:sp>
      <p:sp>
        <p:nvSpPr>
          <p:cNvPr id="28675" name="Rectangle 3"/>
          <p:cNvSpPr>
            <a:spLocks noGrp="1" noChangeArrowheads="1"/>
          </p:cNvSpPr>
          <p:nvPr>
            <p:ph type="subTitle" idx="1"/>
          </p:nvPr>
        </p:nvSpPr>
        <p:spPr>
          <a:xfrm>
            <a:off x="63500" y="1371600"/>
            <a:ext cx="5135563" cy="4376738"/>
          </a:xfrm>
        </p:spPr>
        <p:txBody>
          <a:bodyPr/>
          <a:lstStyle/>
          <a:p>
            <a:pPr marL="185738" indent="-185738" algn="l" eaLnBrk="1" hangingPunct="1">
              <a:lnSpc>
                <a:spcPct val="90000"/>
              </a:lnSpc>
              <a:buFontTx/>
              <a:buChar char="•"/>
            </a:pPr>
            <a:r>
              <a:rPr lang="en-US" sz="2200" smtClean="0">
                <a:cs typeface="Times New Roman" pitchFamily="18" charset="0"/>
              </a:rPr>
              <a:t> Organic acids, like Acetate, Butyrate, Propionate and Lactate, is often produced by anaerobic bacteria, enabling substrate level phosphorylation.</a:t>
            </a:r>
          </a:p>
          <a:p>
            <a:pPr marL="185738" indent="-185738" algn="l" eaLnBrk="1" hangingPunct="1">
              <a:lnSpc>
                <a:spcPct val="90000"/>
              </a:lnSpc>
              <a:buFontTx/>
              <a:buChar char="•"/>
            </a:pPr>
            <a:r>
              <a:rPr lang="en-US" sz="2200" smtClean="0">
                <a:cs typeface="Times New Roman" pitchFamily="18" charset="0"/>
              </a:rPr>
              <a:t>Redox balance must also be achieved, and H</a:t>
            </a:r>
            <a:r>
              <a:rPr lang="en-US" sz="2200" baseline="-30000" smtClean="0">
                <a:cs typeface="Times New Roman" pitchFamily="18" charset="0"/>
              </a:rPr>
              <a:t>2</a:t>
            </a:r>
            <a:r>
              <a:rPr lang="en-US" sz="2200" smtClean="0">
                <a:cs typeface="Times New Roman" pitchFamily="18" charset="0"/>
              </a:rPr>
              <a:t> production is one means of disposing of excess electrons.</a:t>
            </a:r>
          </a:p>
          <a:p>
            <a:pPr marL="185738" indent="-185738" algn="l" eaLnBrk="1" hangingPunct="1">
              <a:lnSpc>
                <a:spcPct val="90000"/>
              </a:lnSpc>
              <a:buFontTx/>
              <a:buChar char="•"/>
            </a:pPr>
            <a:r>
              <a:rPr lang="en-US" sz="2200" smtClean="0">
                <a:cs typeface="Times New Roman" pitchFamily="18" charset="0"/>
              </a:rPr>
              <a:t>Production of H</a:t>
            </a:r>
            <a:r>
              <a:rPr lang="en-US" sz="2200" baseline="-30000" smtClean="0">
                <a:cs typeface="Times New Roman" pitchFamily="18" charset="0"/>
              </a:rPr>
              <a:t>2</a:t>
            </a:r>
            <a:r>
              <a:rPr lang="en-US" sz="2200" smtClean="0">
                <a:cs typeface="Times New Roman" pitchFamily="18" charset="0"/>
              </a:rPr>
              <a:t> is generally associated with the presence in the organism of an iron-sulfur protein called ferredoxin, a very low potential electron carrier. The transfer of electrons from ferredoxin to H</a:t>
            </a:r>
            <a:r>
              <a:rPr lang="en-US" sz="2200" baseline="-30000" smtClean="0">
                <a:cs typeface="Times New Roman" pitchFamily="18" charset="0"/>
              </a:rPr>
              <a:t>2</a:t>
            </a:r>
            <a:r>
              <a:rPr lang="en-US" sz="2200" smtClean="0">
                <a:cs typeface="Times New Roman" pitchFamily="18" charset="0"/>
              </a:rPr>
              <a:t> is catalyzed by the enzyme </a:t>
            </a:r>
            <a:r>
              <a:rPr lang="en-US" sz="2200" b="1" smtClean="0">
                <a:cs typeface="Times New Roman" pitchFamily="18" charset="0"/>
              </a:rPr>
              <a:t>hydrogenase</a:t>
            </a:r>
            <a:endParaRPr lang="en-US" sz="2200" smtClean="0">
              <a:cs typeface="Times New Roman" pitchFamily="18" charset="0"/>
            </a:endParaRPr>
          </a:p>
          <a:p>
            <a:pPr marL="185738" indent="-185738" algn="l" eaLnBrk="1" hangingPunct="1">
              <a:lnSpc>
                <a:spcPct val="90000"/>
              </a:lnSpc>
              <a:buFontTx/>
              <a:buChar char="•"/>
            </a:pPr>
            <a:endParaRPr lang="en-US" sz="2200" smtClean="0">
              <a:cs typeface="Times New Roman" pitchFamily="18" charset="0"/>
            </a:endParaRPr>
          </a:p>
        </p:txBody>
      </p:sp>
      <p:pic>
        <p:nvPicPr>
          <p:cNvPr id="28676" name="Picture 4" descr="17_F51"/>
          <p:cNvPicPr>
            <a:picLocks noChangeAspect="1" noChangeArrowheads="1"/>
          </p:cNvPicPr>
          <p:nvPr/>
        </p:nvPicPr>
        <p:blipFill>
          <a:blip r:embed="rId2" cstate="print"/>
          <a:srcRect b="4498"/>
          <a:stretch>
            <a:fillRect/>
          </a:stretch>
        </p:blipFill>
        <p:spPr bwMode="auto">
          <a:xfrm>
            <a:off x="5427663" y="2041525"/>
            <a:ext cx="3684587" cy="3976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tel 1"/>
          <p:cNvSpPr>
            <a:spLocks noGrp="1"/>
          </p:cNvSpPr>
          <p:nvPr>
            <p:ph type="title"/>
          </p:nvPr>
        </p:nvSpPr>
        <p:spPr/>
        <p:txBody>
          <a:bodyPr/>
          <a:lstStyle/>
          <a:p>
            <a:pPr eaLnBrk="1" hangingPunct="1"/>
            <a:r>
              <a:rPr lang="nb-NO" smtClean="0"/>
              <a:t>Fermentation pathways; </a:t>
            </a:r>
            <a:br>
              <a:rPr lang="nb-NO" smtClean="0"/>
            </a:br>
            <a:r>
              <a:rPr lang="nb-NO" smtClean="0"/>
              <a:t>main routes</a:t>
            </a:r>
          </a:p>
        </p:txBody>
      </p:sp>
      <p:sp>
        <p:nvSpPr>
          <p:cNvPr id="29699" name="Plassholder for innhold 2"/>
          <p:cNvSpPr>
            <a:spLocks noGrp="1"/>
          </p:cNvSpPr>
          <p:nvPr>
            <p:ph idx="1"/>
          </p:nvPr>
        </p:nvSpPr>
        <p:spPr>
          <a:xfrm>
            <a:off x="457200" y="1600200"/>
            <a:ext cx="5316538" cy="4525963"/>
          </a:xfrm>
        </p:spPr>
        <p:txBody>
          <a:bodyPr/>
          <a:lstStyle/>
          <a:p>
            <a:pPr eaLnBrk="1" hangingPunct="1"/>
            <a:r>
              <a:rPr lang="nb-NO" sz="2400" smtClean="0"/>
              <a:t>Particulate and polymeric organic carbon is disintegrated and depolymerised to di- and monomers.</a:t>
            </a:r>
          </a:p>
          <a:p>
            <a:pPr eaLnBrk="1" hangingPunct="1"/>
            <a:r>
              <a:rPr lang="nb-NO" sz="2400" smtClean="0"/>
              <a:t>Sugars </a:t>
            </a:r>
            <a:r>
              <a:rPr lang="nb-NO" sz="2400" smtClean="0">
                <a:sym typeface="Wingdings" pitchFamily="2" charset="2"/>
              </a:rPr>
              <a:t> Pyruvate by Glycolysis or Entner Doudoroff and Pentose phosphate pathways</a:t>
            </a:r>
          </a:p>
          <a:p>
            <a:pPr eaLnBrk="1" hangingPunct="1"/>
            <a:r>
              <a:rPr lang="nb-NO" sz="2400" smtClean="0">
                <a:sym typeface="Wingdings" pitchFamily="2" charset="2"/>
              </a:rPr>
              <a:t>Amino acids deaminated to carboxylic acids and pyruvate.</a:t>
            </a:r>
          </a:p>
          <a:p>
            <a:pPr eaLnBrk="1" hangingPunct="1"/>
            <a:r>
              <a:rPr lang="nb-NO" sz="2400" smtClean="0">
                <a:sym typeface="Wingdings" pitchFamily="2" charset="2"/>
              </a:rPr>
              <a:t>Organic acids converted to pyruvate.</a:t>
            </a:r>
          </a:p>
          <a:p>
            <a:pPr eaLnBrk="1" hangingPunct="1"/>
            <a:r>
              <a:rPr lang="nb-NO" sz="2400" smtClean="0">
                <a:sym typeface="Wingdings" pitchFamily="2" charset="2"/>
              </a:rPr>
              <a:t>…other compounds converted to phosphorylated intermediates</a:t>
            </a:r>
          </a:p>
          <a:p>
            <a:pPr eaLnBrk="1" hangingPunct="1"/>
            <a:endParaRPr lang="nb-NO" sz="24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tel 1"/>
          <p:cNvSpPr>
            <a:spLocks noGrp="1"/>
          </p:cNvSpPr>
          <p:nvPr>
            <p:ph type="title"/>
          </p:nvPr>
        </p:nvSpPr>
        <p:spPr/>
        <p:txBody>
          <a:bodyPr/>
          <a:lstStyle/>
          <a:p>
            <a:pPr eaLnBrk="1" hangingPunct="1"/>
            <a:r>
              <a:rPr lang="nb-NO" smtClean="0"/>
              <a:t>Outline</a:t>
            </a:r>
          </a:p>
        </p:txBody>
      </p:sp>
      <p:sp>
        <p:nvSpPr>
          <p:cNvPr id="6147" name="Plassholder for innhold 2"/>
          <p:cNvSpPr>
            <a:spLocks noGrp="1"/>
          </p:cNvSpPr>
          <p:nvPr>
            <p:ph idx="1"/>
          </p:nvPr>
        </p:nvSpPr>
        <p:spPr/>
        <p:txBody>
          <a:bodyPr/>
          <a:lstStyle/>
          <a:p>
            <a:pPr eaLnBrk="1" hangingPunct="1">
              <a:spcAft>
                <a:spcPts val="1200"/>
              </a:spcAft>
            </a:pPr>
            <a:r>
              <a:rPr lang="nb-NO" sz="2800" smtClean="0"/>
              <a:t>Aerobic Chemoorgano-heterotrophic growth</a:t>
            </a:r>
          </a:p>
          <a:p>
            <a:pPr eaLnBrk="1" hangingPunct="1">
              <a:spcAft>
                <a:spcPts val="1200"/>
              </a:spcAft>
            </a:pPr>
            <a:r>
              <a:rPr lang="nb-NO" sz="2800" smtClean="0"/>
              <a:t>Anaerobic chemoorgano heterotrophic growth (fermentation).</a:t>
            </a:r>
          </a:p>
          <a:p>
            <a:pPr eaLnBrk="1" hangingPunct="1">
              <a:spcAft>
                <a:spcPts val="1200"/>
              </a:spcAft>
            </a:pPr>
            <a:r>
              <a:rPr lang="nb-NO" sz="2800" smtClean="0"/>
              <a:t>Anoxic (Anaerobic respiration) chemoorgano heterotrophic growth</a:t>
            </a:r>
          </a:p>
          <a:p>
            <a:pPr eaLnBrk="1" hangingPunct="1">
              <a:spcAft>
                <a:spcPts val="1200"/>
              </a:spcAft>
            </a:pPr>
            <a:r>
              <a:rPr lang="nb-NO" sz="2800" smtClean="0"/>
              <a:t>Chemolito autotrophic growth</a:t>
            </a:r>
          </a:p>
          <a:p>
            <a:pPr eaLnBrk="1" hangingPunct="1">
              <a:spcAft>
                <a:spcPts val="1200"/>
              </a:spcAft>
            </a:pPr>
            <a:r>
              <a:rPr lang="nb-NO" sz="2800" smtClean="0"/>
              <a:t>Photo autotrophic growth</a:t>
            </a:r>
          </a:p>
          <a:p>
            <a:pPr eaLnBrk="1" hangingPunct="1">
              <a:spcAft>
                <a:spcPts val="1200"/>
              </a:spcAft>
            </a:pPr>
            <a:r>
              <a:rPr lang="nb-NO" sz="2800" smtClean="0"/>
              <a:t>… and some deviations…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17_F50"/>
          <p:cNvPicPr>
            <a:picLocks noChangeAspect="1" noChangeArrowheads="1"/>
          </p:cNvPicPr>
          <p:nvPr/>
        </p:nvPicPr>
        <p:blipFill>
          <a:blip r:embed="rId3" cstate="print"/>
          <a:srcRect/>
          <a:stretch>
            <a:fillRect/>
          </a:stretch>
        </p:blipFill>
        <p:spPr bwMode="auto">
          <a:xfrm>
            <a:off x="304800" y="254000"/>
            <a:ext cx="8531225" cy="6354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609600" y="457200"/>
            <a:ext cx="7772400" cy="1447800"/>
          </a:xfrm>
        </p:spPr>
        <p:txBody>
          <a:bodyPr/>
          <a:lstStyle/>
          <a:p>
            <a:pPr eaLnBrk="1" hangingPunct="1"/>
            <a:r>
              <a:rPr lang="en-US" b="1" smtClean="0">
                <a:cs typeface="Times New Roman" pitchFamily="18" charset="0"/>
              </a:rPr>
              <a:t>Fermentative Diversity</a:t>
            </a:r>
          </a:p>
        </p:txBody>
      </p:sp>
      <p:sp>
        <p:nvSpPr>
          <p:cNvPr id="31747" name="Rectangle 3"/>
          <p:cNvSpPr>
            <a:spLocks noGrp="1" noChangeArrowheads="1"/>
          </p:cNvSpPr>
          <p:nvPr>
            <p:ph type="subTitle" idx="1"/>
          </p:nvPr>
        </p:nvSpPr>
        <p:spPr>
          <a:xfrm>
            <a:off x="609600" y="2114550"/>
            <a:ext cx="7696200" cy="1752600"/>
          </a:xfrm>
        </p:spPr>
        <p:txBody>
          <a:bodyPr/>
          <a:lstStyle/>
          <a:p>
            <a:pPr algn="l" eaLnBrk="1" hangingPunct="1">
              <a:buFontTx/>
              <a:buChar char="•"/>
            </a:pPr>
            <a:r>
              <a:rPr lang="en-US" smtClean="0">
                <a:solidFill>
                  <a:srgbClr val="000000"/>
                </a:solidFill>
                <a:cs typeface="Times New Roman" pitchFamily="18" charset="0"/>
              </a:rPr>
              <a:t> </a:t>
            </a:r>
            <a:r>
              <a:rPr lang="en-US" sz="2800" smtClean="0">
                <a:cs typeface="Times New Roman" pitchFamily="18" charset="0"/>
              </a:rPr>
              <a:t>A wide variety of fermentations are known, and mixed population systems are quite complex.</a:t>
            </a:r>
          </a:p>
          <a:p>
            <a:pPr algn="l" eaLnBrk="1" hangingPunct="1">
              <a:buFontTx/>
              <a:buChar char="•"/>
            </a:pPr>
            <a:r>
              <a:rPr lang="en-US" sz="2800" smtClean="0">
                <a:cs typeface="Times New Roman" pitchFamily="18" charset="0"/>
              </a:rPr>
              <a:t> Some biogas intermediates are:</a:t>
            </a:r>
          </a:p>
          <a:p>
            <a:pPr lvl="1" algn="l" eaLnBrk="1" hangingPunct="1">
              <a:buFontTx/>
              <a:buChar char="•"/>
            </a:pPr>
            <a:r>
              <a:rPr lang="en-US" sz="2000" smtClean="0">
                <a:cs typeface="Times New Roman" pitchFamily="18" charset="0"/>
              </a:rPr>
              <a:t> G+ lactic acid bacteria ferment sugars to lactic acid.</a:t>
            </a:r>
          </a:p>
          <a:p>
            <a:pPr lvl="1" algn="l" eaLnBrk="1" hangingPunct="1">
              <a:buFontTx/>
              <a:buChar char="•"/>
            </a:pPr>
            <a:r>
              <a:rPr lang="en-US" sz="2000" smtClean="0">
                <a:cs typeface="Times New Roman" pitchFamily="18" charset="0"/>
              </a:rPr>
              <a:t> Enteric bacteria produce a mixture of organic acids, and some butanediol.</a:t>
            </a:r>
          </a:p>
          <a:p>
            <a:pPr lvl="1" algn="l" eaLnBrk="1" hangingPunct="1">
              <a:buFontTx/>
              <a:buChar char="•"/>
            </a:pPr>
            <a:r>
              <a:rPr lang="en-US" sz="2000" i="1" smtClean="0">
                <a:cs typeface="Times New Roman" pitchFamily="18" charset="0"/>
              </a:rPr>
              <a:t> Clostridium sp</a:t>
            </a:r>
            <a:r>
              <a:rPr lang="en-US" sz="2000" smtClean="0">
                <a:cs typeface="Times New Roman" pitchFamily="18" charset="0"/>
              </a:rPr>
              <a:t>. Produce Butanol, Butyrate, and Acetone.</a:t>
            </a:r>
          </a:p>
          <a:p>
            <a:pPr lvl="1" algn="l" eaLnBrk="1" hangingPunct="1">
              <a:buFontTx/>
              <a:buChar char="•"/>
            </a:pPr>
            <a:r>
              <a:rPr lang="en-US" sz="2000" i="1" smtClean="0">
                <a:cs typeface="Times New Roman" pitchFamily="18" charset="0"/>
              </a:rPr>
              <a:t> Propionibacterium</a:t>
            </a:r>
            <a:r>
              <a:rPr lang="en-US" sz="2000" smtClean="0">
                <a:cs typeface="Times New Roman" pitchFamily="18" charset="0"/>
              </a:rPr>
              <a:t> produce propionic acid from Glucose or Lactate.</a:t>
            </a:r>
            <a:endParaRPr lang="en-US" sz="2400" smtClean="0">
              <a:cs typeface="Times New Roman" pitchFamily="18" charset="0"/>
            </a:endParaRPr>
          </a:p>
          <a:p>
            <a:pPr algn="l" eaLnBrk="1" hangingPunct="1">
              <a:buFontTx/>
              <a:buChar char="•"/>
            </a:pPr>
            <a:endParaRPr lang="en-US" smtClean="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table 17-7"/>
          <p:cNvPicPr>
            <a:picLocks noChangeAspect="1" noChangeArrowheads="1"/>
          </p:cNvPicPr>
          <p:nvPr/>
        </p:nvPicPr>
        <p:blipFill>
          <a:blip r:embed="rId3" cstate="print"/>
          <a:srcRect/>
          <a:stretch>
            <a:fillRect/>
          </a:stretch>
        </p:blipFill>
        <p:spPr bwMode="auto">
          <a:xfrm>
            <a:off x="0" y="282575"/>
            <a:ext cx="9144000" cy="589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table 17-8"/>
          <p:cNvPicPr>
            <a:picLocks noChangeAspect="1" noChangeArrowheads="1"/>
          </p:cNvPicPr>
          <p:nvPr/>
        </p:nvPicPr>
        <p:blipFill>
          <a:blip r:embed="rId3" cstate="print"/>
          <a:srcRect/>
          <a:stretch>
            <a:fillRect/>
          </a:stretch>
        </p:blipFill>
        <p:spPr bwMode="auto">
          <a:xfrm>
            <a:off x="0" y="1125538"/>
            <a:ext cx="9144000" cy="4319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tel 1"/>
          <p:cNvSpPr>
            <a:spLocks noGrp="1"/>
          </p:cNvSpPr>
          <p:nvPr>
            <p:ph type="title"/>
          </p:nvPr>
        </p:nvSpPr>
        <p:spPr/>
        <p:txBody>
          <a:bodyPr/>
          <a:lstStyle/>
          <a:p>
            <a:pPr eaLnBrk="1" hangingPunct="1"/>
            <a:r>
              <a:rPr lang="nb-NO" smtClean="0"/>
              <a:t>Fermentation by ion gradients</a:t>
            </a:r>
          </a:p>
        </p:txBody>
      </p:sp>
      <p:sp>
        <p:nvSpPr>
          <p:cNvPr id="34819" name="Plassholder for innhold 2"/>
          <p:cNvSpPr>
            <a:spLocks noGrp="1"/>
          </p:cNvSpPr>
          <p:nvPr>
            <p:ph sz="half" idx="1"/>
          </p:nvPr>
        </p:nvSpPr>
        <p:spPr/>
        <p:txBody>
          <a:bodyPr/>
          <a:lstStyle/>
          <a:p>
            <a:pPr eaLnBrk="1" hangingPunct="1"/>
            <a:r>
              <a:rPr lang="nb-NO" sz="2000" smtClean="0"/>
              <a:t>Some fermentations does not give sufficient energy for substrate level phosphorylation.</a:t>
            </a:r>
          </a:p>
          <a:p>
            <a:pPr eaLnBrk="1" hangingPunct="1"/>
            <a:r>
              <a:rPr lang="nb-NO" sz="2000" smtClean="0"/>
              <a:t>ATP formation is then linked to ion gradient formations by specific ion pumps in the cell membrane.</a:t>
            </a:r>
          </a:p>
          <a:p>
            <a:pPr eaLnBrk="1" hangingPunct="1"/>
            <a:r>
              <a:rPr lang="nb-NO" sz="2000" i="1" smtClean="0"/>
              <a:t>Propionigenium</a:t>
            </a:r>
            <a:r>
              <a:rPr lang="nb-NO" sz="2000" smtClean="0"/>
              <a:t> produce propionate by Na</a:t>
            </a:r>
            <a:r>
              <a:rPr lang="nb-NO" sz="2000" baseline="30000" smtClean="0"/>
              <a:t>+ </a:t>
            </a:r>
            <a:r>
              <a:rPr lang="nb-NO" sz="2000" smtClean="0"/>
              <a:t>pumping, while </a:t>
            </a:r>
            <a:r>
              <a:rPr lang="nb-NO" sz="2000" i="1" smtClean="0"/>
              <a:t>Oxalobacter formingens </a:t>
            </a:r>
            <a:r>
              <a:rPr lang="nb-NO" sz="2000" smtClean="0"/>
              <a:t>converts oxalate to formate by consumtion of protons.</a:t>
            </a:r>
          </a:p>
        </p:txBody>
      </p:sp>
      <p:pic>
        <p:nvPicPr>
          <p:cNvPr id="34820" name="Picture 2"/>
          <p:cNvPicPr>
            <a:picLocks noGrp="1" noChangeAspect="1" noChangeArrowheads="1"/>
          </p:cNvPicPr>
          <p:nvPr>
            <p:ph sz="half" idx="2"/>
          </p:nvPr>
        </p:nvPicPr>
        <p:blipFill>
          <a:blip r:embed="rId2" cstate="print"/>
          <a:srcRect l="50182"/>
          <a:stretch>
            <a:fillRect/>
          </a:stretch>
        </p:blipFill>
        <p:spPr>
          <a:xfrm>
            <a:off x="5332413" y="3987800"/>
            <a:ext cx="2971800" cy="2736850"/>
          </a:xfrm>
        </p:spPr>
      </p:pic>
      <p:pic>
        <p:nvPicPr>
          <p:cNvPr id="34821" name="Picture 3"/>
          <p:cNvPicPr>
            <a:picLocks noChangeAspect="1" noChangeArrowheads="1"/>
          </p:cNvPicPr>
          <p:nvPr/>
        </p:nvPicPr>
        <p:blipFill>
          <a:blip r:embed="rId3" cstate="print"/>
          <a:srcRect r="51765"/>
          <a:stretch>
            <a:fillRect/>
          </a:stretch>
        </p:blipFill>
        <p:spPr bwMode="auto">
          <a:xfrm>
            <a:off x="5507038" y="1323975"/>
            <a:ext cx="2751137" cy="2617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5"/>
          <p:cNvSpPr>
            <a:spLocks noGrp="1" noChangeArrowheads="1"/>
          </p:cNvSpPr>
          <p:nvPr>
            <p:ph type="title"/>
          </p:nvPr>
        </p:nvSpPr>
        <p:spPr>
          <a:xfrm>
            <a:off x="457200" y="274638"/>
            <a:ext cx="8229600" cy="850900"/>
          </a:xfrm>
          <a:noFill/>
          <a:ln/>
        </p:spPr>
        <p:txBody>
          <a:bodyPr/>
          <a:lstStyle/>
          <a:p>
            <a:r>
              <a:rPr lang="en-US" sz="3000"/>
              <a:t>Anaerobic RESPIRATION or ANOXIC growth</a:t>
            </a:r>
          </a:p>
        </p:txBody>
      </p:sp>
      <p:pic>
        <p:nvPicPr>
          <p:cNvPr id="32775" name="Picture 7" descr="17_F35"/>
          <p:cNvPicPr>
            <a:picLocks noChangeAspect="1" noChangeArrowheads="1"/>
          </p:cNvPicPr>
          <p:nvPr>
            <p:ph sz="half" idx="1"/>
          </p:nvPr>
        </p:nvPicPr>
        <p:blipFill>
          <a:blip r:embed="rId3" cstate="print"/>
          <a:srcRect/>
          <a:stretch>
            <a:fillRect/>
          </a:stretch>
        </p:blipFill>
        <p:spPr>
          <a:xfrm>
            <a:off x="5284788" y="1557338"/>
            <a:ext cx="3667125" cy="5029200"/>
          </a:xfrm>
          <a:noFill/>
          <a:ln/>
        </p:spPr>
      </p:pic>
      <p:sp>
        <p:nvSpPr>
          <p:cNvPr id="32774" name="Rectangle 6"/>
          <p:cNvSpPr>
            <a:spLocks noChangeArrowheads="1"/>
          </p:cNvSpPr>
          <p:nvPr/>
        </p:nvSpPr>
        <p:spPr bwMode="auto">
          <a:xfrm>
            <a:off x="179388" y="1460500"/>
            <a:ext cx="4752975" cy="4200525"/>
          </a:xfrm>
          <a:prstGeom prst="rect">
            <a:avLst/>
          </a:prstGeom>
          <a:noFill/>
          <a:ln w="9525">
            <a:noFill/>
            <a:miter lim="800000"/>
            <a:headEnd/>
            <a:tailEnd/>
          </a:ln>
          <a:effectLst/>
        </p:spPr>
        <p:txBody>
          <a:bodyPr/>
          <a:lstStyle/>
          <a:p>
            <a:pPr marL="182563" indent="-182563">
              <a:lnSpc>
                <a:spcPct val="90000"/>
              </a:lnSpc>
              <a:spcBef>
                <a:spcPct val="20000"/>
              </a:spcBef>
              <a:spcAft>
                <a:spcPct val="20000"/>
              </a:spcAft>
              <a:buFontTx/>
              <a:buChar char="•"/>
            </a:pPr>
            <a:r>
              <a:rPr lang="en-US" sz="2000">
                <a:cs typeface="Times New Roman" pitchFamily="18" charset="0"/>
              </a:rPr>
              <a:t> Although oxygen is the most widely used electron acceptor in energy-yielding metabolism, a number of other compounds can be used as electron acceptors. This process of </a:t>
            </a:r>
            <a:r>
              <a:rPr lang="en-US" sz="2000" b="1">
                <a:cs typeface="Times New Roman" pitchFamily="18" charset="0"/>
              </a:rPr>
              <a:t>anaerobic respiration</a:t>
            </a:r>
            <a:r>
              <a:rPr lang="en-US" sz="2000">
                <a:cs typeface="Times New Roman" pitchFamily="18" charset="0"/>
              </a:rPr>
              <a:t> is less energy efficient but enables respiration in environments where oxygen is absent.</a:t>
            </a:r>
          </a:p>
          <a:p>
            <a:pPr marL="182563" indent="-182563">
              <a:lnSpc>
                <a:spcPct val="90000"/>
              </a:lnSpc>
              <a:spcBef>
                <a:spcPct val="20000"/>
              </a:spcBef>
              <a:spcAft>
                <a:spcPct val="20000"/>
              </a:spcAft>
              <a:buFontTx/>
              <a:buChar char="•"/>
            </a:pPr>
            <a:r>
              <a:rPr lang="en-US" sz="2000">
                <a:cs typeface="Times New Roman" pitchFamily="18" charset="0"/>
              </a:rPr>
              <a:t>In environmental biotechnology growth based on anaerobic respiration is often referred to as </a:t>
            </a:r>
            <a:r>
              <a:rPr lang="en-US" sz="2000" b="1">
                <a:cs typeface="Times New Roman" pitchFamily="18" charset="0"/>
              </a:rPr>
              <a:t>ANOXIC growth.</a:t>
            </a:r>
          </a:p>
          <a:p>
            <a:pPr marL="182563" indent="-182563">
              <a:lnSpc>
                <a:spcPct val="90000"/>
              </a:lnSpc>
              <a:spcBef>
                <a:spcPct val="20000"/>
              </a:spcBef>
              <a:spcAft>
                <a:spcPct val="20000"/>
              </a:spcAft>
              <a:buFontTx/>
              <a:buChar char="•"/>
            </a:pPr>
            <a:r>
              <a:rPr lang="en-US" sz="2000">
                <a:cs typeface="Times New Roman" pitchFamily="18" charset="0"/>
              </a:rPr>
              <a:t> A number of oxidized compounds may serve as terminal electron acceptors.</a:t>
            </a:r>
          </a:p>
        </p:txBody>
      </p:sp>
      <p:graphicFrame>
        <p:nvGraphicFramePr>
          <p:cNvPr id="32777" name="Object 9"/>
          <p:cNvGraphicFramePr>
            <a:graphicFrameLocks noChangeAspect="1"/>
          </p:cNvGraphicFramePr>
          <p:nvPr>
            <p:ph sz="half" idx="2"/>
          </p:nvPr>
        </p:nvGraphicFramePr>
        <p:xfrm>
          <a:off x="250825" y="5589588"/>
          <a:ext cx="4968875" cy="744537"/>
        </p:xfrm>
        <a:graphic>
          <a:graphicData uri="http://schemas.openxmlformats.org/presentationml/2006/ole">
            <p:oleObj spid="_x0000_s57346" name="Equation" r:id="rId4" imgW="3225600" imgH="482400" progId="Equation.3">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8977" y="274638"/>
            <a:ext cx="8676167" cy="980004"/>
          </a:xfrm>
        </p:spPr>
        <p:txBody>
          <a:bodyPr/>
          <a:lstStyle/>
          <a:p>
            <a:pPr algn="l" eaLnBrk="1" hangingPunct="1"/>
            <a:r>
              <a:rPr lang="nb-NO" sz="2800" dirty="0" err="1" smtClean="0"/>
              <a:t>Chemo-organoheterotrophy</a:t>
            </a:r>
            <a:r>
              <a:rPr lang="nb-NO" sz="2800" dirty="0" smtClean="0"/>
              <a:t> and </a:t>
            </a:r>
            <a:r>
              <a:rPr lang="nb-NO" sz="2800" dirty="0" err="1" smtClean="0"/>
              <a:t>diversitry</a:t>
            </a:r>
            <a:r>
              <a:rPr lang="nb-NO" sz="2800" dirty="0" smtClean="0"/>
              <a:t> </a:t>
            </a:r>
            <a:r>
              <a:rPr lang="nb-NO" sz="2800" dirty="0" err="1" smtClean="0"/>
              <a:t>of</a:t>
            </a:r>
            <a:r>
              <a:rPr lang="nb-NO" sz="2800" dirty="0" smtClean="0"/>
              <a:t> </a:t>
            </a:r>
            <a:r>
              <a:rPr lang="nb-NO" sz="2800" dirty="0" err="1" smtClean="0"/>
              <a:t>e-acceptors</a:t>
            </a:r>
            <a:endParaRPr lang="nb-NO" sz="2800" dirty="0" smtClean="0"/>
          </a:p>
        </p:txBody>
      </p:sp>
      <p:sp>
        <p:nvSpPr>
          <p:cNvPr id="7172" name="Rectangle 4"/>
          <p:cNvSpPr>
            <a:spLocks noGrp="1" noChangeArrowheads="1"/>
          </p:cNvSpPr>
          <p:nvPr>
            <p:ph type="body" sz="half" idx="2"/>
          </p:nvPr>
        </p:nvSpPr>
        <p:spPr>
          <a:xfrm>
            <a:off x="4500563" y="1268413"/>
            <a:ext cx="4643437" cy="4525962"/>
          </a:xfrm>
        </p:spPr>
        <p:txBody>
          <a:bodyPr/>
          <a:lstStyle/>
          <a:p>
            <a:pPr marL="176213" indent="-176213" eaLnBrk="1" hangingPunct="1">
              <a:lnSpc>
                <a:spcPct val="80000"/>
              </a:lnSpc>
              <a:spcAft>
                <a:spcPct val="20000"/>
              </a:spcAft>
              <a:buFontTx/>
              <a:buNone/>
            </a:pPr>
            <a:r>
              <a:rPr lang="nb-NO" sz="1800" u="sng" dirty="0" err="1" smtClean="0"/>
              <a:t>Electron</a:t>
            </a:r>
            <a:r>
              <a:rPr lang="nb-NO" sz="1800" u="sng" dirty="0" smtClean="0"/>
              <a:t> </a:t>
            </a:r>
            <a:r>
              <a:rPr lang="nb-NO" sz="1800" u="sng" dirty="0" err="1" smtClean="0"/>
              <a:t>acceptors</a:t>
            </a:r>
            <a:endParaRPr lang="nb-NO" sz="1800" u="sng" dirty="0" smtClean="0"/>
          </a:p>
          <a:p>
            <a:pPr marL="539750" lvl="1" indent="-176213" eaLnBrk="1" hangingPunct="1">
              <a:lnSpc>
                <a:spcPct val="80000"/>
              </a:lnSpc>
              <a:spcAft>
                <a:spcPct val="20000"/>
              </a:spcAft>
            </a:pPr>
            <a:r>
              <a:rPr lang="nb-NO" sz="1600" dirty="0" smtClean="0"/>
              <a:t>O</a:t>
            </a:r>
            <a:r>
              <a:rPr lang="nb-NO" sz="1600" baseline="-25000" dirty="0" smtClean="0"/>
              <a:t>2</a:t>
            </a:r>
            <a:r>
              <a:rPr lang="nb-NO" sz="1600" dirty="0" smtClean="0"/>
              <a:t>  </a:t>
            </a:r>
            <a:r>
              <a:rPr lang="nb-NO" sz="1600" dirty="0" smtClean="0">
                <a:sym typeface="Wingdings" pitchFamily="2" charset="2"/>
              </a:rPr>
              <a:t>  H</a:t>
            </a:r>
            <a:r>
              <a:rPr lang="nb-NO" sz="1600" baseline="-25000" dirty="0" smtClean="0">
                <a:sym typeface="Wingdings" pitchFamily="2" charset="2"/>
              </a:rPr>
              <a:t>2</a:t>
            </a:r>
            <a:r>
              <a:rPr lang="nb-NO" sz="1600" dirty="0" smtClean="0">
                <a:sym typeface="Wingdings" pitchFamily="2" charset="2"/>
              </a:rPr>
              <a:t>O(AEROBIC RESPIRATION)</a:t>
            </a:r>
            <a:endParaRPr lang="nb-NO" sz="1600" dirty="0" smtClean="0"/>
          </a:p>
          <a:p>
            <a:pPr marL="539750" lvl="1" indent="-176213" eaLnBrk="1" hangingPunct="1">
              <a:lnSpc>
                <a:spcPct val="80000"/>
              </a:lnSpc>
              <a:spcAft>
                <a:spcPct val="20000"/>
              </a:spcAft>
            </a:pPr>
            <a:r>
              <a:rPr lang="nb-NO" sz="1600" dirty="0" smtClean="0"/>
              <a:t>NO</a:t>
            </a:r>
            <a:r>
              <a:rPr lang="nb-NO" sz="1600" baseline="-25000" dirty="0" smtClean="0"/>
              <a:t>3</a:t>
            </a:r>
            <a:r>
              <a:rPr lang="nb-NO" sz="1600" baseline="30000" dirty="0" smtClean="0"/>
              <a:t>- </a:t>
            </a:r>
            <a:r>
              <a:rPr lang="nb-NO" sz="1600" dirty="0" smtClean="0">
                <a:sym typeface="Wingdings" pitchFamily="2" charset="2"/>
              </a:rPr>
              <a:t>  N</a:t>
            </a:r>
            <a:r>
              <a:rPr lang="nb-NO" sz="1600" baseline="-25000" dirty="0" smtClean="0">
                <a:sym typeface="Wingdings" pitchFamily="2" charset="2"/>
              </a:rPr>
              <a:t>2</a:t>
            </a:r>
            <a:r>
              <a:rPr lang="nb-NO" sz="1600" dirty="0" smtClean="0">
                <a:sym typeface="Wingdings" pitchFamily="2" charset="2"/>
              </a:rPr>
              <a:t> (</a:t>
            </a:r>
            <a:r>
              <a:rPr lang="nb-NO" sz="1600" dirty="0" err="1" smtClean="0">
                <a:sym typeface="Wingdings" pitchFamily="2" charset="2"/>
              </a:rPr>
              <a:t>Denitrification</a:t>
            </a:r>
            <a:r>
              <a:rPr lang="nb-NO" sz="1600" dirty="0" smtClean="0">
                <a:sym typeface="Wingdings" pitchFamily="2" charset="2"/>
              </a:rPr>
              <a:t>)</a:t>
            </a:r>
            <a:endParaRPr lang="nb-NO" sz="1600" dirty="0" smtClean="0"/>
          </a:p>
          <a:p>
            <a:pPr marL="539750" lvl="1" indent="-176213" eaLnBrk="1" hangingPunct="1">
              <a:lnSpc>
                <a:spcPct val="80000"/>
              </a:lnSpc>
              <a:spcAft>
                <a:spcPct val="20000"/>
              </a:spcAft>
            </a:pPr>
            <a:r>
              <a:rPr lang="nb-NO" sz="1600" dirty="0" smtClean="0"/>
              <a:t>NO</a:t>
            </a:r>
            <a:r>
              <a:rPr lang="nb-NO" sz="1600" baseline="-25000" dirty="0" smtClean="0"/>
              <a:t>2</a:t>
            </a:r>
            <a:r>
              <a:rPr lang="nb-NO" sz="1600" baseline="30000" dirty="0" smtClean="0"/>
              <a:t>-</a:t>
            </a:r>
            <a:r>
              <a:rPr lang="nb-NO" sz="1600" dirty="0" smtClean="0"/>
              <a:t> </a:t>
            </a:r>
            <a:r>
              <a:rPr lang="nb-NO" sz="1600" dirty="0" smtClean="0">
                <a:sym typeface="Wingdings" pitchFamily="2" charset="2"/>
              </a:rPr>
              <a:t> N</a:t>
            </a:r>
            <a:r>
              <a:rPr lang="nb-NO" sz="1600" baseline="-25000" dirty="0" smtClean="0">
                <a:sym typeface="Wingdings" pitchFamily="2" charset="2"/>
              </a:rPr>
              <a:t>2</a:t>
            </a:r>
            <a:r>
              <a:rPr lang="nb-NO" sz="1600" dirty="0" smtClean="0">
                <a:sym typeface="Wingdings" pitchFamily="2" charset="2"/>
              </a:rPr>
              <a:t> (</a:t>
            </a:r>
            <a:r>
              <a:rPr lang="nb-NO" sz="1600" dirty="0" err="1" smtClean="0">
                <a:sym typeface="Wingdings" pitchFamily="2" charset="2"/>
              </a:rPr>
              <a:t>Denitrification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N</a:t>
            </a:r>
            <a:r>
              <a:rPr lang="nb-NO" sz="1600" baseline="-25000" dirty="0" smtClean="0">
                <a:sym typeface="Wingdings" pitchFamily="2" charset="2"/>
              </a:rPr>
              <a:t>2</a:t>
            </a:r>
            <a:r>
              <a:rPr lang="nb-NO" sz="1600" dirty="0" smtClean="0">
                <a:sym typeface="Wingdings" pitchFamily="2" charset="2"/>
              </a:rPr>
              <a:t>O   N</a:t>
            </a:r>
            <a:r>
              <a:rPr lang="nb-NO" sz="1600" baseline="-25000" dirty="0" smtClean="0">
                <a:sym typeface="Wingdings" pitchFamily="2" charset="2"/>
              </a:rPr>
              <a:t>2</a:t>
            </a:r>
            <a:r>
              <a:rPr lang="nb-NO" sz="1600" dirty="0" smtClean="0">
                <a:sym typeface="Wingdings" pitchFamily="2" charset="2"/>
              </a:rPr>
              <a:t> (</a:t>
            </a:r>
            <a:r>
              <a:rPr lang="nb-NO" sz="1600" dirty="0" err="1" smtClean="0">
                <a:sym typeface="Wingdings" pitchFamily="2" charset="2"/>
              </a:rPr>
              <a:t>Denitrification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NO</a:t>
            </a:r>
            <a:r>
              <a:rPr lang="nb-NO" sz="1600" baseline="-25000" dirty="0" smtClean="0">
                <a:sym typeface="Wingdings" pitchFamily="2" charset="2"/>
              </a:rPr>
              <a:t>2</a:t>
            </a:r>
            <a:r>
              <a:rPr lang="nb-NO" sz="1600" dirty="0" smtClean="0">
                <a:sym typeface="Wingdings" pitchFamily="2" charset="2"/>
              </a:rPr>
              <a:t>   N</a:t>
            </a:r>
            <a:r>
              <a:rPr lang="nb-NO" sz="1600" baseline="-25000" dirty="0" smtClean="0">
                <a:sym typeface="Wingdings" pitchFamily="2" charset="2"/>
              </a:rPr>
              <a:t>2</a:t>
            </a:r>
            <a:r>
              <a:rPr lang="nb-NO" sz="1600" dirty="0" smtClean="0">
                <a:sym typeface="Wingdings" pitchFamily="2" charset="2"/>
              </a:rPr>
              <a:t>(</a:t>
            </a:r>
            <a:r>
              <a:rPr lang="nb-NO" sz="1600" dirty="0" err="1" smtClean="0">
                <a:sym typeface="Wingdings" pitchFamily="2" charset="2"/>
              </a:rPr>
              <a:t>Denitrification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SO</a:t>
            </a:r>
            <a:r>
              <a:rPr lang="nb-NO" sz="1600" baseline="-25000" dirty="0" smtClean="0">
                <a:sym typeface="Wingdings" pitchFamily="2" charset="2"/>
              </a:rPr>
              <a:t>4</a:t>
            </a:r>
            <a:r>
              <a:rPr lang="nb-NO" sz="1600" baseline="30000" dirty="0" smtClean="0">
                <a:sym typeface="Wingdings" pitchFamily="2" charset="2"/>
              </a:rPr>
              <a:t>2-</a:t>
            </a:r>
            <a:r>
              <a:rPr lang="nb-NO" sz="1600" dirty="0" smtClean="0">
                <a:sym typeface="Wingdings" pitchFamily="2" charset="2"/>
              </a:rPr>
              <a:t>  S</a:t>
            </a:r>
            <a:r>
              <a:rPr lang="nb-NO" sz="1600" baseline="30000" dirty="0" smtClean="0">
                <a:sym typeface="Wingdings" pitchFamily="2" charset="2"/>
              </a:rPr>
              <a:t>0</a:t>
            </a:r>
            <a:r>
              <a:rPr lang="nb-NO" sz="1600" dirty="0" smtClean="0">
                <a:sym typeface="Wingdings" pitchFamily="2" charset="2"/>
              </a:rPr>
              <a:t>(</a:t>
            </a:r>
            <a:r>
              <a:rPr lang="nb-NO" sz="1600" dirty="0" err="1" smtClean="0">
                <a:sym typeface="Wingdings" pitchFamily="2" charset="2"/>
              </a:rPr>
              <a:t>Sulfate</a:t>
            </a:r>
            <a:r>
              <a:rPr lang="nb-NO" sz="1600" dirty="0" smtClean="0">
                <a:sym typeface="Wingdings" pitchFamily="2" charset="2"/>
              </a:rPr>
              <a:t>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S</a:t>
            </a:r>
            <a:r>
              <a:rPr lang="nb-NO" sz="1600" baseline="30000" dirty="0" smtClean="0">
                <a:sym typeface="Wingdings" pitchFamily="2" charset="2"/>
              </a:rPr>
              <a:t>0</a:t>
            </a:r>
            <a:r>
              <a:rPr lang="nb-NO" sz="1600" dirty="0" smtClean="0">
                <a:sym typeface="Wingdings" pitchFamily="2" charset="2"/>
              </a:rPr>
              <a:t>   H</a:t>
            </a:r>
            <a:r>
              <a:rPr lang="nb-NO" sz="1600" baseline="-25000" dirty="0" smtClean="0">
                <a:sym typeface="Wingdings" pitchFamily="2" charset="2"/>
              </a:rPr>
              <a:t>2</a:t>
            </a:r>
            <a:r>
              <a:rPr lang="nb-NO" sz="1600" dirty="0" smtClean="0">
                <a:sym typeface="Wingdings" pitchFamily="2" charset="2"/>
              </a:rPr>
              <a:t>S(Sulfur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CO</a:t>
            </a:r>
            <a:r>
              <a:rPr lang="nb-NO" sz="1600" baseline="-25000" dirty="0" smtClean="0">
                <a:sym typeface="Wingdings" pitchFamily="2" charset="2"/>
              </a:rPr>
              <a:t>2</a:t>
            </a:r>
            <a:r>
              <a:rPr lang="nb-NO" sz="1600" dirty="0" smtClean="0">
                <a:sym typeface="Wingdings" pitchFamily="2" charset="2"/>
              </a:rPr>
              <a:t>  CH</a:t>
            </a:r>
            <a:r>
              <a:rPr lang="nb-NO" sz="1600" baseline="-25000" dirty="0" smtClean="0">
                <a:sym typeface="Wingdings" pitchFamily="2" charset="2"/>
              </a:rPr>
              <a:t>3</a:t>
            </a:r>
            <a:r>
              <a:rPr lang="nb-NO" sz="1600" dirty="0" smtClean="0">
                <a:sym typeface="Wingdings" pitchFamily="2" charset="2"/>
              </a:rPr>
              <a:t>COO</a:t>
            </a:r>
            <a:r>
              <a:rPr lang="nb-NO" sz="1600" baseline="30000" dirty="0" smtClean="0">
                <a:sym typeface="Wingdings" pitchFamily="2" charset="2"/>
              </a:rPr>
              <a:t>-</a:t>
            </a:r>
            <a:r>
              <a:rPr lang="nb-NO" sz="1600" dirty="0" smtClean="0">
                <a:sym typeface="Wingdings" pitchFamily="2" charset="2"/>
              </a:rPr>
              <a:t> (</a:t>
            </a:r>
            <a:r>
              <a:rPr lang="nb-NO" sz="1600" dirty="0" err="1" smtClean="0">
                <a:sym typeface="Wingdings" pitchFamily="2" charset="2"/>
              </a:rPr>
              <a:t>Acetogenesis</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Fe</a:t>
            </a:r>
            <a:r>
              <a:rPr lang="nb-NO" sz="1600" baseline="30000" dirty="0" smtClean="0">
                <a:sym typeface="Wingdings" pitchFamily="2" charset="2"/>
              </a:rPr>
              <a:t>3+</a:t>
            </a:r>
            <a:r>
              <a:rPr lang="nb-NO" sz="1600" dirty="0" smtClean="0">
                <a:sym typeface="Wingdings" pitchFamily="2" charset="2"/>
              </a:rPr>
              <a:t>  Fe</a:t>
            </a:r>
            <a:r>
              <a:rPr lang="nb-NO" sz="1600" baseline="30000" dirty="0" smtClean="0">
                <a:sym typeface="Wingdings" pitchFamily="2" charset="2"/>
              </a:rPr>
              <a:t>2+</a:t>
            </a:r>
            <a:r>
              <a:rPr lang="nb-NO" sz="1600" dirty="0" smtClean="0">
                <a:sym typeface="Wingdings" pitchFamily="2" charset="2"/>
              </a:rPr>
              <a:t>(Iron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Mn</a:t>
            </a:r>
            <a:r>
              <a:rPr lang="nb-NO" sz="1600" baseline="30000" dirty="0" smtClean="0">
                <a:sym typeface="Wingdings" pitchFamily="2" charset="2"/>
              </a:rPr>
              <a:t>4+</a:t>
            </a:r>
            <a:r>
              <a:rPr lang="nb-NO" sz="1600" dirty="0" smtClean="0">
                <a:sym typeface="Wingdings" pitchFamily="2" charset="2"/>
              </a:rPr>
              <a:t>  Mn</a:t>
            </a:r>
            <a:r>
              <a:rPr lang="nb-NO" sz="1600" baseline="30000" dirty="0" smtClean="0">
                <a:sym typeface="Wingdings" pitchFamily="2" charset="2"/>
              </a:rPr>
              <a:t>2+</a:t>
            </a:r>
            <a:r>
              <a:rPr lang="nb-NO" sz="1600" dirty="0" smtClean="0">
                <a:sym typeface="Wingdings" pitchFamily="2" charset="2"/>
              </a:rPr>
              <a:t> (</a:t>
            </a:r>
            <a:r>
              <a:rPr lang="nb-NO" sz="1600" dirty="0" err="1" smtClean="0">
                <a:sym typeface="Wingdings" pitchFamily="2" charset="2"/>
              </a:rPr>
              <a:t>Manganese</a:t>
            </a:r>
            <a:r>
              <a:rPr lang="nb-NO" sz="1600" dirty="0" smtClean="0">
                <a:sym typeface="Wingdings" pitchFamily="2" charset="2"/>
              </a:rPr>
              <a:t>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Cu</a:t>
            </a:r>
            <a:r>
              <a:rPr lang="nb-NO" sz="1600" baseline="30000" dirty="0" smtClean="0">
                <a:sym typeface="Wingdings" pitchFamily="2" charset="2"/>
              </a:rPr>
              <a:t>2+</a:t>
            </a:r>
            <a:r>
              <a:rPr lang="nb-NO" sz="1600" dirty="0" smtClean="0">
                <a:sym typeface="Wingdings" pitchFamily="2" charset="2"/>
              </a:rPr>
              <a:t>  Cu</a:t>
            </a:r>
            <a:r>
              <a:rPr lang="nb-NO" sz="1600" baseline="30000" dirty="0" smtClean="0">
                <a:sym typeface="Wingdings" pitchFamily="2" charset="2"/>
              </a:rPr>
              <a:t>0</a:t>
            </a:r>
            <a:r>
              <a:rPr lang="nb-NO" sz="1600" dirty="0" smtClean="0">
                <a:sym typeface="Wingdings" pitchFamily="2" charset="2"/>
              </a:rPr>
              <a:t>(</a:t>
            </a:r>
            <a:r>
              <a:rPr lang="nb-NO" sz="1600" dirty="0" err="1" smtClean="0">
                <a:sym typeface="Wingdings" pitchFamily="2" charset="2"/>
              </a:rPr>
              <a:t>Copper</a:t>
            </a:r>
            <a:r>
              <a:rPr lang="nb-NO" sz="1600" dirty="0" smtClean="0">
                <a:sym typeface="Wingdings" pitchFamily="2" charset="2"/>
              </a:rPr>
              <a:t>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ClO</a:t>
            </a:r>
            <a:r>
              <a:rPr lang="nb-NO" sz="1600" baseline="-25000" dirty="0" smtClean="0">
                <a:sym typeface="Wingdings" pitchFamily="2" charset="2"/>
              </a:rPr>
              <a:t>3</a:t>
            </a:r>
            <a:r>
              <a:rPr lang="nb-NO" sz="1600" baseline="30000" dirty="0" smtClean="0">
                <a:sym typeface="Wingdings" pitchFamily="2" charset="2"/>
              </a:rPr>
              <a:t>-</a:t>
            </a:r>
            <a:r>
              <a:rPr lang="nb-NO" sz="1600" dirty="0" smtClean="0">
                <a:sym typeface="Wingdings" pitchFamily="2" charset="2"/>
              </a:rPr>
              <a:t>    </a:t>
            </a:r>
            <a:r>
              <a:rPr lang="nb-NO" sz="1600" dirty="0" err="1" smtClean="0">
                <a:sym typeface="Wingdings" pitchFamily="2" charset="2"/>
              </a:rPr>
              <a:t>Cl</a:t>
            </a:r>
            <a:r>
              <a:rPr lang="nb-NO" sz="1600" baseline="30000" dirty="0" err="1" smtClean="0">
                <a:sym typeface="Wingdings" pitchFamily="2" charset="2"/>
              </a:rPr>
              <a:t>-</a:t>
            </a:r>
            <a:r>
              <a:rPr lang="nb-NO" sz="1600" dirty="0" smtClean="0">
                <a:sym typeface="Wingdings" pitchFamily="2" charset="2"/>
              </a:rPr>
              <a:t> (</a:t>
            </a:r>
            <a:r>
              <a:rPr lang="nb-NO" sz="1600" dirty="0" err="1" smtClean="0">
                <a:sym typeface="Wingdings" pitchFamily="2" charset="2"/>
              </a:rPr>
              <a:t>Chlorate</a:t>
            </a:r>
            <a:r>
              <a:rPr lang="nb-NO" sz="1600" dirty="0" smtClean="0">
                <a:sym typeface="Wingdings" pitchFamily="2" charset="2"/>
              </a:rPr>
              <a:t>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SeO</a:t>
            </a:r>
            <a:r>
              <a:rPr lang="nb-NO" sz="1600" baseline="-25000" dirty="0" smtClean="0">
                <a:sym typeface="Wingdings" pitchFamily="2" charset="2"/>
              </a:rPr>
              <a:t>4</a:t>
            </a:r>
            <a:r>
              <a:rPr lang="nb-NO" sz="1600" baseline="30000" dirty="0" smtClean="0">
                <a:sym typeface="Wingdings" pitchFamily="2" charset="2"/>
              </a:rPr>
              <a:t>2-  </a:t>
            </a:r>
            <a:r>
              <a:rPr lang="nb-NO" sz="1600" dirty="0" smtClean="0">
                <a:sym typeface="Wingdings" pitchFamily="2" charset="2"/>
              </a:rPr>
              <a:t>  SeO</a:t>
            </a:r>
            <a:r>
              <a:rPr lang="nb-NO" sz="1600" baseline="-25000" dirty="0" smtClean="0">
                <a:sym typeface="Wingdings" pitchFamily="2" charset="2"/>
              </a:rPr>
              <a:t>3</a:t>
            </a:r>
            <a:r>
              <a:rPr lang="nb-NO" sz="1600" baseline="30000" dirty="0" smtClean="0">
                <a:sym typeface="Wingdings" pitchFamily="2" charset="2"/>
              </a:rPr>
              <a:t>2-</a:t>
            </a:r>
            <a:r>
              <a:rPr lang="nb-NO" sz="1600" dirty="0" smtClean="0">
                <a:sym typeface="Wingdings" pitchFamily="2" charset="2"/>
              </a:rPr>
              <a:t>  (</a:t>
            </a:r>
            <a:r>
              <a:rPr lang="nb-NO" sz="1600" dirty="0" err="1" smtClean="0">
                <a:sym typeface="Wingdings" pitchFamily="2" charset="2"/>
              </a:rPr>
              <a:t>Selenite</a:t>
            </a:r>
            <a:r>
              <a:rPr lang="nb-NO" sz="1600" dirty="0" smtClean="0">
                <a:sym typeface="Wingdings" pitchFamily="2" charset="2"/>
              </a:rPr>
              <a:t>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C</a:t>
            </a:r>
            <a:r>
              <a:rPr lang="nb-NO" sz="1600" baseline="-25000" dirty="0" smtClean="0">
                <a:sym typeface="Wingdings" pitchFamily="2" charset="2"/>
              </a:rPr>
              <a:t>2</a:t>
            </a:r>
            <a:r>
              <a:rPr lang="nb-NO" sz="1600" dirty="0" smtClean="0">
                <a:sym typeface="Wingdings" pitchFamily="2" charset="2"/>
              </a:rPr>
              <a:t>H</a:t>
            </a:r>
            <a:r>
              <a:rPr lang="nb-NO" sz="1600" baseline="-25000" dirty="0" smtClean="0">
                <a:sym typeface="Wingdings" pitchFamily="2" charset="2"/>
              </a:rPr>
              <a:t>6</a:t>
            </a:r>
            <a:r>
              <a:rPr lang="nb-NO" sz="1600" dirty="0" smtClean="0">
                <a:sym typeface="Wingdings" pitchFamily="2" charset="2"/>
              </a:rPr>
              <a:t>OS   C</a:t>
            </a:r>
            <a:r>
              <a:rPr lang="nb-NO" sz="1600" baseline="-25000" dirty="0" smtClean="0">
                <a:sym typeface="Wingdings" pitchFamily="2" charset="2"/>
              </a:rPr>
              <a:t>2</a:t>
            </a:r>
            <a:r>
              <a:rPr lang="nb-NO" sz="1600" dirty="0" smtClean="0">
                <a:sym typeface="Wingdings" pitchFamily="2" charset="2"/>
              </a:rPr>
              <a:t>H</a:t>
            </a:r>
            <a:r>
              <a:rPr lang="nb-NO" sz="1600" baseline="-25000" dirty="0" smtClean="0">
                <a:sym typeface="Wingdings" pitchFamily="2" charset="2"/>
              </a:rPr>
              <a:t>6</a:t>
            </a:r>
            <a:r>
              <a:rPr lang="nb-NO" sz="1600" dirty="0" smtClean="0">
                <a:sym typeface="Wingdings" pitchFamily="2" charset="2"/>
              </a:rPr>
              <a:t>S  (DMSO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AsO</a:t>
            </a:r>
            <a:r>
              <a:rPr lang="nb-NO" sz="1600" baseline="-25000" dirty="0" smtClean="0">
                <a:sym typeface="Wingdings" pitchFamily="2" charset="2"/>
              </a:rPr>
              <a:t>4</a:t>
            </a:r>
            <a:r>
              <a:rPr lang="nb-NO" sz="1600" baseline="30000" dirty="0" smtClean="0">
                <a:sym typeface="Wingdings" pitchFamily="2" charset="2"/>
              </a:rPr>
              <a:t>3-</a:t>
            </a:r>
            <a:r>
              <a:rPr lang="nb-NO" sz="1600" dirty="0" smtClean="0">
                <a:sym typeface="Wingdings" pitchFamily="2" charset="2"/>
              </a:rPr>
              <a:t>    AsO</a:t>
            </a:r>
            <a:r>
              <a:rPr lang="nb-NO" sz="1600" baseline="-25000" dirty="0" smtClean="0">
                <a:sym typeface="Wingdings" pitchFamily="2" charset="2"/>
              </a:rPr>
              <a:t>3</a:t>
            </a:r>
            <a:r>
              <a:rPr lang="nb-NO" sz="1600" baseline="30000" dirty="0" smtClean="0">
                <a:sym typeface="Wingdings" pitchFamily="2" charset="2"/>
              </a:rPr>
              <a:t>3-</a:t>
            </a:r>
            <a:r>
              <a:rPr lang="nb-NO" sz="1600" dirty="0" smtClean="0">
                <a:sym typeface="Wingdings" pitchFamily="2" charset="2"/>
              </a:rPr>
              <a:t> (</a:t>
            </a:r>
            <a:r>
              <a:rPr lang="nb-NO" sz="1600" dirty="0" err="1" smtClean="0">
                <a:sym typeface="Wingdings" pitchFamily="2" charset="2"/>
              </a:rPr>
              <a:t>Arsenate</a:t>
            </a:r>
            <a:r>
              <a:rPr lang="nb-NO" sz="1600" dirty="0" smtClean="0">
                <a:sym typeface="Wingdings" pitchFamily="2" charset="2"/>
              </a:rPr>
              <a:t> </a:t>
            </a:r>
            <a:r>
              <a:rPr lang="nb-NO" sz="1600" dirty="0" err="1" smtClean="0">
                <a:sym typeface="Wingdings" pitchFamily="2" charset="2"/>
              </a:rPr>
              <a:t>reduction</a:t>
            </a:r>
            <a:r>
              <a:rPr lang="nb-NO" sz="1600" dirty="0" smtClean="0">
                <a:sym typeface="Wingdings" pitchFamily="2" charset="2"/>
              </a:rPr>
              <a:t>)</a:t>
            </a:r>
          </a:p>
          <a:p>
            <a:pPr marL="539750" lvl="1" indent="-176213" eaLnBrk="1" hangingPunct="1">
              <a:lnSpc>
                <a:spcPct val="80000"/>
              </a:lnSpc>
              <a:spcAft>
                <a:spcPct val="20000"/>
              </a:spcAft>
            </a:pPr>
            <a:r>
              <a:rPr lang="nb-NO" sz="1600" dirty="0" smtClean="0">
                <a:sym typeface="Wingdings" pitchFamily="2" charset="2"/>
              </a:rPr>
              <a:t>C</a:t>
            </a:r>
            <a:r>
              <a:rPr lang="nb-NO" sz="1600" baseline="-25000" dirty="0" smtClean="0">
                <a:sym typeface="Wingdings" pitchFamily="2" charset="2"/>
              </a:rPr>
              <a:t>4</a:t>
            </a:r>
            <a:r>
              <a:rPr lang="nb-NO" sz="1600" dirty="0" smtClean="0">
                <a:sym typeface="Wingdings" pitchFamily="2" charset="2"/>
              </a:rPr>
              <a:t>H</a:t>
            </a:r>
            <a:r>
              <a:rPr lang="nb-NO" sz="1600" baseline="-25000" dirty="0" smtClean="0">
                <a:sym typeface="Wingdings" pitchFamily="2" charset="2"/>
              </a:rPr>
              <a:t>2</a:t>
            </a:r>
            <a:r>
              <a:rPr lang="nb-NO" sz="1600" dirty="0" smtClean="0">
                <a:sym typeface="Wingdings" pitchFamily="2" charset="2"/>
              </a:rPr>
              <a:t>O</a:t>
            </a:r>
            <a:r>
              <a:rPr lang="nb-NO" sz="1600" baseline="-25000" dirty="0" smtClean="0">
                <a:sym typeface="Wingdings" pitchFamily="2" charset="2"/>
              </a:rPr>
              <a:t>4</a:t>
            </a:r>
            <a:r>
              <a:rPr lang="nb-NO" sz="1600" baseline="30000" dirty="0" smtClean="0">
                <a:sym typeface="Wingdings" pitchFamily="2" charset="2"/>
              </a:rPr>
              <a:t>2-</a:t>
            </a:r>
            <a:r>
              <a:rPr lang="nb-NO" sz="1600" dirty="0" smtClean="0">
                <a:sym typeface="Wingdings" pitchFamily="2" charset="2"/>
              </a:rPr>
              <a:t>    C</a:t>
            </a:r>
            <a:r>
              <a:rPr lang="nb-NO" sz="1600" baseline="-25000" dirty="0" smtClean="0">
                <a:sym typeface="Wingdings" pitchFamily="2" charset="2"/>
              </a:rPr>
              <a:t>4</a:t>
            </a:r>
            <a:r>
              <a:rPr lang="nb-NO" sz="1600" dirty="0" smtClean="0">
                <a:sym typeface="Wingdings" pitchFamily="2" charset="2"/>
              </a:rPr>
              <a:t>H</a:t>
            </a:r>
            <a:r>
              <a:rPr lang="nb-NO" sz="1600" baseline="-25000" dirty="0" smtClean="0">
                <a:sym typeface="Wingdings" pitchFamily="2" charset="2"/>
              </a:rPr>
              <a:t>4</a:t>
            </a:r>
            <a:r>
              <a:rPr lang="nb-NO" sz="1600" dirty="0" smtClean="0">
                <a:sym typeface="Wingdings" pitchFamily="2" charset="2"/>
              </a:rPr>
              <a:t>O</a:t>
            </a:r>
            <a:r>
              <a:rPr lang="nb-NO" sz="1600" baseline="-25000" dirty="0" smtClean="0">
                <a:sym typeface="Wingdings" pitchFamily="2" charset="2"/>
              </a:rPr>
              <a:t>4</a:t>
            </a:r>
            <a:r>
              <a:rPr lang="nb-NO" sz="1600" baseline="30000" dirty="0" smtClean="0">
                <a:sym typeface="Wingdings" pitchFamily="2" charset="2"/>
              </a:rPr>
              <a:t>2-</a:t>
            </a:r>
            <a:r>
              <a:rPr lang="nb-NO" sz="1600" dirty="0" smtClean="0">
                <a:sym typeface="Wingdings" pitchFamily="2" charset="2"/>
              </a:rPr>
              <a:t> (</a:t>
            </a:r>
            <a:r>
              <a:rPr lang="nb-NO" sz="1600" dirty="0" err="1" smtClean="0">
                <a:sym typeface="Wingdings" pitchFamily="2" charset="2"/>
              </a:rPr>
              <a:t>Fumarate</a:t>
            </a:r>
            <a:r>
              <a:rPr lang="nb-NO" sz="1600" dirty="0" smtClean="0">
                <a:sym typeface="Wingdings" pitchFamily="2" charset="2"/>
              </a:rPr>
              <a:t> red.)</a:t>
            </a:r>
          </a:p>
          <a:p>
            <a:pPr marL="539750" lvl="1" indent="-176213" eaLnBrk="1" hangingPunct="1">
              <a:lnSpc>
                <a:spcPct val="80000"/>
              </a:lnSpc>
              <a:spcAft>
                <a:spcPct val="20000"/>
              </a:spcAft>
            </a:pPr>
            <a:r>
              <a:rPr lang="nb-NO" sz="1600" dirty="0" smtClean="0">
                <a:sym typeface="Wingdings" pitchFamily="2" charset="2"/>
              </a:rPr>
              <a:t>C</a:t>
            </a:r>
            <a:r>
              <a:rPr lang="nb-NO" sz="1600" baseline="-25000" dirty="0" smtClean="0">
                <a:sym typeface="Wingdings" pitchFamily="2" charset="2"/>
              </a:rPr>
              <a:t>7</a:t>
            </a:r>
            <a:r>
              <a:rPr lang="nb-NO" sz="1600" dirty="0" smtClean="0">
                <a:sym typeface="Wingdings" pitchFamily="2" charset="2"/>
              </a:rPr>
              <a:t>H</a:t>
            </a:r>
            <a:r>
              <a:rPr lang="nb-NO" sz="1600" baseline="-25000" dirty="0" smtClean="0">
                <a:sym typeface="Wingdings" pitchFamily="2" charset="2"/>
              </a:rPr>
              <a:t>4</a:t>
            </a:r>
            <a:r>
              <a:rPr lang="nb-NO" sz="1600" dirty="0" smtClean="0">
                <a:sym typeface="Wingdings" pitchFamily="2" charset="2"/>
              </a:rPr>
              <a:t>Cl</a:t>
            </a:r>
            <a:r>
              <a:rPr lang="nb-NO" sz="1600" baseline="30000" dirty="0" smtClean="0">
                <a:sym typeface="Wingdings" pitchFamily="2" charset="2"/>
              </a:rPr>
              <a:t>-</a:t>
            </a:r>
            <a:r>
              <a:rPr lang="nb-NO" sz="1600" dirty="0" smtClean="0">
                <a:sym typeface="Wingdings" pitchFamily="2" charset="2"/>
              </a:rPr>
              <a:t>    C</a:t>
            </a:r>
            <a:r>
              <a:rPr lang="nb-NO" sz="1600" baseline="-25000" dirty="0" smtClean="0">
                <a:sym typeface="Wingdings" pitchFamily="2" charset="2"/>
              </a:rPr>
              <a:t>7</a:t>
            </a:r>
            <a:r>
              <a:rPr lang="nb-NO" sz="1600" dirty="0" smtClean="0">
                <a:sym typeface="Wingdings" pitchFamily="2" charset="2"/>
              </a:rPr>
              <a:t>H</a:t>
            </a:r>
            <a:r>
              <a:rPr lang="nb-NO" sz="1600" baseline="-25000" dirty="0" smtClean="0">
                <a:sym typeface="Wingdings" pitchFamily="2" charset="2"/>
              </a:rPr>
              <a:t>5</a:t>
            </a:r>
            <a:r>
              <a:rPr lang="nb-NO" sz="1600" dirty="0" smtClean="0">
                <a:sym typeface="Wingdings" pitchFamily="2" charset="2"/>
              </a:rPr>
              <a:t>O</a:t>
            </a:r>
            <a:r>
              <a:rPr lang="nb-NO" sz="1600" baseline="-25000" dirty="0" smtClean="0">
                <a:sym typeface="Wingdings" pitchFamily="2" charset="2"/>
              </a:rPr>
              <a:t>2</a:t>
            </a:r>
            <a:r>
              <a:rPr lang="nb-NO" sz="1600" baseline="30000" dirty="0" smtClean="0">
                <a:sym typeface="Wingdings" pitchFamily="2" charset="2"/>
              </a:rPr>
              <a:t>-</a:t>
            </a:r>
            <a:r>
              <a:rPr lang="nb-NO" sz="1600" dirty="0" smtClean="0">
                <a:sym typeface="Wingdings" pitchFamily="2" charset="2"/>
              </a:rPr>
              <a:t> (</a:t>
            </a:r>
            <a:r>
              <a:rPr lang="nb-NO" sz="1600" dirty="0" err="1" smtClean="0">
                <a:sym typeface="Wingdings" pitchFamily="2" charset="2"/>
              </a:rPr>
              <a:t>Chlorobenzoate</a:t>
            </a:r>
            <a:r>
              <a:rPr lang="nb-NO" sz="1600" dirty="0" smtClean="0">
                <a:sym typeface="Wingdings" pitchFamily="2" charset="2"/>
              </a:rPr>
              <a:t> red.)</a:t>
            </a:r>
          </a:p>
          <a:p>
            <a:pPr marL="539750" lvl="1" indent="-176213" eaLnBrk="1" hangingPunct="1">
              <a:lnSpc>
                <a:spcPct val="80000"/>
              </a:lnSpc>
              <a:spcAft>
                <a:spcPct val="20000"/>
              </a:spcAft>
            </a:pPr>
            <a:endParaRPr lang="nb-NO" sz="1600" dirty="0" smtClean="0">
              <a:sym typeface="Wingdings" pitchFamily="2" charset="2"/>
            </a:endParaRPr>
          </a:p>
          <a:p>
            <a:pPr marL="539750" lvl="1" indent="-176213" eaLnBrk="1" hangingPunct="1">
              <a:lnSpc>
                <a:spcPct val="80000"/>
              </a:lnSpc>
              <a:spcAft>
                <a:spcPct val="20000"/>
              </a:spcAft>
            </a:pPr>
            <a:endParaRPr lang="nb-NO" sz="1600" dirty="0" smtClean="0">
              <a:sym typeface="Wingdings" pitchFamily="2" charset="2"/>
            </a:endParaRPr>
          </a:p>
        </p:txBody>
      </p:sp>
      <p:sp>
        <p:nvSpPr>
          <p:cNvPr id="7173" name="Text Box 5"/>
          <p:cNvSpPr txBox="1">
            <a:spLocks noChangeArrowheads="1"/>
          </p:cNvSpPr>
          <p:nvPr/>
        </p:nvSpPr>
        <p:spPr bwMode="auto">
          <a:xfrm>
            <a:off x="0" y="6237288"/>
            <a:ext cx="4883150" cy="366712"/>
          </a:xfrm>
          <a:prstGeom prst="rect">
            <a:avLst/>
          </a:prstGeom>
          <a:noFill/>
          <a:ln w="9525">
            <a:noFill/>
            <a:miter lim="800000"/>
            <a:headEnd/>
            <a:tailEnd/>
          </a:ln>
        </p:spPr>
        <p:txBody>
          <a:bodyPr wrap="none">
            <a:spAutoFit/>
          </a:bodyPr>
          <a:lstStyle/>
          <a:p>
            <a:r>
              <a:rPr lang="en-GB"/>
              <a:t>Dehalorespiration important in Bioremediation:</a:t>
            </a:r>
          </a:p>
        </p:txBody>
      </p:sp>
      <p:pic>
        <p:nvPicPr>
          <p:cNvPr id="7" name="Picture 4" descr="05_F09"/>
          <p:cNvPicPr>
            <a:picLocks noGrp="1" noChangeAspect="1" noChangeArrowheads="1"/>
          </p:cNvPicPr>
          <p:nvPr>
            <p:ph sz="half" idx="1"/>
          </p:nvPr>
        </p:nvPicPr>
        <p:blipFill>
          <a:blip r:embed="rId3" cstate="print"/>
          <a:srcRect l="54860" t="1125" b="5624"/>
          <a:stretch>
            <a:fillRect/>
          </a:stretch>
        </p:blipFill>
        <p:spPr bwMode="auto">
          <a:xfrm>
            <a:off x="1031358" y="1486383"/>
            <a:ext cx="2648051" cy="46453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ctrTitle"/>
          </p:nvPr>
        </p:nvSpPr>
        <p:spPr>
          <a:xfrm>
            <a:off x="685800" y="457200"/>
            <a:ext cx="7772400" cy="811213"/>
          </a:xfrm>
        </p:spPr>
        <p:txBody>
          <a:bodyPr/>
          <a:lstStyle/>
          <a:p>
            <a:r>
              <a:rPr lang="en-US" sz="3200" b="1">
                <a:cs typeface="Times New Roman" pitchFamily="18" charset="0"/>
              </a:rPr>
              <a:t>Nitrate Reduction and the Denitrification Process</a:t>
            </a:r>
          </a:p>
        </p:txBody>
      </p:sp>
      <p:sp>
        <p:nvSpPr>
          <p:cNvPr id="36867" name="Rectangle 3"/>
          <p:cNvSpPr>
            <a:spLocks noGrp="1" noChangeArrowheads="1"/>
          </p:cNvSpPr>
          <p:nvPr>
            <p:ph type="subTitle" idx="1"/>
          </p:nvPr>
        </p:nvSpPr>
        <p:spPr>
          <a:xfrm>
            <a:off x="685800" y="1676400"/>
            <a:ext cx="3598863" cy="4191000"/>
          </a:xfrm>
        </p:spPr>
        <p:txBody>
          <a:bodyPr/>
          <a:lstStyle/>
          <a:p>
            <a:pPr algn="l">
              <a:lnSpc>
                <a:spcPct val="90000"/>
              </a:lnSpc>
              <a:spcAft>
                <a:spcPct val="30000"/>
              </a:spcAft>
              <a:buFontTx/>
              <a:buChar char="•"/>
            </a:pPr>
            <a:r>
              <a:rPr lang="en-US" sz="2000">
                <a:cs typeface="Times New Roman" pitchFamily="18" charset="0"/>
              </a:rPr>
              <a:t> Nitrate is commonly used as an electron acceptor in anaerobic respiration. Its use requires the enzyme nitrate reductase, which reduces nitrate to nitrite. Many bacteria that use nitrate in anaerobic respiration eventually produce N</a:t>
            </a:r>
            <a:r>
              <a:rPr lang="en-US" sz="2000" baseline="-30000">
                <a:cs typeface="Times New Roman" pitchFamily="18" charset="0"/>
              </a:rPr>
              <a:t>2</a:t>
            </a:r>
            <a:r>
              <a:rPr lang="en-US" sz="2000">
                <a:cs typeface="Times New Roman" pitchFamily="18" charset="0"/>
              </a:rPr>
              <a:t>, a process called </a:t>
            </a:r>
            <a:r>
              <a:rPr lang="en-US" sz="2000" b="1">
                <a:cs typeface="Times New Roman" pitchFamily="18" charset="0"/>
              </a:rPr>
              <a:t>denitrification</a:t>
            </a:r>
            <a:r>
              <a:rPr lang="en-US" sz="2000">
                <a:cs typeface="Times New Roman" pitchFamily="18" charset="0"/>
              </a:rPr>
              <a:t>.</a:t>
            </a:r>
          </a:p>
          <a:p>
            <a:pPr algn="l">
              <a:lnSpc>
                <a:spcPct val="90000"/>
              </a:lnSpc>
              <a:spcAft>
                <a:spcPct val="30000"/>
              </a:spcAft>
              <a:buFontTx/>
              <a:buChar char="•"/>
            </a:pPr>
            <a:r>
              <a:rPr lang="en-US" sz="2000">
                <a:cs typeface="Times New Roman" pitchFamily="18" charset="0"/>
              </a:rPr>
              <a:t> Denitrification is a stepwise reduction of nitrogen from it’s most oxidized form (+V) to gaseous dinitrogen (0).</a:t>
            </a:r>
          </a:p>
          <a:p>
            <a:pPr algn="l">
              <a:lnSpc>
                <a:spcPct val="90000"/>
              </a:lnSpc>
              <a:spcAft>
                <a:spcPct val="30000"/>
              </a:spcAft>
              <a:buFontTx/>
              <a:buChar char="•"/>
            </a:pPr>
            <a:endParaRPr lang="en-US" sz="2000">
              <a:cs typeface="Times New Roman" pitchFamily="18" charset="0"/>
            </a:endParaRPr>
          </a:p>
        </p:txBody>
      </p:sp>
      <p:pic>
        <p:nvPicPr>
          <p:cNvPr id="36868" name="Picture 4" descr="17_F36"/>
          <p:cNvPicPr>
            <a:picLocks noChangeAspect="1" noChangeArrowheads="1"/>
          </p:cNvPicPr>
          <p:nvPr/>
        </p:nvPicPr>
        <p:blipFill>
          <a:blip r:embed="rId2" cstate="print"/>
          <a:srcRect/>
          <a:stretch>
            <a:fillRect/>
          </a:stretch>
        </p:blipFill>
        <p:spPr bwMode="auto">
          <a:xfrm>
            <a:off x="4427538" y="1700213"/>
            <a:ext cx="4500562" cy="3894137"/>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Rectangle 5"/>
          <p:cNvSpPr>
            <a:spLocks noGrp="1" noChangeArrowheads="1"/>
          </p:cNvSpPr>
          <p:nvPr>
            <p:ph type="title"/>
          </p:nvPr>
        </p:nvSpPr>
        <p:spPr>
          <a:xfrm>
            <a:off x="457200" y="274638"/>
            <a:ext cx="8229600" cy="490537"/>
          </a:xfrm>
        </p:spPr>
        <p:txBody>
          <a:bodyPr/>
          <a:lstStyle/>
          <a:p>
            <a:r>
              <a:rPr lang="en-US" sz="4000"/>
              <a:t>Nitrate respiration</a:t>
            </a:r>
          </a:p>
        </p:txBody>
      </p:sp>
      <p:pic>
        <p:nvPicPr>
          <p:cNvPr id="37892" name="Picture 4" descr="17_F37c"/>
          <p:cNvPicPr>
            <a:picLocks noChangeAspect="1" noChangeArrowheads="1"/>
          </p:cNvPicPr>
          <p:nvPr>
            <p:ph sz="half" idx="1"/>
          </p:nvPr>
        </p:nvPicPr>
        <p:blipFill>
          <a:blip r:embed="rId2" cstate="print"/>
          <a:srcRect b="10342"/>
          <a:stretch>
            <a:fillRect/>
          </a:stretch>
        </p:blipFill>
        <p:spPr>
          <a:xfrm>
            <a:off x="611188" y="4292600"/>
            <a:ext cx="7993062" cy="2490788"/>
          </a:xfrm>
          <a:noFill/>
          <a:ln/>
        </p:spPr>
      </p:pic>
      <p:pic>
        <p:nvPicPr>
          <p:cNvPr id="37895" name="Picture 7" descr="figure 17-37a"/>
          <p:cNvPicPr>
            <a:picLocks noChangeAspect="1" noChangeArrowheads="1"/>
          </p:cNvPicPr>
          <p:nvPr>
            <p:ph sz="quarter" idx="2"/>
          </p:nvPr>
        </p:nvPicPr>
        <p:blipFill>
          <a:blip r:embed="rId3" cstate="print"/>
          <a:srcRect/>
          <a:stretch>
            <a:fillRect/>
          </a:stretch>
        </p:blipFill>
        <p:spPr>
          <a:xfrm>
            <a:off x="611188" y="1747838"/>
            <a:ext cx="3573462" cy="2185987"/>
          </a:xfrm>
          <a:noFill/>
          <a:ln/>
        </p:spPr>
      </p:pic>
      <p:pic>
        <p:nvPicPr>
          <p:cNvPr id="37897" name="Picture 9" descr="17_F37b"/>
          <p:cNvPicPr>
            <a:picLocks noChangeAspect="1" noChangeArrowheads="1"/>
          </p:cNvPicPr>
          <p:nvPr>
            <p:ph sz="quarter" idx="3"/>
          </p:nvPr>
        </p:nvPicPr>
        <p:blipFill>
          <a:blip r:embed="rId4" cstate="print"/>
          <a:srcRect/>
          <a:stretch>
            <a:fillRect/>
          </a:stretch>
        </p:blipFill>
        <p:spPr>
          <a:xfrm>
            <a:off x="5426075" y="1746250"/>
            <a:ext cx="3467100" cy="2187575"/>
          </a:xfrm>
          <a:noFill/>
          <a:ln/>
        </p:spPr>
      </p:pic>
      <p:sp>
        <p:nvSpPr>
          <p:cNvPr id="37899" name="Text Box 11"/>
          <p:cNvSpPr txBox="1">
            <a:spLocks noChangeArrowheads="1"/>
          </p:cNvSpPr>
          <p:nvPr/>
        </p:nvSpPr>
        <p:spPr bwMode="auto">
          <a:xfrm>
            <a:off x="4356100" y="1100138"/>
            <a:ext cx="863600" cy="396875"/>
          </a:xfrm>
          <a:prstGeom prst="rect">
            <a:avLst/>
          </a:prstGeom>
          <a:noFill/>
          <a:ln w="9525">
            <a:noFill/>
            <a:miter lim="800000"/>
            <a:headEnd/>
            <a:tailEnd/>
          </a:ln>
          <a:effectLst/>
        </p:spPr>
        <p:txBody>
          <a:bodyPr wrap="none">
            <a:spAutoFit/>
          </a:bodyPr>
          <a:lstStyle/>
          <a:p>
            <a:r>
              <a:rPr lang="en-US" sz="2000" i="1"/>
              <a:t>E.Coli</a:t>
            </a:r>
          </a:p>
        </p:txBody>
      </p:sp>
      <p:sp>
        <p:nvSpPr>
          <p:cNvPr id="37900" name="Text Box 12"/>
          <p:cNvSpPr txBox="1">
            <a:spLocks noChangeArrowheads="1"/>
          </p:cNvSpPr>
          <p:nvPr/>
        </p:nvSpPr>
        <p:spPr bwMode="auto">
          <a:xfrm>
            <a:off x="2051050" y="1125538"/>
            <a:ext cx="958850" cy="366712"/>
          </a:xfrm>
          <a:prstGeom prst="rect">
            <a:avLst/>
          </a:prstGeom>
          <a:noFill/>
          <a:ln w="9525">
            <a:noFill/>
            <a:miter lim="800000"/>
            <a:headEnd/>
            <a:tailEnd/>
          </a:ln>
          <a:effectLst/>
        </p:spPr>
        <p:txBody>
          <a:bodyPr wrap="none">
            <a:spAutoFit/>
          </a:bodyPr>
          <a:lstStyle/>
          <a:p>
            <a:r>
              <a:rPr lang="en-US"/>
              <a:t>Aerobic</a:t>
            </a:r>
          </a:p>
        </p:txBody>
      </p:sp>
      <p:sp>
        <p:nvSpPr>
          <p:cNvPr id="37901" name="Text Box 13"/>
          <p:cNvSpPr txBox="1">
            <a:spLocks noChangeArrowheads="1"/>
          </p:cNvSpPr>
          <p:nvPr/>
        </p:nvSpPr>
        <p:spPr bwMode="auto">
          <a:xfrm>
            <a:off x="6877050" y="1125538"/>
            <a:ext cx="869950" cy="366712"/>
          </a:xfrm>
          <a:prstGeom prst="rect">
            <a:avLst/>
          </a:prstGeom>
          <a:noFill/>
          <a:ln w="9525">
            <a:noFill/>
            <a:miter lim="800000"/>
            <a:headEnd/>
            <a:tailEnd/>
          </a:ln>
          <a:effectLst/>
        </p:spPr>
        <p:txBody>
          <a:bodyPr wrap="none">
            <a:spAutoFit/>
          </a:bodyPr>
          <a:lstStyle/>
          <a:p>
            <a:r>
              <a:rPr lang="en-US"/>
              <a:t>Anoxic</a:t>
            </a:r>
          </a:p>
        </p:txBody>
      </p:sp>
      <p:sp>
        <p:nvSpPr>
          <p:cNvPr id="37902" name="Text Box 14"/>
          <p:cNvSpPr txBox="1">
            <a:spLocks noChangeArrowheads="1"/>
          </p:cNvSpPr>
          <p:nvPr/>
        </p:nvSpPr>
        <p:spPr bwMode="auto">
          <a:xfrm>
            <a:off x="4284663" y="4076700"/>
            <a:ext cx="1212850" cy="366713"/>
          </a:xfrm>
          <a:prstGeom prst="rect">
            <a:avLst/>
          </a:prstGeom>
          <a:noFill/>
          <a:ln w="9525">
            <a:noFill/>
            <a:miter lim="800000"/>
            <a:headEnd/>
            <a:tailEnd/>
          </a:ln>
          <a:effectLst/>
        </p:spPr>
        <p:txBody>
          <a:bodyPr wrap="none">
            <a:spAutoFit/>
          </a:bodyPr>
          <a:lstStyle/>
          <a:p>
            <a:r>
              <a:rPr lang="en-US" i="1"/>
              <a:t>P.strutzeri</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Biology of denitrifiers</a:t>
            </a:r>
          </a:p>
        </p:txBody>
      </p:sp>
      <p:sp>
        <p:nvSpPr>
          <p:cNvPr id="41987" name="Rectangle 3"/>
          <p:cNvSpPr>
            <a:spLocks noGrp="1" noChangeArrowheads="1"/>
          </p:cNvSpPr>
          <p:nvPr>
            <p:ph type="body" idx="1"/>
          </p:nvPr>
        </p:nvSpPr>
        <p:spPr>
          <a:xfrm>
            <a:off x="457200" y="1600200"/>
            <a:ext cx="8218488" cy="4997450"/>
          </a:xfrm>
        </p:spPr>
        <p:txBody>
          <a:bodyPr/>
          <a:lstStyle/>
          <a:p>
            <a:pPr>
              <a:lnSpc>
                <a:spcPct val="85000"/>
              </a:lnSpc>
            </a:pPr>
            <a:r>
              <a:rPr lang="en-US" sz="2200" dirty="0" err="1"/>
              <a:t>Denitrifyers</a:t>
            </a:r>
            <a:r>
              <a:rPr lang="en-US" sz="2200" dirty="0"/>
              <a:t> are widespread among the </a:t>
            </a:r>
            <a:r>
              <a:rPr lang="en-US" sz="2200" dirty="0" err="1"/>
              <a:t>Proteobacteria</a:t>
            </a:r>
            <a:r>
              <a:rPr lang="en-US" sz="2200" dirty="0"/>
              <a:t>, and many, but not all, are </a:t>
            </a:r>
            <a:r>
              <a:rPr lang="en-US" sz="2200" dirty="0" err="1"/>
              <a:t>chemoorganoheterotrophs</a:t>
            </a:r>
            <a:r>
              <a:rPr lang="en-US" sz="2200" dirty="0"/>
              <a:t>.</a:t>
            </a:r>
          </a:p>
          <a:p>
            <a:pPr>
              <a:lnSpc>
                <a:spcPct val="85000"/>
              </a:lnSpc>
            </a:pPr>
            <a:r>
              <a:rPr lang="en-US" sz="2200" dirty="0"/>
              <a:t>They are metabolic diverse G- facultative aerobes.</a:t>
            </a:r>
          </a:p>
          <a:p>
            <a:pPr>
              <a:lnSpc>
                <a:spcPct val="85000"/>
              </a:lnSpc>
            </a:pPr>
            <a:r>
              <a:rPr lang="en-US" sz="2200" dirty="0"/>
              <a:t>O</a:t>
            </a:r>
            <a:r>
              <a:rPr lang="en-US" sz="2200" baseline="-25000" dirty="0"/>
              <a:t>2</a:t>
            </a:r>
            <a:r>
              <a:rPr lang="en-US" sz="2200" dirty="0"/>
              <a:t> is preferred to NO</a:t>
            </a:r>
            <a:r>
              <a:rPr lang="en-US" sz="2200" baseline="-25000" dirty="0"/>
              <a:t>3</a:t>
            </a:r>
            <a:r>
              <a:rPr lang="en-US" sz="2200" baseline="30000" dirty="0"/>
              <a:t>-</a:t>
            </a:r>
            <a:r>
              <a:rPr lang="en-US" sz="2200" dirty="0"/>
              <a:t>, and O</a:t>
            </a:r>
            <a:r>
              <a:rPr lang="en-US" sz="2200" baseline="-25000" dirty="0"/>
              <a:t>2</a:t>
            </a:r>
            <a:r>
              <a:rPr lang="en-US" sz="2200" dirty="0"/>
              <a:t> competitively inhibits </a:t>
            </a:r>
            <a:r>
              <a:rPr lang="en-US" sz="2200" dirty="0" err="1"/>
              <a:t>denitrification</a:t>
            </a:r>
            <a:r>
              <a:rPr lang="en-US" sz="2200" dirty="0"/>
              <a:t> (Facultative aerobes).</a:t>
            </a:r>
          </a:p>
          <a:p>
            <a:pPr>
              <a:lnSpc>
                <a:spcPct val="85000"/>
              </a:lnSpc>
            </a:pPr>
            <a:r>
              <a:rPr lang="en-US" sz="2200" dirty="0"/>
              <a:t>Several other e-acceptors are also used (Fe3+, </a:t>
            </a:r>
            <a:r>
              <a:rPr lang="en-US" sz="2200" dirty="0" err="1"/>
              <a:t>Fumarate</a:t>
            </a:r>
            <a:r>
              <a:rPr lang="en-US" sz="2200" dirty="0"/>
              <a:t>, etc.)</a:t>
            </a:r>
          </a:p>
          <a:p>
            <a:pPr>
              <a:lnSpc>
                <a:spcPct val="85000"/>
              </a:lnSpc>
            </a:pPr>
            <a:r>
              <a:rPr lang="en-US" sz="2200" dirty="0"/>
              <a:t>Many also ferment.</a:t>
            </a:r>
          </a:p>
          <a:p>
            <a:pPr>
              <a:lnSpc>
                <a:spcPct val="85000"/>
              </a:lnSpc>
            </a:pPr>
            <a:r>
              <a:rPr lang="en-US" sz="2200" dirty="0"/>
              <a:t>Common examples are</a:t>
            </a:r>
            <a:r>
              <a:rPr lang="en-US" sz="2200" dirty="0" smtClean="0"/>
              <a:t>:</a:t>
            </a:r>
            <a:endParaRPr lang="en-US" sz="2200" dirty="0"/>
          </a:p>
          <a:p>
            <a:pPr lvl="1">
              <a:lnSpc>
                <a:spcPct val="85000"/>
              </a:lnSpc>
            </a:pPr>
            <a:r>
              <a:rPr lang="en-US" sz="1800" i="1" dirty="0" err="1"/>
              <a:t>Paracoccus</a:t>
            </a:r>
            <a:r>
              <a:rPr lang="en-US" sz="1800" i="1" dirty="0"/>
              <a:t> </a:t>
            </a:r>
            <a:r>
              <a:rPr lang="en-US" sz="1800" i="1" dirty="0" err="1"/>
              <a:t>denitrificans</a:t>
            </a:r>
            <a:endParaRPr lang="en-US" sz="1800" i="1" dirty="0"/>
          </a:p>
          <a:p>
            <a:pPr lvl="1">
              <a:lnSpc>
                <a:spcPct val="85000"/>
              </a:lnSpc>
            </a:pPr>
            <a:r>
              <a:rPr lang="en-US" sz="1800" i="1" dirty="0"/>
              <a:t>Pseudomonas </a:t>
            </a:r>
            <a:r>
              <a:rPr lang="en-US" sz="1800" i="1" dirty="0" err="1"/>
              <a:t>struzeri</a:t>
            </a:r>
            <a:r>
              <a:rPr lang="en-US" sz="1800" i="1" dirty="0"/>
              <a:t>, </a:t>
            </a:r>
            <a:r>
              <a:rPr lang="en-US" sz="1800" i="1" dirty="0" err="1"/>
              <a:t>denitrificans</a:t>
            </a:r>
            <a:r>
              <a:rPr lang="en-US" sz="1800" i="1" dirty="0"/>
              <a:t>, </a:t>
            </a:r>
            <a:endParaRPr lang="en-US" sz="1800" i="1" dirty="0" smtClean="0"/>
          </a:p>
          <a:p>
            <a:pPr lvl="1">
              <a:lnSpc>
                <a:spcPct val="85000"/>
              </a:lnSpc>
              <a:buNone/>
            </a:pPr>
            <a:r>
              <a:rPr lang="en-US" sz="1800" i="1" dirty="0"/>
              <a:t>	</a:t>
            </a:r>
            <a:r>
              <a:rPr lang="en-US" sz="1800" i="1" dirty="0" err="1" smtClean="0"/>
              <a:t>aeruginosa</a:t>
            </a:r>
            <a:r>
              <a:rPr lang="en-US" sz="1800" dirty="0" smtClean="0"/>
              <a:t> </a:t>
            </a:r>
            <a:r>
              <a:rPr lang="en-US" sz="1800" dirty="0"/>
              <a:t>and more…</a:t>
            </a:r>
          </a:p>
          <a:p>
            <a:pPr lvl="1">
              <a:lnSpc>
                <a:spcPct val="85000"/>
              </a:lnSpc>
            </a:pPr>
            <a:r>
              <a:rPr lang="en-US" sz="1800" i="1" dirty="0"/>
              <a:t>Escherichia Coli </a:t>
            </a:r>
            <a:r>
              <a:rPr lang="en-US" sz="1800" dirty="0"/>
              <a:t>and most other enteric bacteria</a:t>
            </a:r>
          </a:p>
          <a:p>
            <a:pPr lvl="1">
              <a:lnSpc>
                <a:spcPct val="85000"/>
              </a:lnSpc>
            </a:pPr>
            <a:r>
              <a:rPr lang="en-US" sz="1800" i="1" dirty="0" err="1"/>
              <a:t>Thiobascillus</a:t>
            </a:r>
            <a:r>
              <a:rPr lang="en-US" sz="1800" i="1" dirty="0"/>
              <a:t> </a:t>
            </a:r>
            <a:r>
              <a:rPr lang="en-US" sz="1800" i="1" dirty="0" err="1"/>
              <a:t>denitrificans</a:t>
            </a:r>
            <a:endParaRPr lang="en-US" sz="1800" i="1" dirty="0"/>
          </a:p>
          <a:p>
            <a:pPr lvl="1">
              <a:lnSpc>
                <a:spcPct val="85000"/>
              </a:lnSpc>
            </a:pPr>
            <a:r>
              <a:rPr lang="en-US" sz="1800" i="1" dirty="0" err="1"/>
              <a:t>Ralsonia</a:t>
            </a:r>
            <a:r>
              <a:rPr lang="en-US" sz="1800" i="1" dirty="0"/>
              <a:t> </a:t>
            </a:r>
            <a:r>
              <a:rPr lang="en-US" sz="1800" i="1" dirty="0" err="1"/>
              <a:t>eutropha</a:t>
            </a:r>
            <a:endParaRPr lang="en-US" sz="1800" i="1" dirty="0"/>
          </a:p>
          <a:p>
            <a:pPr lvl="1">
              <a:lnSpc>
                <a:spcPct val="85000"/>
              </a:lnSpc>
            </a:pPr>
            <a:r>
              <a:rPr lang="en-US" sz="1800" i="1" dirty="0" err="1"/>
              <a:t>Aquifex</a:t>
            </a:r>
            <a:r>
              <a:rPr lang="en-US" sz="1800" i="1" dirty="0"/>
              <a:t> </a:t>
            </a:r>
            <a:r>
              <a:rPr lang="en-US" sz="1800" i="1" dirty="0" err="1"/>
              <a:t>pyrophilus</a:t>
            </a:r>
            <a:endParaRPr lang="en-US" sz="1800" i="1" dirty="0"/>
          </a:p>
        </p:txBody>
      </p:sp>
      <p:pic>
        <p:nvPicPr>
          <p:cNvPr id="41989" name="Picture 5" descr="http://jac.oxfordjournals.org/content/vol45/issue2/images/small/014504.gif"/>
          <p:cNvPicPr>
            <a:picLocks noChangeAspect="1" noChangeArrowheads="1"/>
          </p:cNvPicPr>
          <p:nvPr/>
        </p:nvPicPr>
        <p:blipFill>
          <a:blip r:embed="rId2" cstate="print"/>
          <a:srcRect/>
          <a:stretch>
            <a:fillRect/>
          </a:stretch>
        </p:blipFill>
        <p:spPr bwMode="auto">
          <a:xfrm>
            <a:off x="6426199" y="3959224"/>
            <a:ext cx="2555875" cy="2555875"/>
          </a:xfrm>
          <a:prstGeom prst="rect">
            <a:avLst/>
          </a:prstGeom>
          <a:noFill/>
        </p:spPr>
      </p:pic>
      <p:sp>
        <p:nvSpPr>
          <p:cNvPr id="7" name="TekstSylinder 6"/>
          <p:cNvSpPr txBox="1"/>
          <p:nvPr/>
        </p:nvSpPr>
        <p:spPr>
          <a:xfrm>
            <a:off x="6505575" y="6550223"/>
            <a:ext cx="1512786" cy="307777"/>
          </a:xfrm>
          <a:prstGeom prst="rect">
            <a:avLst/>
          </a:prstGeom>
          <a:noFill/>
        </p:spPr>
        <p:txBody>
          <a:bodyPr wrap="none" rtlCol="0">
            <a:spAutoFit/>
          </a:bodyPr>
          <a:lstStyle/>
          <a:p>
            <a:r>
              <a:rPr lang="nb-NO" sz="1400" i="1" dirty="0" err="1" smtClean="0"/>
              <a:t>P.Strutzeri</a:t>
            </a:r>
            <a:r>
              <a:rPr lang="nb-NO" sz="1400" i="1" dirty="0" smtClean="0"/>
              <a:t> </a:t>
            </a:r>
            <a:r>
              <a:rPr lang="nb-NO" sz="1400" i="1" dirty="0" err="1" smtClean="0"/>
              <a:t>TEMs</a:t>
            </a:r>
            <a:endParaRPr lang="nb-NO" sz="1400"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nb-NO" smtClean="0"/>
              <a:t>Chemo-organoheterotrophy</a:t>
            </a:r>
          </a:p>
        </p:txBody>
      </p:sp>
      <p:sp>
        <p:nvSpPr>
          <p:cNvPr id="7171" name="Rectangle 3"/>
          <p:cNvSpPr>
            <a:spLocks noGrp="1" noChangeArrowheads="1"/>
          </p:cNvSpPr>
          <p:nvPr>
            <p:ph type="body" sz="half" idx="1"/>
          </p:nvPr>
        </p:nvSpPr>
        <p:spPr>
          <a:xfrm>
            <a:off x="179388" y="1600200"/>
            <a:ext cx="4316412" cy="4525963"/>
          </a:xfrm>
        </p:spPr>
        <p:txBody>
          <a:bodyPr/>
          <a:lstStyle/>
          <a:p>
            <a:pPr eaLnBrk="1" hangingPunct="1">
              <a:lnSpc>
                <a:spcPct val="95000"/>
              </a:lnSpc>
              <a:spcAft>
                <a:spcPct val="15000"/>
              </a:spcAft>
            </a:pPr>
            <a:r>
              <a:rPr lang="nb-NO" sz="1600" smtClean="0"/>
              <a:t>Almost all natural organics may serve as electron donor for chemo-organoheterotrophic growth. Even most xenobiotics.</a:t>
            </a:r>
          </a:p>
          <a:p>
            <a:pPr eaLnBrk="1" hangingPunct="1">
              <a:lnSpc>
                <a:spcPct val="95000"/>
              </a:lnSpc>
              <a:spcAft>
                <a:spcPct val="15000"/>
              </a:spcAft>
            </a:pPr>
            <a:r>
              <a:rPr lang="nb-NO" sz="1600" smtClean="0"/>
              <a:t>Carbon source does not need to be the same as substrate.</a:t>
            </a:r>
          </a:p>
          <a:p>
            <a:pPr eaLnBrk="1" hangingPunct="1">
              <a:lnSpc>
                <a:spcPct val="95000"/>
              </a:lnSpc>
              <a:spcAft>
                <a:spcPct val="15000"/>
              </a:spcAft>
            </a:pPr>
            <a:r>
              <a:rPr lang="nb-NO" sz="1600" smtClean="0"/>
              <a:t>Most of these bacteria are found among the Proteobacteria and the G+ phyla.</a:t>
            </a:r>
          </a:p>
          <a:p>
            <a:pPr eaLnBrk="1" hangingPunct="1">
              <a:lnSpc>
                <a:spcPct val="95000"/>
              </a:lnSpc>
              <a:spcAft>
                <a:spcPct val="15000"/>
              </a:spcAft>
            </a:pPr>
            <a:r>
              <a:rPr lang="nb-NO" sz="1600" smtClean="0"/>
              <a:t>Enormous diversity exists with regard to environmental conditions and electron acceptors (oxic, anoxic, inorganic ions).</a:t>
            </a:r>
          </a:p>
          <a:p>
            <a:pPr eaLnBrk="1" hangingPunct="1">
              <a:lnSpc>
                <a:spcPct val="95000"/>
              </a:lnSpc>
              <a:spcAft>
                <a:spcPct val="15000"/>
              </a:spcAft>
            </a:pPr>
            <a:r>
              <a:rPr lang="nb-NO" sz="1600" smtClean="0"/>
              <a:t>Many species can cary out aerobic AND anaerobic respiration</a:t>
            </a:r>
          </a:p>
          <a:p>
            <a:pPr eaLnBrk="1" hangingPunct="1">
              <a:lnSpc>
                <a:spcPct val="95000"/>
              </a:lnSpc>
              <a:spcAft>
                <a:spcPct val="15000"/>
              </a:spcAft>
            </a:pPr>
            <a:r>
              <a:rPr lang="nb-NO" sz="1600" smtClean="0"/>
              <a:t>Most are able to carry out fermentation reactions by substrate internal electron translocation or proton reduction</a:t>
            </a:r>
          </a:p>
        </p:txBody>
      </p:sp>
      <p:sp>
        <p:nvSpPr>
          <p:cNvPr id="7172" name="Rectangle 4"/>
          <p:cNvSpPr>
            <a:spLocks noGrp="1" noChangeArrowheads="1"/>
          </p:cNvSpPr>
          <p:nvPr>
            <p:ph type="body" sz="half" idx="2"/>
          </p:nvPr>
        </p:nvSpPr>
        <p:spPr>
          <a:xfrm>
            <a:off x="4500563" y="1268413"/>
            <a:ext cx="4643437" cy="4525962"/>
          </a:xfrm>
        </p:spPr>
        <p:txBody>
          <a:bodyPr/>
          <a:lstStyle/>
          <a:p>
            <a:pPr marL="176213" indent="-176213" eaLnBrk="1" hangingPunct="1">
              <a:lnSpc>
                <a:spcPct val="80000"/>
              </a:lnSpc>
              <a:spcAft>
                <a:spcPct val="20000"/>
              </a:spcAft>
              <a:buFontTx/>
              <a:buNone/>
            </a:pPr>
            <a:r>
              <a:rPr lang="nb-NO" sz="1800" u="sng" smtClean="0"/>
              <a:t>Electron acceptors</a:t>
            </a:r>
          </a:p>
          <a:p>
            <a:pPr marL="539750" lvl="1" indent="-176213" eaLnBrk="1" hangingPunct="1">
              <a:lnSpc>
                <a:spcPct val="80000"/>
              </a:lnSpc>
              <a:spcAft>
                <a:spcPct val="20000"/>
              </a:spcAft>
            </a:pPr>
            <a:r>
              <a:rPr lang="nb-NO" sz="1600" smtClean="0"/>
              <a:t>O</a:t>
            </a:r>
            <a:r>
              <a:rPr lang="nb-NO" sz="1600" baseline="-25000" smtClean="0"/>
              <a:t>2</a:t>
            </a:r>
            <a:r>
              <a:rPr lang="nb-NO" sz="1600" smtClean="0"/>
              <a:t>  </a:t>
            </a:r>
            <a:r>
              <a:rPr lang="nb-NO" sz="1600" smtClean="0">
                <a:sym typeface="Wingdings" pitchFamily="2" charset="2"/>
              </a:rPr>
              <a:t>  H</a:t>
            </a:r>
            <a:r>
              <a:rPr lang="nb-NO" sz="1600" baseline="-25000" smtClean="0">
                <a:sym typeface="Wingdings" pitchFamily="2" charset="2"/>
              </a:rPr>
              <a:t>2</a:t>
            </a:r>
            <a:r>
              <a:rPr lang="nb-NO" sz="1600" smtClean="0">
                <a:sym typeface="Wingdings" pitchFamily="2" charset="2"/>
              </a:rPr>
              <a:t>O(AEROBIC RESPIRATION)</a:t>
            </a:r>
            <a:endParaRPr lang="nb-NO" sz="1600" smtClean="0"/>
          </a:p>
          <a:p>
            <a:pPr marL="539750" lvl="1" indent="-176213" eaLnBrk="1" hangingPunct="1">
              <a:lnSpc>
                <a:spcPct val="80000"/>
              </a:lnSpc>
              <a:spcAft>
                <a:spcPct val="20000"/>
              </a:spcAft>
            </a:pPr>
            <a:r>
              <a:rPr lang="nb-NO" sz="1600" smtClean="0"/>
              <a:t>NO</a:t>
            </a:r>
            <a:r>
              <a:rPr lang="nb-NO" sz="1600" baseline="-25000" smtClean="0"/>
              <a:t>3</a:t>
            </a:r>
            <a:r>
              <a:rPr lang="nb-NO" sz="1600" baseline="30000" smtClean="0"/>
              <a:t>- </a:t>
            </a:r>
            <a:r>
              <a:rPr lang="nb-NO" sz="1600" smtClean="0">
                <a:sym typeface="Wingdings" pitchFamily="2" charset="2"/>
              </a:rPr>
              <a:t>  N</a:t>
            </a:r>
            <a:r>
              <a:rPr lang="nb-NO" sz="1600" baseline="-25000" smtClean="0">
                <a:sym typeface="Wingdings" pitchFamily="2" charset="2"/>
              </a:rPr>
              <a:t>2</a:t>
            </a:r>
            <a:r>
              <a:rPr lang="nb-NO" sz="1600" smtClean="0">
                <a:sym typeface="Wingdings" pitchFamily="2" charset="2"/>
              </a:rPr>
              <a:t> (Denitrification)</a:t>
            </a:r>
            <a:endParaRPr lang="nb-NO" sz="1600" smtClean="0"/>
          </a:p>
          <a:p>
            <a:pPr marL="539750" lvl="1" indent="-176213" eaLnBrk="1" hangingPunct="1">
              <a:lnSpc>
                <a:spcPct val="80000"/>
              </a:lnSpc>
              <a:spcAft>
                <a:spcPct val="20000"/>
              </a:spcAft>
            </a:pPr>
            <a:r>
              <a:rPr lang="nb-NO" sz="1600" smtClean="0"/>
              <a:t>NO</a:t>
            </a:r>
            <a:r>
              <a:rPr lang="nb-NO" sz="1600" baseline="-25000" smtClean="0"/>
              <a:t>2</a:t>
            </a:r>
            <a:r>
              <a:rPr lang="nb-NO" sz="1600" baseline="30000" smtClean="0"/>
              <a:t>-</a:t>
            </a:r>
            <a:r>
              <a:rPr lang="nb-NO" sz="1600" smtClean="0"/>
              <a:t> </a:t>
            </a:r>
            <a:r>
              <a:rPr lang="nb-NO" sz="1600" smtClean="0">
                <a:sym typeface="Wingdings" pitchFamily="2" charset="2"/>
              </a:rPr>
              <a:t> N</a:t>
            </a:r>
            <a:r>
              <a:rPr lang="nb-NO" sz="1600" baseline="-25000" smtClean="0">
                <a:sym typeface="Wingdings" pitchFamily="2" charset="2"/>
              </a:rPr>
              <a:t>2</a:t>
            </a:r>
            <a:r>
              <a:rPr lang="nb-NO" sz="1600" smtClean="0">
                <a:sym typeface="Wingdings" pitchFamily="2" charset="2"/>
              </a:rPr>
              <a:t> (Denitrification)</a:t>
            </a:r>
          </a:p>
          <a:p>
            <a:pPr marL="539750" lvl="1" indent="-176213" eaLnBrk="1" hangingPunct="1">
              <a:lnSpc>
                <a:spcPct val="80000"/>
              </a:lnSpc>
              <a:spcAft>
                <a:spcPct val="20000"/>
              </a:spcAft>
            </a:pPr>
            <a:r>
              <a:rPr lang="nb-NO" sz="1600" smtClean="0">
                <a:sym typeface="Wingdings" pitchFamily="2" charset="2"/>
              </a:rPr>
              <a:t>N</a:t>
            </a:r>
            <a:r>
              <a:rPr lang="nb-NO" sz="1600" baseline="-25000" smtClean="0">
                <a:sym typeface="Wingdings" pitchFamily="2" charset="2"/>
              </a:rPr>
              <a:t>2</a:t>
            </a:r>
            <a:r>
              <a:rPr lang="nb-NO" sz="1600" smtClean="0">
                <a:sym typeface="Wingdings" pitchFamily="2" charset="2"/>
              </a:rPr>
              <a:t>O   N</a:t>
            </a:r>
            <a:r>
              <a:rPr lang="nb-NO" sz="1600" baseline="-25000" smtClean="0">
                <a:sym typeface="Wingdings" pitchFamily="2" charset="2"/>
              </a:rPr>
              <a:t>2</a:t>
            </a:r>
            <a:r>
              <a:rPr lang="nb-NO" sz="1600" smtClean="0">
                <a:sym typeface="Wingdings" pitchFamily="2" charset="2"/>
              </a:rPr>
              <a:t> (Denitrification)</a:t>
            </a:r>
          </a:p>
          <a:p>
            <a:pPr marL="539750" lvl="1" indent="-176213" eaLnBrk="1" hangingPunct="1">
              <a:lnSpc>
                <a:spcPct val="80000"/>
              </a:lnSpc>
              <a:spcAft>
                <a:spcPct val="20000"/>
              </a:spcAft>
            </a:pPr>
            <a:r>
              <a:rPr lang="nb-NO" sz="1600" smtClean="0">
                <a:sym typeface="Wingdings" pitchFamily="2" charset="2"/>
              </a:rPr>
              <a:t>NO</a:t>
            </a:r>
            <a:r>
              <a:rPr lang="nb-NO" sz="1600" baseline="-25000" smtClean="0">
                <a:sym typeface="Wingdings" pitchFamily="2" charset="2"/>
              </a:rPr>
              <a:t>2</a:t>
            </a:r>
            <a:r>
              <a:rPr lang="nb-NO" sz="1600" smtClean="0">
                <a:sym typeface="Wingdings" pitchFamily="2" charset="2"/>
              </a:rPr>
              <a:t>   N</a:t>
            </a:r>
            <a:r>
              <a:rPr lang="nb-NO" sz="1600" baseline="-25000" smtClean="0">
                <a:sym typeface="Wingdings" pitchFamily="2" charset="2"/>
              </a:rPr>
              <a:t>2</a:t>
            </a:r>
            <a:r>
              <a:rPr lang="nb-NO" sz="1600" smtClean="0">
                <a:sym typeface="Wingdings" pitchFamily="2" charset="2"/>
              </a:rPr>
              <a:t>(Denitrification)</a:t>
            </a:r>
          </a:p>
          <a:p>
            <a:pPr marL="539750" lvl="1" indent="-176213" eaLnBrk="1" hangingPunct="1">
              <a:lnSpc>
                <a:spcPct val="80000"/>
              </a:lnSpc>
              <a:spcAft>
                <a:spcPct val="20000"/>
              </a:spcAft>
            </a:pPr>
            <a:r>
              <a:rPr lang="nb-NO" sz="1600" smtClean="0">
                <a:sym typeface="Wingdings" pitchFamily="2" charset="2"/>
              </a:rPr>
              <a:t>SO</a:t>
            </a:r>
            <a:r>
              <a:rPr lang="nb-NO" sz="1600" baseline="-25000" smtClean="0">
                <a:sym typeface="Wingdings" pitchFamily="2" charset="2"/>
              </a:rPr>
              <a:t>4</a:t>
            </a:r>
            <a:r>
              <a:rPr lang="nb-NO" sz="1600" baseline="30000" smtClean="0">
                <a:sym typeface="Wingdings" pitchFamily="2" charset="2"/>
              </a:rPr>
              <a:t>2-</a:t>
            </a:r>
            <a:r>
              <a:rPr lang="nb-NO" sz="1600" smtClean="0">
                <a:sym typeface="Wingdings" pitchFamily="2" charset="2"/>
              </a:rPr>
              <a:t>  S</a:t>
            </a:r>
            <a:r>
              <a:rPr lang="nb-NO" sz="1600" baseline="30000" smtClean="0">
                <a:sym typeface="Wingdings" pitchFamily="2" charset="2"/>
              </a:rPr>
              <a:t>0</a:t>
            </a:r>
            <a:r>
              <a:rPr lang="nb-NO" sz="1600" smtClean="0">
                <a:sym typeface="Wingdings" pitchFamily="2" charset="2"/>
              </a:rPr>
              <a:t>(Sulfate reduction)</a:t>
            </a:r>
          </a:p>
          <a:p>
            <a:pPr marL="539750" lvl="1" indent="-176213" eaLnBrk="1" hangingPunct="1">
              <a:lnSpc>
                <a:spcPct val="80000"/>
              </a:lnSpc>
              <a:spcAft>
                <a:spcPct val="20000"/>
              </a:spcAft>
            </a:pPr>
            <a:r>
              <a:rPr lang="nb-NO" sz="1600" smtClean="0">
                <a:sym typeface="Wingdings" pitchFamily="2" charset="2"/>
              </a:rPr>
              <a:t>S</a:t>
            </a:r>
            <a:r>
              <a:rPr lang="nb-NO" sz="1600" baseline="30000" smtClean="0">
                <a:sym typeface="Wingdings" pitchFamily="2" charset="2"/>
              </a:rPr>
              <a:t>0</a:t>
            </a:r>
            <a:r>
              <a:rPr lang="nb-NO" sz="1600" smtClean="0">
                <a:sym typeface="Wingdings" pitchFamily="2" charset="2"/>
              </a:rPr>
              <a:t>   H</a:t>
            </a:r>
            <a:r>
              <a:rPr lang="nb-NO" sz="1600" baseline="-25000" smtClean="0">
                <a:sym typeface="Wingdings" pitchFamily="2" charset="2"/>
              </a:rPr>
              <a:t>2</a:t>
            </a:r>
            <a:r>
              <a:rPr lang="nb-NO" sz="1600" smtClean="0">
                <a:sym typeface="Wingdings" pitchFamily="2" charset="2"/>
              </a:rPr>
              <a:t>S(Sulfur reduction)</a:t>
            </a:r>
          </a:p>
          <a:p>
            <a:pPr marL="539750" lvl="1" indent="-176213" eaLnBrk="1" hangingPunct="1">
              <a:lnSpc>
                <a:spcPct val="80000"/>
              </a:lnSpc>
              <a:spcAft>
                <a:spcPct val="20000"/>
              </a:spcAft>
            </a:pPr>
            <a:r>
              <a:rPr lang="nb-NO" sz="1600" smtClean="0">
                <a:sym typeface="Wingdings" pitchFamily="2" charset="2"/>
              </a:rPr>
              <a:t>CO</a:t>
            </a:r>
            <a:r>
              <a:rPr lang="nb-NO" sz="1600" baseline="-25000" smtClean="0">
                <a:sym typeface="Wingdings" pitchFamily="2" charset="2"/>
              </a:rPr>
              <a:t>2</a:t>
            </a:r>
            <a:r>
              <a:rPr lang="nb-NO" sz="1600" smtClean="0">
                <a:sym typeface="Wingdings" pitchFamily="2" charset="2"/>
              </a:rPr>
              <a:t>  CH</a:t>
            </a:r>
            <a:r>
              <a:rPr lang="nb-NO" sz="1600" baseline="-25000" smtClean="0">
                <a:sym typeface="Wingdings" pitchFamily="2" charset="2"/>
              </a:rPr>
              <a:t>3</a:t>
            </a:r>
            <a:r>
              <a:rPr lang="nb-NO" sz="1600" smtClean="0">
                <a:sym typeface="Wingdings" pitchFamily="2" charset="2"/>
              </a:rPr>
              <a:t>COO</a:t>
            </a:r>
            <a:r>
              <a:rPr lang="nb-NO" sz="1600" baseline="30000" smtClean="0">
                <a:sym typeface="Wingdings" pitchFamily="2" charset="2"/>
              </a:rPr>
              <a:t>-</a:t>
            </a:r>
            <a:r>
              <a:rPr lang="nb-NO" sz="1600" smtClean="0">
                <a:sym typeface="Wingdings" pitchFamily="2" charset="2"/>
              </a:rPr>
              <a:t> (Acetogenesis)</a:t>
            </a:r>
          </a:p>
          <a:p>
            <a:pPr marL="539750" lvl="1" indent="-176213" eaLnBrk="1" hangingPunct="1">
              <a:lnSpc>
                <a:spcPct val="80000"/>
              </a:lnSpc>
              <a:spcAft>
                <a:spcPct val="20000"/>
              </a:spcAft>
            </a:pPr>
            <a:r>
              <a:rPr lang="nb-NO" sz="1600" smtClean="0">
                <a:sym typeface="Wingdings" pitchFamily="2" charset="2"/>
              </a:rPr>
              <a:t>Fe</a:t>
            </a:r>
            <a:r>
              <a:rPr lang="nb-NO" sz="1600" baseline="30000" smtClean="0">
                <a:sym typeface="Wingdings" pitchFamily="2" charset="2"/>
              </a:rPr>
              <a:t>3+</a:t>
            </a:r>
            <a:r>
              <a:rPr lang="nb-NO" sz="1600" smtClean="0">
                <a:sym typeface="Wingdings" pitchFamily="2" charset="2"/>
              </a:rPr>
              <a:t>  Fe</a:t>
            </a:r>
            <a:r>
              <a:rPr lang="nb-NO" sz="1600" baseline="30000" smtClean="0">
                <a:sym typeface="Wingdings" pitchFamily="2" charset="2"/>
              </a:rPr>
              <a:t>2+</a:t>
            </a:r>
            <a:r>
              <a:rPr lang="nb-NO" sz="1600" smtClean="0">
                <a:sym typeface="Wingdings" pitchFamily="2" charset="2"/>
              </a:rPr>
              <a:t>(Iron reduction)</a:t>
            </a:r>
          </a:p>
          <a:p>
            <a:pPr marL="539750" lvl="1" indent="-176213" eaLnBrk="1" hangingPunct="1">
              <a:lnSpc>
                <a:spcPct val="80000"/>
              </a:lnSpc>
              <a:spcAft>
                <a:spcPct val="20000"/>
              </a:spcAft>
            </a:pPr>
            <a:r>
              <a:rPr lang="nb-NO" sz="1600" smtClean="0">
                <a:sym typeface="Wingdings" pitchFamily="2" charset="2"/>
              </a:rPr>
              <a:t>Mn</a:t>
            </a:r>
            <a:r>
              <a:rPr lang="nb-NO" sz="1600" baseline="30000" smtClean="0">
                <a:sym typeface="Wingdings" pitchFamily="2" charset="2"/>
              </a:rPr>
              <a:t>4+</a:t>
            </a:r>
            <a:r>
              <a:rPr lang="nb-NO" sz="1600" smtClean="0">
                <a:sym typeface="Wingdings" pitchFamily="2" charset="2"/>
              </a:rPr>
              <a:t>  Mn</a:t>
            </a:r>
            <a:r>
              <a:rPr lang="nb-NO" sz="1600" baseline="30000" smtClean="0">
                <a:sym typeface="Wingdings" pitchFamily="2" charset="2"/>
              </a:rPr>
              <a:t>2+</a:t>
            </a:r>
            <a:r>
              <a:rPr lang="nb-NO" sz="1600" smtClean="0">
                <a:sym typeface="Wingdings" pitchFamily="2" charset="2"/>
              </a:rPr>
              <a:t> (Manganese reduction)</a:t>
            </a:r>
          </a:p>
          <a:p>
            <a:pPr marL="539750" lvl="1" indent="-176213" eaLnBrk="1" hangingPunct="1">
              <a:lnSpc>
                <a:spcPct val="80000"/>
              </a:lnSpc>
              <a:spcAft>
                <a:spcPct val="20000"/>
              </a:spcAft>
            </a:pPr>
            <a:r>
              <a:rPr lang="nb-NO" sz="1600" smtClean="0">
                <a:sym typeface="Wingdings" pitchFamily="2" charset="2"/>
              </a:rPr>
              <a:t>Cu</a:t>
            </a:r>
            <a:r>
              <a:rPr lang="nb-NO" sz="1600" baseline="30000" smtClean="0">
                <a:sym typeface="Wingdings" pitchFamily="2" charset="2"/>
              </a:rPr>
              <a:t>2+</a:t>
            </a:r>
            <a:r>
              <a:rPr lang="nb-NO" sz="1600" smtClean="0">
                <a:sym typeface="Wingdings" pitchFamily="2" charset="2"/>
              </a:rPr>
              <a:t>  Cu</a:t>
            </a:r>
            <a:r>
              <a:rPr lang="nb-NO" sz="1600" baseline="30000" smtClean="0">
                <a:sym typeface="Wingdings" pitchFamily="2" charset="2"/>
              </a:rPr>
              <a:t>0</a:t>
            </a:r>
            <a:r>
              <a:rPr lang="nb-NO" sz="1600" smtClean="0">
                <a:sym typeface="Wingdings" pitchFamily="2" charset="2"/>
              </a:rPr>
              <a:t>(Copper reduction)</a:t>
            </a:r>
          </a:p>
          <a:p>
            <a:pPr marL="539750" lvl="1" indent="-176213" eaLnBrk="1" hangingPunct="1">
              <a:lnSpc>
                <a:spcPct val="80000"/>
              </a:lnSpc>
              <a:spcAft>
                <a:spcPct val="20000"/>
              </a:spcAft>
            </a:pPr>
            <a:r>
              <a:rPr lang="nb-NO" sz="1600" smtClean="0">
                <a:sym typeface="Wingdings" pitchFamily="2" charset="2"/>
              </a:rPr>
              <a:t>ClO</a:t>
            </a:r>
            <a:r>
              <a:rPr lang="nb-NO" sz="1600" baseline="-25000" smtClean="0">
                <a:sym typeface="Wingdings" pitchFamily="2" charset="2"/>
              </a:rPr>
              <a:t>3</a:t>
            </a:r>
            <a:r>
              <a:rPr lang="nb-NO" sz="1600" baseline="30000" smtClean="0">
                <a:sym typeface="Wingdings" pitchFamily="2" charset="2"/>
              </a:rPr>
              <a:t>-</a:t>
            </a:r>
            <a:r>
              <a:rPr lang="nb-NO" sz="1600" smtClean="0">
                <a:sym typeface="Wingdings" pitchFamily="2" charset="2"/>
              </a:rPr>
              <a:t>    Cl</a:t>
            </a:r>
            <a:r>
              <a:rPr lang="nb-NO" sz="1600" baseline="30000" smtClean="0">
                <a:sym typeface="Wingdings" pitchFamily="2" charset="2"/>
              </a:rPr>
              <a:t>-</a:t>
            </a:r>
            <a:r>
              <a:rPr lang="nb-NO" sz="1600" smtClean="0">
                <a:sym typeface="Wingdings" pitchFamily="2" charset="2"/>
              </a:rPr>
              <a:t> (Chlorate reduction)</a:t>
            </a:r>
          </a:p>
          <a:p>
            <a:pPr marL="539750" lvl="1" indent="-176213" eaLnBrk="1" hangingPunct="1">
              <a:lnSpc>
                <a:spcPct val="80000"/>
              </a:lnSpc>
              <a:spcAft>
                <a:spcPct val="20000"/>
              </a:spcAft>
            </a:pPr>
            <a:r>
              <a:rPr lang="nb-NO" sz="1600" smtClean="0">
                <a:sym typeface="Wingdings" pitchFamily="2" charset="2"/>
              </a:rPr>
              <a:t>SeO</a:t>
            </a:r>
            <a:r>
              <a:rPr lang="nb-NO" sz="1600" baseline="-25000" smtClean="0">
                <a:sym typeface="Wingdings" pitchFamily="2" charset="2"/>
              </a:rPr>
              <a:t>4</a:t>
            </a:r>
            <a:r>
              <a:rPr lang="nb-NO" sz="1600" baseline="30000" smtClean="0">
                <a:sym typeface="Wingdings" pitchFamily="2" charset="2"/>
              </a:rPr>
              <a:t>2-  </a:t>
            </a:r>
            <a:r>
              <a:rPr lang="nb-NO" sz="1600" smtClean="0">
                <a:sym typeface="Wingdings" pitchFamily="2" charset="2"/>
              </a:rPr>
              <a:t>  SeO</a:t>
            </a:r>
            <a:r>
              <a:rPr lang="nb-NO" sz="1600" baseline="-25000" smtClean="0">
                <a:sym typeface="Wingdings" pitchFamily="2" charset="2"/>
              </a:rPr>
              <a:t>3</a:t>
            </a:r>
            <a:r>
              <a:rPr lang="nb-NO" sz="1600" baseline="30000" smtClean="0">
                <a:sym typeface="Wingdings" pitchFamily="2" charset="2"/>
              </a:rPr>
              <a:t>2-</a:t>
            </a:r>
            <a:r>
              <a:rPr lang="nb-NO" sz="1600" smtClean="0">
                <a:sym typeface="Wingdings" pitchFamily="2" charset="2"/>
              </a:rPr>
              <a:t>  (Selenite reduction)</a:t>
            </a:r>
          </a:p>
          <a:p>
            <a:pPr marL="539750" lvl="1" indent="-176213" eaLnBrk="1" hangingPunct="1">
              <a:lnSpc>
                <a:spcPct val="80000"/>
              </a:lnSpc>
              <a:spcAft>
                <a:spcPct val="20000"/>
              </a:spcAft>
            </a:pPr>
            <a:r>
              <a:rPr lang="nb-NO" sz="1600" smtClean="0">
                <a:sym typeface="Wingdings" pitchFamily="2" charset="2"/>
              </a:rPr>
              <a:t>C</a:t>
            </a:r>
            <a:r>
              <a:rPr lang="nb-NO" sz="1600" baseline="-25000" smtClean="0">
                <a:sym typeface="Wingdings" pitchFamily="2" charset="2"/>
              </a:rPr>
              <a:t>2</a:t>
            </a:r>
            <a:r>
              <a:rPr lang="nb-NO" sz="1600" smtClean="0">
                <a:sym typeface="Wingdings" pitchFamily="2" charset="2"/>
              </a:rPr>
              <a:t>H</a:t>
            </a:r>
            <a:r>
              <a:rPr lang="nb-NO" sz="1600" baseline="-25000" smtClean="0">
                <a:sym typeface="Wingdings" pitchFamily="2" charset="2"/>
              </a:rPr>
              <a:t>6</a:t>
            </a:r>
            <a:r>
              <a:rPr lang="nb-NO" sz="1600" smtClean="0">
                <a:sym typeface="Wingdings" pitchFamily="2" charset="2"/>
              </a:rPr>
              <a:t>OS   C</a:t>
            </a:r>
            <a:r>
              <a:rPr lang="nb-NO" sz="1600" baseline="-25000" smtClean="0">
                <a:sym typeface="Wingdings" pitchFamily="2" charset="2"/>
              </a:rPr>
              <a:t>2</a:t>
            </a:r>
            <a:r>
              <a:rPr lang="nb-NO" sz="1600" smtClean="0">
                <a:sym typeface="Wingdings" pitchFamily="2" charset="2"/>
              </a:rPr>
              <a:t>H</a:t>
            </a:r>
            <a:r>
              <a:rPr lang="nb-NO" sz="1600" baseline="-25000" smtClean="0">
                <a:sym typeface="Wingdings" pitchFamily="2" charset="2"/>
              </a:rPr>
              <a:t>6</a:t>
            </a:r>
            <a:r>
              <a:rPr lang="nb-NO" sz="1600" smtClean="0">
                <a:sym typeface="Wingdings" pitchFamily="2" charset="2"/>
              </a:rPr>
              <a:t>S  (DMSO reduction)</a:t>
            </a:r>
          </a:p>
          <a:p>
            <a:pPr marL="539750" lvl="1" indent="-176213" eaLnBrk="1" hangingPunct="1">
              <a:lnSpc>
                <a:spcPct val="80000"/>
              </a:lnSpc>
              <a:spcAft>
                <a:spcPct val="20000"/>
              </a:spcAft>
            </a:pPr>
            <a:r>
              <a:rPr lang="nb-NO" sz="1600" smtClean="0">
                <a:sym typeface="Wingdings" pitchFamily="2" charset="2"/>
              </a:rPr>
              <a:t>AsO</a:t>
            </a:r>
            <a:r>
              <a:rPr lang="nb-NO" sz="1600" baseline="-25000" smtClean="0">
                <a:sym typeface="Wingdings" pitchFamily="2" charset="2"/>
              </a:rPr>
              <a:t>4</a:t>
            </a:r>
            <a:r>
              <a:rPr lang="nb-NO" sz="1600" baseline="30000" smtClean="0">
                <a:sym typeface="Wingdings" pitchFamily="2" charset="2"/>
              </a:rPr>
              <a:t>3-</a:t>
            </a:r>
            <a:r>
              <a:rPr lang="nb-NO" sz="1600" smtClean="0">
                <a:sym typeface="Wingdings" pitchFamily="2" charset="2"/>
              </a:rPr>
              <a:t>    AsO</a:t>
            </a:r>
            <a:r>
              <a:rPr lang="nb-NO" sz="1600" baseline="-25000" smtClean="0">
                <a:sym typeface="Wingdings" pitchFamily="2" charset="2"/>
              </a:rPr>
              <a:t>3</a:t>
            </a:r>
            <a:r>
              <a:rPr lang="nb-NO" sz="1600" baseline="30000" smtClean="0">
                <a:sym typeface="Wingdings" pitchFamily="2" charset="2"/>
              </a:rPr>
              <a:t>3-</a:t>
            </a:r>
            <a:r>
              <a:rPr lang="nb-NO" sz="1600" smtClean="0">
                <a:sym typeface="Wingdings" pitchFamily="2" charset="2"/>
              </a:rPr>
              <a:t> (Arsenate reduction)</a:t>
            </a:r>
          </a:p>
          <a:p>
            <a:pPr marL="539750" lvl="1" indent="-176213" eaLnBrk="1" hangingPunct="1">
              <a:lnSpc>
                <a:spcPct val="80000"/>
              </a:lnSpc>
              <a:spcAft>
                <a:spcPct val="20000"/>
              </a:spcAft>
            </a:pPr>
            <a:r>
              <a:rPr lang="nb-NO" sz="1600" smtClean="0">
                <a:sym typeface="Wingdings" pitchFamily="2" charset="2"/>
              </a:rPr>
              <a:t>C</a:t>
            </a:r>
            <a:r>
              <a:rPr lang="nb-NO" sz="1600" baseline="-25000" smtClean="0">
                <a:sym typeface="Wingdings" pitchFamily="2" charset="2"/>
              </a:rPr>
              <a:t>4</a:t>
            </a:r>
            <a:r>
              <a:rPr lang="nb-NO" sz="1600" smtClean="0">
                <a:sym typeface="Wingdings" pitchFamily="2" charset="2"/>
              </a:rPr>
              <a:t>H</a:t>
            </a:r>
            <a:r>
              <a:rPr lang="nb-NO" sz="1600" baseline="-25000" smtClean="0">
                <a:sym typeface="Wingdings" pitchFamily="2" charset="2"/>
              </a:rPr>
              <a:t>2</a:t>
            </a:r>
            <a:r>
              <a:rPr lang="nb-NO" sz="1600" smtClean="0">
                <a:sym typeface="Wingdings" pitchFamily="2" charset="2"/>
              </a:rPr>
              <a:t>O</a:t>
            </a:r>
            <a:r>
              <a:rPr lang="nb-NO" sz="1600" baseline="-25000" smtClean="0">
                <a:sym typeface="Wingdings" pitchFamily="2" charset="2"/>
              </a:rPr>
              <a:t>4</a:t>
            </a:r>
            <a:r>
              <a:rPr lang="nb-NO" sz="1600" baseline="30000" smtClean="0">
                <a:sym typeface="Wingdings" pitchFamily="2" charset="2"/>
              </a:rPr>
              <a:t>2-</a:t>
            </a:r>
            <a:r>
              <a:rPr lang="nb-NO" sz="1600" smtClean="0">
                <a:sym typeface="Wingdings" pitchFamily="2" charset="2"/>
              </a:rPr>
              <a:t>    C</a:t>
            </a:r>
            <a:r>
              <a:rPr lang="nb-NO" sz="1600" baseline="-25000" smtClean="0">
                <a:sym typeface="Wingdings" pitchFamily="2" charset="2"/>
              </a:rPr>
              <a:t>4</a:t>
            </a:r>
            <a:r>
              <a:rPr lang="nb-NO" sz="1600" smtClean="0">
                <a:sym typeface="Wingdings" pitchFamily="2" charset="2"/>
              </a:rPr>
              <a:t>H</a:t>
            </a:r>
            <a:r>
              <a:rPr lang="nb-NO" sz="1600" baseline="-25000" smtClean="0">
                <a:sym typeface="Wingdings" pitchFamily="2" charset="2"/>
              </a:rPr>
              <a:t>4</a:t>
            </a:r>
            <a:r>
              <a:rPr lang="nb-NO" sz="1600" smtClean="0">
                <a:sym typeface="Wingdings" pitchFamily="2" charset="2"/>
              </a:rPr>
              <a:t>O</a:t>
            </a:r>
            <a:r>
              <a:rPr lang="nb-NO" sz="1600" baseline="-25000" smtClean="0">
                <a:sym typeface="Wingdings" pitchFamily="2" charset="2"/>
              </a:rPr>
              <a:t>4</a:t>
            </a:r>
            <a:r>
              <a:rPr lang="nb-NO" sz="1600" baseline="30000" smtClean="0">
                <a:sym typeface="Wingdings" pitchFamily="2" charset="2"/>
              </a:rPr>
              <a:t>2-</a:t>
            </a:r>
            <a:r>
              <a:rPr lang="nb-NO" sz="1600" smtClean="0">
                <a:sym typeface="Wingdings" pitchFamily="2" charset="2"/>
              </a:rPr>
              <a:t> (Fumarate red.)</a:t>
            </a:r>
          </a:p>
          <a:p>
            <a:pPr marL="539750" lvl="1" indent="-176213" eaLnBrk="1" hangingPunct="1">
              <a:lnSpc>
                <a:spcPct val="80000"/>
              </a:lnSpc>
              <a:spcAft>
                <a:spcPct val="20000"/>
              </a:spcAft>
            </a:pPr>
            <a:r>
              <a:rPr lang="nb-NO" sz="1600" smtClean="0">
                <a:sym typeface="Wingdings" pitchFamily="2" charset="2"/>
              </a:rPr>
              <a:t>C</a:t>
            </a:r>
            <a:r>
              <a:rPr lang="nb-NO" sz="1600" baseline="-25000" smtClean="0">
                <a:sym typeface="Wingdings" pitchFamily="2" charset="2"/>
              </a:rPr>
              <a:t>7</a:t>
            </a:r>
            <a:r>
              <a:rPr lang="nb-NO" sz="1600" smtClean="0">
                <a:sym typeface="Wingdings" pitchFamily="2" charset="2"/>
              </a:rPr>
              <a:t>H</a:t>
            </a:r>
            <a:r>
              <a:rPr lang="nb-NO" sz="1600" baseline="-25000" smtClean="0">
                <a:sym typeface="Wingdings" pitchFamily="2" charset="2"/>
              </a:rPr>
              <a:t>4</a:t>
            </a:r>
            <a:r>
              <a:rPr lang="nb-NO" sz="1600" smtClean="0">
                <a:sym typeface="Wingdings" pitchFamily="2" charset="2"/>
              </a:rPr>
              <a:t>Cl</a:t>
            </a:r>
            <a:r>
              <a:rPr lang="nb-NO" sz="1600" baseline="30000" smtClean="0">
                <a:sym typeface="Wingdings" pitchFamily="2" charset="2"/>
              </a:rPr>
              <a:t>-</a:t>
            </a:r>
            <a:r>
              <a:rPr lang="nb-NO" sz="1600" smtClean="0">
                <a:sym typeface="Wingdings" pitchFamily="2" charset="2"/>
              </a:rPr>
              <a:t>    C</a:t>
            </a:r>
            <a:r>
              <a:rPr lang="nb-NO" sz="1600" baseline="-25000" smtClean="0">
                <a:sym typeface="Wingdings" pitchFamily="2" charset="2"/>
              </a:rPr>
              <a:t>7</a:t>
            </a:r>
            <a:r>
              <a:rPr lang="nb-NO" sz="1600" smtClean="0">
                <a:sym typeface="Wingdings" pitchFamily="2" charset="2"/>
              </a:rPr>
              <a:t>H</a:t>
            </a:r>
            <a:r>
              <a:rPr lang="nb-NO" sz="1600" baseline="-25000" smtClean="0">
                <a:sym typeface="Wingdings" pitchFamily="2" charset="2"/>
              </a:rPr>
              <a:t>5</a:t>
            </a:r>
            <a:r>
              <a:rPr lang="nb-NO" sz="1600" smtClean="0">
                <a:sym typeface="Wingdings" pitchFamily="2" charset="2"/>
              </a:rPr>
              <a:t>O</a:t>
            </a:r>
            <a:r>
              <a:rPr lang="nb-NO" sz="1600" baseline="-25000" smtClean="0">
                <a:sym typeface="Wingdings" pitchFamily="2" charset="2"/>
              </a:rPr>
              <a:t>2</a:t>
            </a:r>
            <a:r>
              <a:rPr lang="nb-NO" sz="1600" baseline="30000" smtClean="0">
                <a:sym typeface="Wingdings" pitchFamily="2" charset="2"/>
              </a:rPr>
              <a:t>-</a:t>
            </a:r>
            <a:r>
              <a:rPr lang="nb-NO" sz="1600" smtClean="0">
                <a:sym typeface="Wingdings" pitchFamily="2" charset="2"/>
              </a:rPr>
              <a:t> (Chlorobenzoate red.)</a:t>
            </a:r>
          </a:p>
          <a:p>
            <a:pPr marL="539750" lvl="1" indent="-176213" eaLnBrk="1" hangingPunct="1">
              <a:lnSpc>
                <a:spcPct val="80000"/>
              </a:lnSpc>
              <a:spcAft>
                <a:spcPct val="20000"/>
              </a:spcAft>
            </a:pPr>
            <a:endParaRPr lang="nb-NO" sz="1600" smtClean="0">
              <a:sym typeface="Wingdings" pitchFamily="2" charset="2"/>
            </a:endParaRPr>
          </a:p>
          <a:p>
            <a:pPr marL="539750" lvl="1" indent="-176213" eaLnBrk="1" hangingPunct="1">
              <a:lnSpc>
                <a:spcPct val="80000"/>
              </a:lnSpc>
              <a:spcAft>
                <a:spcPct val="20000"/>
              </a:spcAft>
            </a:pPr>
            <a:endParaRPr lang="nb-NO" sz="1600" smtClean="0">
              <a:sym typeface="Wingdings" pitchFamily="2" charset="2"/>
            </a:endParaRPr>
          </a:p>
        </p:txBody>
      </p:sp>
      <p:sp>
        <p:nvSpPr>
          <p:cNvPr id="7173" name="Text Box 5"/>
          <p:cNvSpPr txBox="1">
            <a:spLocks noChangeArrowheads="1"/>
          </p:cNvSpPr>
          <p:nvPr/>
        </p:nvSpPr>
        <p:spPr bwMode="auto">
          <a:xfrm>
            <a:off x="0" y="6237288"/>
            <a:ext cx="4883150" cy="366712"/>
          </a:xfrm>
          <a:prstGeom prst="rect">
            <a:avLst/>
          </a:prstGeom>
          <a:noFill/>
          <a:ln w="9525">
            <a:noFill/>
            <a:miter lim="800000"/>
            <a:headEnd/>
            <a:tailEnd/>
          </a:ln>
        </p:spPr>
        <p:txBody>
          <a:bodyPr wrap="none">
            <a:spAutoFit/>
          </a:bodyPr>
          <a:lstStyle/>
          <a:p>
            <a:r>
              <a:rPr lang="en-GB"/>
              <a:t>Dehalorespiration important in Bioremediation: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4638"/>
            <a:ext cx="8229600" cy="993775"/>
          </a:xfrm>
        </p:spPr>
        <p:txBody>
          <a:bodyPr/>
          <a:lstStyle/>
          <a:p>
            <a:r>
              <a:rPr lang="en-US" sz="3200"/>
              <a:t>Growth stoichiometry and kinetics of denitrification in mixed cultures</a:t>
            </a:r>
          </a:p>
        </p:txBody>
      </p:sp>
      <p:sp>
        <p:nvSpPr>
          <p:cNvPr id="43011" name="Rectangle 3"/>
          <p:cNvSpPr>
            <a:spLocks noGrp="1" noChangeArrowheads="1"/>
          </p:cNvSpPr>
          <p:nvPr>
            <p:ph type="body" sz="half" idx="1"/>
          </p:nvPr>
        </p:nvSpPr>
        <p:spPr>
          <a:xfrm>
            <a:off x="173038" y="1600200"/>
            <a:ext cx="4038600" cy="4525963"/>
          </a:xfrm>
        </p:spPr>
        <p:txBody>
          <a:bodyPr/>
          <a:lstStyle/>
          <a:p>
            <a:pPr>
              <a:lnSpc>
                <a:spcPct val="90000"/>
              </a:lnSpc>
              <a:spcAft>
                <a:spcPct val="10000"/>
              </a:spcAft>
            </a:pPr>
            <a:r>
              <a:rPr lang="en-US" sz="1800"/>
              <a:t>Typical yield on undefined organic matter: Y</a:t>
            </a:r>
            <a:r>
              <a:rPr lang="en-US" sz="1800" baseline="-25000"/>
              <a:t>X/S</a:t>
            </a:r>
            <a:r>
              <a:rPr lang="en-US" sz="1800"/>
              <a:t> = 0.44-0.47 g BM/g substrate, or as COD.</a:t>
            </a:r>
          </a:p>
          <a:p>
            <a:pPr>
              <a:lnSpc>
                <a:spcPct val="90000"/>
              </a:lnSpc>
              <a:spcAft>
                <a:spcPct val="10000"/>
              </a:spcAft>
            </a:pPr>
            <a:r>
              <a:rPr lang="en-US" sz="1800"/>
              <a:t>On methanol: Y</a:t>
            </a:r>
            <a:r>
              <a:rPr lang="en-US" sz="1800" baseline="-25000"/>
              <a:t>X/S</a:t>
            </a:r>
            <a:r>
              <a:rPr lang="en-US" sz="1800"/>
              <a:t> = 0.6 g BM/g MeOH</a:t>
            </a:r>
          </a:p>
          <a:p>
            <a:pPr>
              <a:lnSpc>
                <a:spcPct val="90000"/>
              </a:lnSpc>
              <a:spcAft>
                <a:spcPct val="10000"/>
              </a:spcAft>
            </a:pPr>
            <a:r>
              <a:rPr lang="en-US" sz="1800"/>
              <a:t>µ</a:t>
            </a:r>
            <a:r>
              <a:rPr lang="en-US" sz="1800" baseline="-25000"/>
              <a:t>max</a:t>
            </a:r>
            <a:r>
              <a:rPr lang="en-US" sz="1800"/>
              <a:t> (20</a:t>
            </a:r>
            <a:r>
              <a:rPr lang="en-US" sz="1800">
                <a:sym typeface="Symbol" pitchFamily="18" charset="2"/>
              </a:rPr>
              <a:t>C</a:t>
            </a:r>
            <a:r>
              <a:rPr lang="en-US" sz="1800"/>
              <a:t>) =3-6 1/d</a:t>
            </a:r>
          </a:p>
          <a:p>
            <a:pPr>
              <a:lnSpc>
                <a:spcPct val="90000"/>
              </a:lnSpc>
              <a:spcAft>
                <a:spcPct val="10000"/>
              </a:spcAft>
            </a:pPr>
            <a:r>
              <a:rPr lang="en-US" sz="1800"/>
              <a:t>k</a:t>
            </a:r>
            <a:r>
              <a:rPr lang="en-US" sz="1800" baseline="-25000"/>
              <a:t>d</a:t>
            </a:r>
            <a:r>
              <a:rPr lang="en-US" sz="1800"/>
              <a:t> (20 </a:t>
            </a:r>
            <a:r>
              <a:rPr lang="en-US" sz="1800">
                <a:sym typeface="Symbol" pitchFamily="18" charset="2"/>
              </a:rPr>
              <a:t>C</a:t>
            </a:r>
            <a:r>
              <a:rPr lang="en-US" sz="1800"/>
              <a:t>) = 0.05-0.1 1/d</a:t>
            </a:r>
          </a:p>
          <a:p>
            <a:pPr>
              <a:lnSpc>
                <a:spcPct val="90000"/>
              </a:lnSpc>
              <a:spcAft>
                <a:spcPct val="10000"/>
              </a:spcAft>
            </a:pPr>
            <a:r>
              <a:rPr lang="en-US" sz="1800">
                <a:sym typeface="Symbol" pitchFamily="18" charset="2"/>
              </a:rPr>
              <a:t> = 0.06-0.12 1/C)</a:t>
            </a:r>
          </a:p>
          <a:p>
            <a:pPr>
              <a:lnSpc>
                <a:spcPct val="90000"/>
              </a:lnSpc>
              <a:spcAft>
                <a:spcPct val="10000"/>
              </a:spcAft>
            </a:pPr>
            <a:r>
              <a:rPr lang="en-US" sz="1800"/>
              <a:t>K</a:t>
            </a:r>
            <a:r>
              <a:rPr lang="en-US" sz="1800" baseline="-25000"/>
              <a:t>S</a:t>
            </a:r>
            <a:r>
              <a:rPr lang="en-US" sz="1800"/>
              <a:t> = 10-20 mg COD/l</a:t>
            </a:r>
          </a:p>
          <a:p>
            <a:pPr>
              <a:lnSpc>
                <a:spcPct val="90000"/>
              </a:lnSpc>
              <a:spcAft>
                <a:spcPct val="10000"/>
              </a:spcAft>
            </a:pPr>
            <a:r>
              <a:rPr lang="en-US" sz="1800"/>
              <a:t>K</a:t>
            </a:r>
            <a:r>
              <a:rPr lang="en-US" sz="1800" baseline="-25000"/>
              <a:t>MeOH</a:t>
            </a:r>
            <a:r>
              <a:rPr lang="en-US" sz="1800"/>
              <a:t> = 5-10 mg/l</a:t>
            </a:r>
          </a:p>
          <a:p>
            <a:pPr>
              <a:lnSpc>
                <a:spcPct val="90000"/>
              </a:lnSpc>
              <a:spcAft>
                <a:spcPct val="10000"/>
              </a:spcAft>
            </a:pPr>
            <a:r>
              <a:rPr lang="en-US" sz="1800"/>
              <a:t>K</a:t>
            </a:r>
            <a:r>
              <a:rPr lang="en-US" sz="1800" baseline="-25000"/>
              <a:t>NO3</a:t>
            </a:r>
            <a:r>
              <a:rPr lang="en-US" sz="1800"/>
              <a:t> = 0.2-0.5 mg/l</a:t>
            </a:r>
          </a:p>
          <a:p>
            <a:pPr>
              <a:lnSpc>
                <a:spcPct val="90000"/>
              </a:lnSpc>
              <a:spcAft>
                <a:spcPct val="10000"/>
              </a:spcAft>
            </a:pPr>
            <a:r>
              <a:rPr lang="en-US" sz="1800"/>
              <a:t>K</a:t>
            </a:r>
            <a:r>
              <a:rPr lang="en-US" sz="1800" baseline="-25000"/>
              <a:t>O2</a:t>
            </a:r>
            <a:r>
              <a:rPr lang="en-US" sz="1800"/>
              <a:t> = 0.1-0.5 mg/l</a:t>
            </a:r>
          </a:p>
          <a:p>
            <a:pPr>
              <a:lnSpc>
                <a:spcPct val="90000"/>
              </a:lnSpc>
              <a:spcAft>
                <a:spcPct val="10000"/>
              </a:spcAft>
            </a:pPr>
            <a:r>
              <a:rPr lang="en-US" sz="1800"/>
              <a:t>Typical macro-stoichiometry of growth on undefined organic matter (wastewater composition)</a:t>
            </a:r>
          </a:p>
        </p:txBody>
      </p:sp>
      <p:graphicFrame>
        <p:nvGraphicFramePr>
          <p:cNvPr id="43012" name="Object 4"/>
          <p:cNvGraphicFramePr>
            <a:graphicFrameLocks noChangeAspect="1"/>
          </p:cNvGraphicFramePr>
          <p:nvPr>
            <p:ph sz="quarter" idx="2"/>
          </p:nvPr>
        </p:nvGraphicFramePr>
        <p:xfrm>
          <a:off x="179388" y="6248400"/>
          <a:ext cx="8785225" cy="379413"/>
        </p:xfrm>
        <a:graphic>
          <a:graphicData uri="http://schemas.openxmlformats.org/presentationml/2006/ole">
            <p:oleObj spid="_x0000_s58370" name="Equation" r:id="rId3" imgW="5600520" imgH="241200" progId="Equation.3">
              <p:embed/>
            </p:oleObj>
          </a:graphicData>
        </a:graphic>
      </p:graphicFrame>
      <p:graphicFrame>
        <p:nvGraphicFramePr>
          <p:cNvPr id="43016" name="Object 8"/>
          <p:cNvGraphicFramePr>
            <a:graphicFrameLocks noChangeAspect="1"/>
          </p:cNvGraphicFramePr>
          <p:nvPr>
            <p:ph sz="quarter" idx="3"/>
          </p:nvPr>
        </p:nvGraphicFramePr>
        <p:xfrm>
          <a:off x="4500563" y="1484313"/>
          <a:ext cx="4464050" cy="758825"/>
        </p:xfrm>
        <a:graphic>
          <a:graphicData uri="http://schemas.openxmlformats.org/presentationml/2006/ole">
            <p:oleObj spid="_x0000_s58371" name="Equation" r:id="rId4" imgW="2692080" imgH="457200" progId="Equation.3">
              <p:embed/>
            </p:oleObj>
          </a:graphicData>
        </a:graphic>
      </p:graphicFrame>
      <p:pic>
        <p:nvPicPr>
          <p:cNvPr id="43018" name="Picture 10" descr="denitr pH"/>
          <p:cNvPicPr>
            <a:picLocks noChangeAspect="1" noChangeArrowheads="1"/>
          </p:cNvPicPr>
          <p:nvPr/>
        </p:nvPicPr>
        <p:blipFill>
          <a:blip r:embed="rId5" cstate="print"/>
          <a:srcRect t="2495" r="3691"/>
          <a:stretch>
            <a:fillRect/>
          </a:stretch>
        </p:blipFill>
        <p:spPr bwMode="auto">
          <a:xfrm>
            <a:off x="3995738" y="2644775"/>
            <a:ext cx="5148262" cy="3071813"/>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z="3600"/>
              <a:t>Sulfate (and other S) reduction</a:t>
            </a:r>
          </a:p>
        </p:txBody>
      </p:sp>
      <p:sp>
        <p:nvSpPr>
          <p:cNvPr id="50180" name="Rectangle 4"/>
          <p:cNvSpPr>
            <a:spLocks noGrp="1" noChangeArrowheads="1"/>
          </p:cNvSpPr>
          <p:nvPr>
            <p:ph type="body" sz="half" idx="1"/>
          </p:nvPr>
        </p:nvSpPr>
        <p:spPr>
          <a:xfrm>
            <a:off x="206375" y="1484313"/>
            <a:ext cx="3429000" cy="5068887"/>
          </a:xfrm>
          <a:noFill/>
          <a:ln/>
        </p:spPr>
        <p:txBody>
          <a:bodyPr/>
          <a:lstStyle/>
          <a:p>
            <a:pPr marL="182563" indent="-182563">
              <a:lnSpc>
                <a:spcPct val="90000"/>
              </a:lnSpc>
              <a:spcAft>
                <a:spcPct val="30000"/>
              </a:spcAft>
            </a:pPr>
            <a:r>
              <a:rPr lang="en-US" sz="2000"/>
              <a:t>The sulfate-reducing bacteria (SRB) reduce sulfate to hydrogen sulfide, or some intermediate reduced compound.</a:t>
            </a:r>
          </a:p>
          <a:p>
            <a:pPr marL="182563" indent="-182563">
              <a:lnSpc>
                <a:spcPct val="90000"/>
              </a:lnSpc>
              <a:spcAft>
                <a:spcPct val="30000"/>
              </a:spcAft>
            </a:pPr>
            <a:r>
              <a:rPr lang="en-US" sz="2000">
                <a:cs typeface="Times New Roman" pitchFamily="18" charset="0"/>
              </a:rPr>
              <a:t>Electron donors for sulfate reduction include organic compounds like acetate, ethanol and lactate, and inorganics like  H</a:t>
            </a:r>
            <a:r>
              <a:rPr lang="en-US" sz="2000" baseline="-30000">
                <a:cs typeface="Times New Roman" pitchFamily="18" charset="0"/>
              </a:rPr>
              <a:t>2</a:t>
            </a:r>
            <a:r>
              <a:rPr lang="en-US" sz="2000">
                <a:cs typeface="Times New Roman" pitchFamily="18" charset="0"/>
              </a:rPr>
              <a:t>, and even phosphite (HPO</a:t>
            </a:r>
            <a:r>
              <a:rPr lang="en-US" sz="2000" baseline="-30000">
                <a:cs typeface="Times New Roman" pitchFamily="18" charset="0"/>
              </a:rPr>
              <a:t>3</a:t>
            </a:r>
            <a:r>
              <a:rPr lang="en-US" sz="2000" baseline="30000">
                <a:cs typeface="Times New Roman" pitchFamily="18" charset="0"/>
              </a:rPr>
              <a:t>–</a:t>
            </a:r>
            <a:r>
              <a:rPr lang="en-US" sz="2000">
                <a:cs typeface="Times New Roman" pitchFamily="18" charset="0"/>
              </a:rPr>
              <a:t>).</a:t>
            </a:r>
          </a:p>
          <a:p>
            <a:pPr marL="182563" indent="-182563">
              <a:lnSpc>
                <a:spcPct val="90000"/>
              </a:lnSpc>
              <a:spcAft>
                <a:spcPct val="30000"/>
              </a:spcAft>
            </a:pPr>
            <a:r>
              <a:rPr lang="en-US" sz="2000" b="1">
                <a:cs typeface="Times New Roman" pitchFamily="18" charset="0"/>
              </a:rPr>
              <a:t>Disproportionation</a:t>
            </a:r>
            <a:r>
              <a:rPr lang="en-US" sz="2000">
                <a:cs typeface="Times New Roman" pitchFamily="18" charset="0"/>
              </a:rPr>
              <a:t> of sulfur compounds is an additional energy-yielding strategy for certain members of this group. It is somewhat similar to fermentation.</a:t>
            </a:r>
          </a:p>
        </p:txBody>
      </p:sp>
      <p:pic>
        <p:nvPicPr>
          <p:cNvPr id="50181" name="Picture 5" descr="17_T03"/>
          <p:cNvPicPr>
            <a:picLocks noChangeAspect="1" noChangeArrowheads="1"/>
          </p:cNvPicPr>
          <p:nvPr>
            <p:ph sz="half" idx="2"/>
          </p:nvPr>
        </p:nvPicPr>
        <p:blipFill>
          <a:blip r:embed="rId2" cstate="print"/>
          <a:srcRect/>
          <a:stretch>
            <a:fillRect/>
          </a:stretch>
        </p:blipFill>
        <p:spPr>
          <a:xfrm>
            <a:off x="3635375" y="1484313"/>
            <a:ext cx="5508625" cy="5170487"/>
          </a:xfrm>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74638"/>
            <a:ext cx="8229600" cy="490537"/>
          </a:xfrm>
        </p:spPr>
        <p:txBody>
          <a:bodyPr/>
          <a:lstStyle/>
          <a:p>
            <a:r>
              <a:rPr lang="en-US" sz="3600"/>
              <a:t>Sulfate respiration</a:t>
            </a:r>
          </a:p>
        </p:txBody>
      </p:sp>
      <p:sp>
        <p:nvSpPr>
          <p:cNvPr id="52227" name="Rectangle 3"/>
          <p:cNvSpPr>
            <a:spLocks noGrp="1" noChangeArrowheads="1"/>
          </p:cNvSpPr>
          <p:nvPr>
            <p:ph type="body" sz="half" idx="1"/>
          </p:nvPr>
        </p:nvSpPr>
        <p:spPr>
          <a:xfrm>
            <a:off x="296863" y="1196975"/>
            <a:ext cx="4357687" cy="2044700"/>
          </a:xfrm>
        </p:spPr>
        <p:txBody>
          <a:bodyPr/>
          <a:lstStyle/>
          <a:p>
            <a:pPr>
              <a:lnSpc>
                <a:spcPct val="90000"/>
              </a:lnSpc>
            </a:pPr>
            <a:r>
              <a:rPr lang="en-US" sz="2000"/>
              <a:t>Sulfate reduction involves activation by ATP to form Adenosine Phosphosulfate, APS.</a:t>
            </a:r>
          </a:p>
          <a:p>
            <a:pPr>
              <a:lnSpc>
                <a:spcPct val="90000"/>
              </a:lnSpc>
            </a:pPr>
            <a:r>
              <a:rPr lang="en-US" sz="2000"/>
              <a:t>H</a:t>
            </a:r>
            <a:r>
              <a:rPr lang="en-US" sz="2000" baseline="-25000"/>
              <a:t>2</a:t>
            </a:r>
            <a:r>
              <a:rPr lang="en-US" sz="2000"/>
              <a:t> is often a key intermediate regardless of e-donor (eg. In </a:t>
            </a:r>
            <a:r>
              <a:rPr lang="en-US" sz="2000" i="1"/>
              <a:t>Desulfovibrio sp</a:t>
            </a:r>
            <a:r>
              <a:rPr lang="en-US" sz="2000"/>
              <a:t>.).</a:t>
            </a:r>
          </a:p>
          <a:p>
            <a:pPr>
              <a:lnSpc>
                <a:spcPct val="90000"/>
              </a:lnSpc>
            </a:pPr>
            <a:endParaRPr lang="en-US" sz="2000"/>
          </a:p>
        </p:txBody>
      </p:sp>
      <p:pic>
        <p:nvPicPr>
          <p:cNvPr id="52228" name="Picture 4" descr="17_F38b"/>
          <p:cNvPicPr>
            <a:picLocks noChangeAspect="1" noChangeArrowheads="1"/>
          </p:cNvPicPr>
          <p:nvPr>
            <p:ph sz="quarter" idx="2"/>
          </p:nvPr>
        </p:nvPicPr>
        <p:blipFill>
          <a:blip r:embed="rId2" cstate="print"/>
          <a:srcRect b="5026"/>
          <a:stretch>
            <a:fillRect/>
          </a:stretch>
        </p:blipFill>
        <p:spPr>
          <a:xfrm>
            <a:off x="4787900" y="1484313"/>
            <a:ext cx="4167188" cy="4649787"/>
          </a:xfrm>
          <a:noFill/>
          <a:ln/>
        </p:spPr>
      </p:pic>
      <p:pic>
        <p:nvPicPr>
          <p:cNvPr id="52230" name="Picture 6" descr="17_F39"/>
          <p:cNvPicPr>
            <a:picLocks noChangeAspect="1" noChangeArrowheads="1"/>
          </p:cNvPicPr>
          <p:nvPr>
            <p:ph sz="quarter" idx="3"/>
          </p:nvPr>
        </p:nvPicPr>
        <p:blipFill>
          <a:blip r:embed="rId3" cstate="print"/>
          <a:srcRect b="5080"/>
          <a:stretch>
            <a:fillRect/>
          </a:stretch>
        </p:blipFill>
        <p:spPr>
          <a:xfrm>
            <a:off x="684213" y="3246438"/>
            <a:ext cx="3816350" cy="3500437"/>
          </a:xfrm>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115888"/>
            <a:ext cx="3827463" cy="1143000"/>
          </a:xfrm>
        </p:spPr>
        <p:txBody>
          <a:bodyPr/>
          <a:lstStyle/>
          <a:p>
            <a:r>
              <a:rPr lang="en-US" sz="3200"/>
              <a:t>Biology of sulfate reducers</a:t>
            </a:r>
          </a:p>
        </p:txBody>
      </p:sp>
      <p:sp>
        <p:nvSpPr>
          <p:cNvPr id="56323" name="Rectangle 3"/>
          <p:cNvSpPr>
            <a:spLocks noGrp="1" noChangeArrowheads="1"/>
          </p:cNvSpPr>
          <p:nvPr>
            <p:ph type="body" sz="half" idx="1"/>
          </p:nvPr>
        </p:nvSpPr>
        <p:spPr>
          <a:xfrm>
            <a:off x="179388" y="1484313"/>
            <a:ext cx="3744912" cy="5113337"/>
          </a:xfrm>
        </p:spPr>
        <p:txBody>
          <a:bodyPr/>
          <a:lstStyle/>
          <a:p>
            <a:pPr marL="182563" indent="-182563">
              <a:lnSpc>
                <a:spcPct val="80000"/>
              </a:lnSpc>
              <a:spcAft>
                <a:spcPct val="20000"/>
              </a:spcAft>
            </a:pPr>
            <a:r>
              <a:rPr lang="en-US" sz="1800"/>
              <a:t>More than 40 genera of SRB’s are found in the delta sub-division of Proteobacteria, and many, but not all, are chemoorganoheterotrophs.</a:t>
            </a:r>
          </a:p>
          <a:p>
            <a:pPr marL="182563" indent="-182563">
              <a:lnSpc>
                <a:spcPct val="80000"/>
              </a:lnSpc>
              <a:spcAft>
                <a:spcPct val="20000"/>
              </a:spcAft>
            </a:pPr>
            <a:r>
              <a:rPr lang="en-US" sz="1800"/>
              <a:t>SRB’s are mostly obligate anaerobes, however at least one specie of</a:t>
            </a:r>
            <a:r>
              <a:rPr lang="en-US" sz="1800" i="1"/>
              <a:t> Desulfovibrio</a:t>
            </a:r>
            <a:r>
              <a:rPr lang="en-US" sz="1800"/>
              <a:t> (</a:t>
            </a:r>
            <a:r>
              <a:rPr lang="en-US" sz="1800" i="1"/>
              <a:t>oxyclinae</a:t>
            </a:r>
            <a:r>
              <a:rPr lang="en-US" sz="1800"/>
              <a:t>) may grow on O</a:t>
            </a:r>
            <a:r>
              <a:rPr lang="en-US" sz="1800" baseline="-25000"/>
              <a:t>2, </a:t>
            </a:r>
            <a:r>
              <a:rPr lang="en-US" sz="1800"/>
              <a:t>and others are known to dissimilate NO</a:t>
            </a:r>
            <a:r>
              <a:rPr lang="en-US" sz="1800" baseline="-25000"/>
              <a:t>3</a:t>
            </a:r>
            <a:r>
              <a:rPr lang="en-US" sz="1800" baseline="30000"/>
              <a:t>-</a:t>
            </a:r>
            <a:r>
              <a:rPr lang="en-US" sz="1800"/>
              <a:t>.</a:t>
            </a:r>
          </a:p>
          <a:p>
            <a:pPr marL="182563" indent="-182563">
              <a:lnSpc>
                <a:spcPct val="80000"/>
              </a:lnSpc>
              <a:spcAft>
                <a:spcPct val="20000"/>
              </a:spcAft>
            </a:pPr>
            <a:r>
              <a:rPr lang="en-US" sz="1800"/>
              <a:t>Most are mesophilic, but some specialized Thermophilic SRB’s are found in other Phyla.</a:t>
            </a:r>
          </a:p>
          <a:p>
            <a:pPr marL="182563" indent="-182563">
              <a:lnSpc>
                <a:spcPct val="80000"/>
              </a:lnSpc>
              <a:spcAft>
                <a:spcPct val="20000"/>
              </a:spcAft>
            </a:pPr>
            <a:r>
              <a:rPr lang="en-US" sz="1800"/>
              <a:t>Sulfur reducers are unable to reduce sulfate, but may use any other S-intermediate as e-acceptor.</a:t>
            </a:r>
          </a:p>
          <a:p>
            <a:pPr marL="182563" indent="-182563">
              <a:lnSpc>
                <a:spcPct val="80000"/>
              </a:lnSpc>
              <a:spcAft>
                <a:spcPct val="20000"/>
              </a:spcAft>
            </a:pPr>
            <a:r>
              <a:rPr lang="en-US" sz="1800"/>
              <a:t>Desulfitobacterium and Desulfomonile genera are able to dechlorinate organic compounds anaerobically.</a:t>
            </a:r>
          </a:p>
          <a:p>
            <a:pPr marL="533400" lvl="1" indent="-171450">
              <a:lnSpc>
                <a:spcPct val="80000"/>
              </a:lnSpc>
              <a:spcAft>
                <a:spcPct val="20000"/>
              </a:spcAft>
            </a:pPr>
            <a:endParaRPr lang="en-US" sz="1800" i="1"/>
          </a:p>
        </p:txBody>
      </p:sp>
      <p:sp>
        <p:nvSpPr>
          <p:cNvPr id="56327" name="Rectangle 7"/>
          <p:cNvSpPr>
            <a:spLocks noGrp="1" noChangeArrowheads="1"/>
          </p:cNvSpPr>
          <p:nvPr>
            <p:ph type="body" sz="half" idx="2"/>
          </p:nvPr>
        </p:nvSpPr>
        <p:spPr>
          <a:xfrm>
            <a:off x="3995738" y="3213100"/>
            <a:ext cx="4968875" cy="3644900"/>
          </a:xfrm>
        </p:spPr>
        <p:txBody>
          <a:bodyPr/>
          <a:lstStyle/>
          <a:p>
            <a:pPr marL="182563" indent="-182563">
              <a:lnSpc>
                <a:spcPct val="80000"/>
              </a:lnSpc>
              <a:spcAft>
                <a:spcPct val="20000"/>
              </a:spcAft>
            </a:pPr>
            <a:r>
              <a:rPr lang="en-US" sz="1800"/>
              <a:t>Several SRBs, like </a:t>
            </a:r>
            <a:r>
              <a:rPr lang="en-US" sz="1800" i="1"/>
              <a:t>Campylobacter sp</a:t>
            </a:r>
            <a:r>
              <a:rPr lang="en-US" sz="1800"/>
              <a:t>. and </a:t>
            </a:r>
            <a:r>
              <a:rPr lang="en-US" sz="1800" i="1"/>
              <a:t>Escherichia sp.</a:t>
            </a:r>
            <a:r>
              <a:rPr lang="en-US" sz="1800"/>
              <a:t>,  reduce DMSO to DMS in marine environments, processes key to</a:t>
            </a:r>
          </a:p>
          <a:p>
            <a:pPr marL="182563" indent="-182563">
              <a:lnSpc>
                <a:spcPct val="80000"/>
              </a:lnSpc>
              <a:spcAft>
                <a:spcPct val="20000"/>
              </a:spcAft>
            </a:pPr>
            <a:r>
              <a:rPr lang="en-US" sz="1800" i="1"/>
              <a:t>Desulfotomaculum</a:t>
            </a:r>
            <a:r>
              <a:rPr lang="en-US" sz="1800"/>
              <a:t>, from the G+ phylum</a:t>
            </a:r>
            <a:r>
              <a:rPr lang="en-US" sz="1800" i="1"/>
              <a:t>, </a:t>
            </a:r>
            <a:r>
              <a:rPr lang="en-US" sz="1800"/>
              <a:t>and some </a:t>
            </a:r>
            <a:r>
              <a:rPr lang="en-US" sz="1800" i="1"/>
              <a:t>Desulfovibrio sp.</a:t>
            </a:r>
            <a:r>
              <a:rPr lang="en-US" sz="1800"/>
              <a:t> are litotrophic autotrophs (H</a:t>
            </a:r>
            <a:r>
              <a:rPr lang="en-US" sz="1800" baseline="-25000"/>
              <a:t>2</a:t>
            </a:r>
            <a:r>
              <a:rPr lang="en-US" sz="1800"/>
              <a:t> and CO</a:t>
            </a:r>
            <a:r>
              <a:rPr lang="en-US" sz="1800" baseline="-25000"/>
              <a:t>2</a:t>
            </a:r>
            <a:r>
              <a:rPr lang="en-US" sz="1800"/>
              <a:t>)</a:t>
            </a:r>
          </a:p>
          <a:p>
            <a:pPr marL="182563" indent="-182563">
              <a:lnSpc>
                <a:spcPct val="80000"/>
              </a:lnSpc>
              <a:spcAft>
                <a:spcPct val="20000"/>
              </a:spcAft>
            </a:pPr>
            <a:r>
              <a:rPr lang="en-US" sz="1800"/>
              <a:t>Other common examples are:</a:t>
            </a:r>
          </a:p>
          <a:p>
            <a:pPr marL="441325" lvl="1" indent="-79375">
              <a:lnSpc>
                <a:spcPct val="80000"/>
              </a:lnSpc>
              <a:spcAft>
                <a:spcPct val="20000"/>
              </a:spcAft>
            </a:pPr>
            <a:r>
              <a:rPr lang="en-US" sz="1400" i="1"/>
              <a:t>Desulfobulbus sp. (Nonacetate oxidizer)</a:t>
            </a:r>
          </a:p>
          <a:p>
            <a:pPr marL="441325" lvl="1" indent="-79375">
              <a:lnSpc>
                <a:spcPct val="80000"/>
              </a:lnSpc>
              <a:spcAft>
                <a:spcPct val="20000"/>
              </a:spcAft>
            </a:pPr>
            <a:r>
              <a:rPr lang="en-US" sz="1400" i="1"/>
              <a:t>Desulfobacter sp. (Acetate oxidizer)</a:t>
            </a:r>
          </a:p>
          <a:p>
            <a:pPr marL="441325" lvl="1" indent="-79375">
              <a:lnSpc>
                <a:spcPct val="80000"/>
              </a:lnSpc>
              <a:spcAft>
                <a:spcPct val="20000"/>
              </a:spcAft>
            </a:pPr>
            <a:r>
              <a:rPr lang="en-US" sz="1400" i="1"/>
              <a:t>Desulfuromonas (S</a:t>
            </a:r>
            <a:r>
              <a:rPr lang="en-US" sz="1400" i="1" baseline="30000"/>
              <a:t>0</a:t>
            </a:r>
            <a:r>
              <a:rPr lang="en-US" sz="1400" i="1"/>
              <a:t> reducer)</a:t>
            </a:r>
          </a:p>
          <a:p>
            <a:pPr marL="441325" lvl="1" indent="-79375">
              <a:lnSpc>
                <a:spcPct val="80000"/>
              </a:lnSpc>
              <a:spcAft>
                <a:spcPct val="20000"/>
              </a:spcAft>
            </a:pPr>
            <a:r>
              <a:rPr lang="en-US" sz="1400" i="1"/>
              <a:t>Thermodesulfovibrio (thermophilic SRB of the Nitrospira phylum)</a:t>
            </a:r>
          </a:p>
          <a:p>
            <a:pPr marL="441325" lvl="1" indent="-79375">
              <a:lnSpc>
                <a:spcPct val="80000"/>
              </a:lnSpc>
              <a:spcAft>
                <a:spcPct val="20000"/>
              </a:spcAft>
            </a:pPr>
            <a:r>
              <a:rPr lang="en-US" sz="1400" i="1"/>
              <a:t>Thermodesulfobacterium (thermophilic SRB of the phylum with the same name phylum)</a:t>
            </a:r>
          </a:p>
          <a:p>
            <a:pPr marL="182563" indent="-182563">
              <a:lnSpc>
                <a:spcPct val="80000"/>
              </a:lnSpc>
            </a:pPr>
            <a:endParaRPr lang="en-US" sz="1400"/>
          </a:p>
        </p:txBody>
      </p:sp>
      <p:pic>
        <p:nvPicPr>
          <p:cNvPr id="56325" name="Picture 5" descr="12_F50g"/>
          <p:cNvPicPr>
            <a:picLocks noChangeAspect="1" noChangeArrowheads="1"/>
          </p:cNvPicPr>
          <p:nvPr>
            <p:ph sz="half" idx="4294967295"/>
          </p:nvPr>
        </p:nvPicPr>
        <p:blipFill>
          <a:blip r:embed="rId2" cstate="print"/>
          <a:srcRect/>
          <a:stretch>
            <a:fillRect/>
          </a:stretch>
        </p:blipFill>
        <p:spPr>
          <a:xfrm>
            <a:off x="5003800" y="68263"/>
            <a:ext cx="3643313" cy="3000375"/>
          </a:xfrm>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4638"/>
            <a:ext cx="8229600" cy="993775"/>
          </a:xfrm>
        </p:spPr>
        <p:txBody>
          <a:bodyPr/>
          <a:lstStyle/>
          <a:p>
            <a:r>
              <a:rPr lang="en-US" sz="3200"/>
              <a:t>Growth stoichiometry and kinetics of SRBs in mixed cultures</a:t>
            </a:r>
          </a:p>
        </p:txBody>
      </p:sp>
      <p:sp>
        <p:nvSpPr>
          <p:cNvPr id="59395" name="Rectangle 3"/>
          <p:cNvSpPr>
            <a:spLocks noGrp="1" noChangeArrowheads="1"/>
          </p:cNvSpPr>
          <p:nvPr>
            <p:ph type="body" sz="half" idx="1"/>
          </p:nvPr>
        </p:nvSpPr>
        <p:spPr>
          <a:xfrm>
            <a:off x="173038" y="1600200"/>
            <a:ext cx="3751262" cy="4525963"/>
          </a:xfrm>
        </p:spPr>
        <p:txBody>
          <a:bodyPr/>
          <a:lstStyle/>
          <a:p>
            <a:pPr>
              <a:lnSpc>
                <a:spcPct val="90000"/>
              </a:lnSpc>
              <a:spcAft>
                <a:spcPct val="10000"/>
              </a:spcAft>
            </a:pPr>
            <a:r>
              <a:rPr lang="en-US" sz="1800" dirty="0"/>
              <a:t>Typical yield on undefined organic matter: Y</a:t>
            </a:r>
            <a:r>
              <a:rPr lang="en-US" sz="1800" baseline="-25000" dirty="0"/>
              <a:t>X/S</a:t>
            </a:r>
            <a:r>
              <a:rPr lang="en-US" sz="1800" dirty="0"/>
              <a:t> = 0.04-0.1 g BM/g </a:t>
            </a:r>
            <a:r>
              <a:rPr lang="en-US" sz="1800" dirty="0" smtClean="0"/>
              <a:t>acetate, 0.3 g BM/g H</a:t>
            </a:r>
            <a:r>
              <a:rPr lang="en-US" sz="1800" baseline="-25000" dirty="0" smtClean="0"/>
              <a:t>2</a:t>
            </a:r>
            <a:r>
              <a:rPr lang="en-US" sz="1800" dirty="0" smtClean="0"/>
              <a:t>.</a:t>
            </a:r>
            <a:endParaRPr lang="en-US" sz="1800" dirty="0"/>
          </a:p>
          <a:p>
            <a:pPr>
              <a:lnSpc>
                <a:spcPct val="90000"/>
              </a:lnSpc>
              <a:spcAft>
                <a:spcPct val="10000"/>
              </a:spcAft>
            </a:pPr>
            <a:r>
              <a:rPr lang="en-US" sz="1800" dirty="0"/>
              <a:t>µ</a:t>
            </a:r>
            <a:r>
              <a:rPr lang="en-US" sz="1800" baseline="-25000" dirty="0"/>
              <a:t>max</a:t>
            </a:r>
            <a:r>
              <a:rPr lang="en-US" sz="1800" dirty="0"/>
              <a:t> (15</a:t>
            </a:r>
            <a:r>
              <a:rPr lang="en-US" sz="1800" dirty="0">
                <a:sym typeface="Symbol" pitchFamily="18" charset="2"/>
              </a:rPr>
              <a:t>C</a:t>
            </a:r>
            <a:r>
              <a:rPr lang="en-US" sz="1800" dirty="0"/>
              <a:t>) =</a:t>
            </a:r>
            <a:r>
              <a:rPr lang="en-US" sz="1800" dirty="0" smtClean="0"/>
              <a:t>0.3 – 0.5 </a:t>
            </a:r>
            <a:r>
              <a:rPr lang="en-US" sz="1800" dirty="0"/>
              <a:t>1/d</a:t>
            </a:r>
          </a:p>
          <a:p>
            <a:pPr>
              <a:lnSpc>
                <a:spcPct val="90000"/>
              </a:lnSpc>
              <a:spcAft>
                <a:spcPct val="10000"/>
              </a:spcAft>
            </a:pPr>
            <a:r>
              <a:rPr lang="en-US" sz="1800" dirty="0" err="1"/>
              <a:t>k</a:t>
            </a:r>
            <a:r>
              <a:rPr lang="en-US" sz="1800" baseline="-25000" dirty="0" err="1"/>
              <a:t>d</a:t>
            </a:r>
            <a:r>
              <a:rPr lang="en-US" sz="1800" dirty="0"/>
              <a:t> (15 </a:t>
            </a:r>
            <a:r>
              <a:rPr lang="en-US" sz="1800" dirty="0">
                <a:sym typeface="Symbol" pitchFamily="18" charset="2"/>
              </a:rPr>
              <a:t>C</a:t>
            </a:r>
            <a:r>
              <a:rPr lang="en-US" sz="1800" dirty="0"/>
              <a:t>) = 0.02 - 0.06 </a:t>
            </a:r>
            <a:r>
              <a:rPr lang="en-US" sz="1800" dirty="0" smtClean="0"/>
              <a:t>1/d (?)</a:t>
            </a:r>
            <a:endParaRPr lang="en-US" sz="1800" dirty="0"/>
          </a:p>
          <a:p>
            <a:pPr>
              <a:lnSpc>
                <a:spcPct val="90000"/>
              </a:lnSpc>
              <a:spcAft>
                <a:spcPct val="10000"/>
              </a:spcAft>
            </a:pPr>
            <a:r>
              <a:rPr lang="en-US" sz="1800" dirty="0">
                <a:sym typeface="Symbol" pitchFamily="18" charset="2"/>
              </a:rPr>
              <a:t> = ?</a:t>
            </a:r>
          </a:p>
          <a:p>
            <a:pPr>
              <a:lnSpc>
                <a:spcPct val="90000"/>
              </a:lnSpc>
              <a:spcAft>
                <a:spcPct val="10000"/>
              </a:spcAft>
            </a:pPr>
            <a:r>
              <a:rPr lang="en-US" sz="1800" dirty="0"/>
              <a:t>K</a:t>
            </a:r>
            <a:r>
              <a:rPr lang="en-US" sz="1800" baseline="-25000" dirty="0"/>
              <a:t>S</a:t>
            </a:r>
            <a:r>
              <a:rPr lang="en-US" sz="1800" dirty="0"/>
              <a:t> = 0.02-0.3 mg/l</a:t>
            </a:r>
          </a:p>
          <a:p>
            <a:pPr>
              <a:lnSpc>
                <a:spcPct val="90000"/>
              </a:lnSpc>
              <a:spcAft>
                <a:spcPct val="10000"/>
              </a:spcAft>
            </a:pPr>
            <a:r>
              <a:rPr lang="en-US" sz="1800" dirty="0"/>
              <a:t>K</a:t>
            </a:r>
            <a:r>
              <a:rPr lang="en-US" sz="1800" baseline="-25000" dirty="0"/>
              <a:t>SO4</a:t>
            </a:r>
            <a:r>
              <a:rPr lang="en-US" sz="1800" dirty="0"/>
              <a:t> = 0.007-0.02</a:t>
            </a:r>
          </a:p>
          <a:p>
            <a:pPr>
              <a:lnSpc>
                <a:spcPct val="90000"/>
              </a:lnSpc>
              <a:spcAft>
                <a:spcPct val="10000"/>
              </a:spcAft>
            </a:pPr>
            <a:r>
              <a:rPr lang="en-US" sz="1800" dirty="0"/>
              <a:t>K</a:t>
            </a:r>
            <a:r>
              <a:rPr lang="en-US" sz="1800" baseline="-25000" dirty="0"/>
              <a:t>O2</a:t>
            </a:r>
            <a:r>
              <a:rPr lang="en-US" sz="1800" dirty="0"/>
              <a:t> = 0.01-0.05 mg/l</a:t>
            </a:r>
          </a:p>
          <a:p>
            <a:pPr>
              <a:lnSpc>
                <a:spcPct val="90000"/>
              </a:lnSpc>
              <a:spcAft>
                <a:spcPct val="10000"/>
              </a:spcAft>
            </a:pPr>
            <a:r>
              <a:rPr lang="en-US" sz="1800" dirty="0"/>
              <a:t>K</a:t>
            </a:r>
            <a:r>
              <a:rPr lang="en-US" sz="1800" baseline="-25000" dirty="0"/>
              <a:t>H2S</a:t>
            </a:r>
            <a:r>
              <a:rPr lang="en-US" sz="1800" dirty="0"/>
              <a:t> = 0.16 – 0.6 mg/l</a:t>
            </a:r>
          </a:p>
          <a:p>
            <a:pPr>
              <a:lnSpc>
                <a:spcPct val="90000"/>
              </a:lnSpc>
              <a:spcAft>
                <a:spcPct val="10000"/>
              </a:spcAft>
            </a:pPr>
            <a:r>
              <a:rPr lang="en-US" sz="1800" dirty="0"/>
              <a:t>Typical macro-</a:t>
            </a:r>
            <a:r>
              <a:rPr lang="en-US" sz="1800" dirty="0" err="1"/>
              <a:t>stoichiometry</a:t>
            </a:r>
            <a:r>
              <a:rPr lang="en-US" sz="1800" dirty="0"/>
              <a:t> of growth on acetate.</a:t>
            </a:r>
          </a:p>
        </p:txBody>
      </p:sp>
      <p:graphicFrame>
        <p:nvGraphicFramePr>
          <p:cNvPr id="59396" name="Object 4"/>
          <p:cNvGraphicFramePr>
            <a:graphicFrameLocks noChangeAspect="1"/>
          </p:cNvGraphicFramePr>
          <p:nvPr>
            <p:ph sz="quarter" idx="2"/>
          </p:nvPr>
        </p:nvGraphicFramePr>
        <p:xfrm>
          <a:off x="755650" y="5876925"/>
          <a:ext cx="7500938" cy="341313"/>
        </p:xfrm>
        <a:graphic>
          <a:graphicData uri="http://schemas.openxmlformats.org/presentationml/2006/ole">
            <p:oleObj spid="_x0000_s59394" name="Equation" r:id="rId3" imgW="5295600" imgH="241200" progId="Equation.3">
              <p:embed/>
            </p:oleObj>
          </a:graphicData>
        </a:graphic>
      </p:graphicFrame>
      <p:graphicFrame>
        <p:nvGraphicFramePr>
          <p:cNvPr id="59397" name="Object 5"/>
          <p:cNvGraphicFramePr>
            <a:graphicFrameLocks noChangeAspect="1"/>
          </p:cNvGraphicFramePr>
          <p:nvPr>
            <p:ph sz="quarter" idx="3"/>
          </p:nvPr>
        </p:nvGraphicFramePr>
        <p:xfrm>
          <a:off x="4211638" y="1573213"/>
          <a:ext cx="4752975" cy="617537"/>
        </p:xfrm>
        <a:graphic>
          <a:graphicData uri="http://schemas.openxmlformats.org/presentationml/2006/ole">
            <p:oleObj spid="_x0000_s59395" name="Equation" r:id="rId4" imgW="3517560" imgH="457200" progId="Equation.3">
              <p:embed/>
            </p:oleObj>
          </a:graphicData>
        </a:graphic>
      </p:graphicFrame>
      <p:pic>
        <p:nvPicPr>
          <p:cNvPr id="59404" name="Picture 12" descr="https://www.soils.org/images/publications/vzj/7/1/305fig6.jpeg"/>
          <p:cNvPicPr>
            <a:picLocks noChangeAspect="1" noChangeArrowheads="1"/>
          </p:cNvPicPr>
          <p:nvPr/>
        </p:nvPicPr>
        <p:blipFill>
          <a:blip r:embed="rId5" cstate="print"/>
          <a:srcRect/>
          <a:stretch>
            <a:fillRect/>
          </a:stretch>
        </p:blipFill>
        <p:spPr bwMode="auto">
          <a:xfrm>
            <a:off x="4171950" y="2686832"/>
            <a:ext cx="4668225" cy="2847194"/>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p:nvPr>
        </p:nvSpPr>
        <p:spPr/>
        <p:txBody>
          <a:bodyPr/>
          <a:lstStyle/>
          <a:p>
            <a:r>
              <a:rPr lang="en-US" sz="4000"/>
              <a:t>Anaerobically breathing CO</a:t>
            </a:r>
            <a:r>
              <a:rPr lang="en-US" sz="4000" baseline="-25000"/>
              <a:t>2</a:t>
            </a:r>
            <a:r>
              <a:rPr lang="en-US" sz="4000"/>
              <a:t>. </a:t>
            </a:r>
            <a:br>
              <a:rPr lang="en-US" sz="4000"/>
            </a:br>
            <a:r>
              <a:rPr lang="en-US" sz="4000"/>
              <a:t> Acetogenesis and Methanogens</a:t>
            </a:r>
          </a:p>
        </p:txBody>
      </p:sp>
      <p:sp>
        <p:nvSpPr>
          <p:cNvPr id="55302" name="Rectangle 6"/>
          <p:cNvSpPr>
            <a:spLocks noChangeArrowheads="1"/>
          </p:cNvSpPr>
          <p:nvPr/>
        </p:nvSpPr>
        <p:spPr bwMode="auto">
          <a:xfrm>
            <a:off x="323850" y="1700213"/>
            <a:ext cx="3960813" cy="2665412"/>
          </a:xfrm>
          <a:prstGeom prst="rect">
            <a:avLst/>
          </a:prstGeom>
          <a:noFill/>
          <a:ln w="9525">
            <a:noFill/>
            <a:miter lim="800000"/>
            <a:headEnd/>
            <a:tailEnd/>
          </a:ln>
          <a:effectLst/>
        </p:spPr>
        <p:txBody>
          <a:bodyPr/>
          <a:lstStyle/>
          <a:p>
            <a:pPr marL="342900" indent="-342900">
              <a:spcBef>
                <a:spcPct val="20000"/>
              </a:spcBef>
              <a:buFontTx/>
              <a:buChar char="•"/>
            </a:pPr>
            <a:r>
              <a:rPr lang="en-US" sz="2000">
                <a:solidFill>
                  <a:srgbClr val="000000"/>
                </a:solidFill>
                <a:cs typeface="Times New Roman" pitchFamily="18" charset="0"/>
              </a:rPr>
              <a:t> </a:t>
            </a:r>
            <a:r>
              <a:rPr lang="en-US" sz="2000">
                <a:cs typeface="Times New Roman" pitchFamily="18" charset="0"/>
              </a:rPr>
              <a:t>In </a:t>
            </a:r>
            <a:r>
              <a:rPr lang="en-US" sz="2000" b="1">
                <a:cs typeface="Times New Roman" pitchFamily="18" charset="0"/>
              </a:rPr>
              <a:t>homoacetogenesis</a:t>
            </a:r>
            <a:r>
              <a:rPr lang="en-US" sz="2000">
                <a:cs typeface="Times New Roman" pitchFamily="18" charset="0"/>
              </a:rPr>
              <a:t>, anaerobes reduce CO</a:t>
            </a:r>
            <a:r>
              <a:rPr lang="en-US" sz="2000" baseline="-30000">
                <a:cs typeface="Times New Roman" pitchFamily="18" charset="0"/>
              </a:rPr>
              <a:t>2</a:t>
            </a:r>
            <a:r>
              <a:rPr lang="en-US" sz="2000">
                <a:cs typeface="Times New Roman" pitchFamily="18" charset="0"/>
              </a:rPr>
              <a:t> to acetate, usually with H</a:t>
            </a:r>
            <a:r>
              <a:rPr lang="en-US" sz="2000" baseline="-30000">
                <a:cs typeface="Times New Roman" pitchFamily="18" charset="0"/>
              </a:rPr>
              <a:t>2</a:t>
            </a:r>
            <a:r>
              <a:rPr lang="en-US" sz="2000">
                <a:cs typeface="Times New Roman" pitchFamily="18" charset="0"/>
              </a:rPr>
              <a:t> as the electron donor. An overview of the processes of methanogenesis and acetogenesis is shown below.</a:t>
            </a:r>
          </a:p>
          <a:p>
            <a:pPr marL="342900" indent="-342900">
              <a:spcBef>
                <a:spcPct val="20000"/>
              </a:spcBef>
              <a:buFontTx/>
              <a:buChar char="•"/>
            </a:pPr>
            <a:endParaRPr lang="en-US" sz="2000">
              <a:cs typeface="Times New Roman" pitchFamily="18" charset="0"/>
            </a:endParaRPr>
          </a:p>
        </p:txBody>
      </p:sp>
      <p:pic>
        <p:nvPicPr>
          <p:cNvPr id="55303" name="Picture 7" descr="17_F40"/>
          <p:cNvPicPr>
            <a:picLocks noChangeAspect="1" noChangeArrowheads="1"/>
          </p:cNvPicPr>
          <p:nvPr/>
        </p:nvPicPr>
        <p:blipFill>
          <a:blip r:embed="rId2" cstate="print"/>
          <a:srcRect/>
          <a:stretch>
            <a:fillRect/>
          </a:stretch>
        </p:blipFill>
        <p:spPr bwMode="auto">
          <a:xfrm>
            <a:off x="539750" y="4508500"/>
            <a:ext cx="3816350" cy="1905000"/>
          </a:xfrm>
          <a:prstGeom prst="rect">
            <a:avLst/>
          </a:prstGeom>
          <a:noFill/>
          <a:ln w="9525">
            <a:noFill/>
            <a:miter lim="800000"/>
            <a:headEnd/>
            <a:tailEnd/>
          </a:ln>
          <a:effectLst/>
        </p:spPr>
      </p:pic>
      <p:pic>
        <p:nvPicPr>
          <p:cNvPr id="55304" name="Picture 8" descr="17_T04"/>
          <p:cNvPicPr>
            <a:picLocks noChangeAspect="1" noChangeArrowheads="1"/>
          </p:cNvPicPr>
          <p:nvPr/>
        </p:nvPicPr>
        <p:blipFill>
          <a:blip r:embed="rId3" cstate="print"/>
          <a:srcRect/>
          <a:stretch>
            <a:fillRect/>
          </a:stretch>
        </p:blipFill>
        <p:spPr bwMode="auto">
          <a:xfrm>
            <a:off x="4765675" y="1773238"/>
            <a:ext cx="4378325" cy="50847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descr="17_F41"/>
          <p:cNvPicPr>
            <a:picLocks noChangeAspect="1" noChangeArrowheads="1"/>
          </p:cNvPicPr>
          <p:nvPr/>
        </p:nvPicPr>
        <p:blipFill>
          <a:blip r:embed="rId2" cstate="print"/>
          <a:srcRect b="4913"/>
          <a:stretch>
            <a:fillRect/>
          </a:stretch>
        </p:blipFill>
        <p:spPr bwMode="auto">
          <a:xfrm>
            <a:off x="4048125" y="1408113"/>
            <a:ext cx="4648200" cy="4429125"/>
          </a:xfrm>
          <a:prstGeom prst="rect">
            <a:avLst/>
          </a:prstGeom>
          <a:noFill/>
          <a:ln w="9525">
            <a:noFill/>
            <a:miter lim="800000"/>
            <a:headEnd/>
            <a:tailEnd/>
          </a:ln>
          <a:effectLst/>
        </p:spPr>
      </p:pic>
      <p:sp>
        <p:nvSpPr>
          <p:cNvPr id="61445" name="Rectangle 5"/>
          <p:cNvSpPr>
            <a:spLocks noGrp="1" noChangeArrowheads="1"/>
          </p:cNvSpPr>
          <p:nvPr>
            <p:ph type="title"/>
          </p:nvPr>
        </p:nvSpPr>
        <p:spPr>
          <a:xfrm>
            <a:off x="457200" y="274638"/>
            <a:ext cx="8229600" cy="561975"/>
          </a:xfrm>
        </p:spPr>
        <p:txBody>
          <a:bodyPr/>
          <a:lstStyle/>
          <a:p>
            <a:r>
              <a:rPr lang="en-US" sz="4000"/>
              <a:t>Acetogenesis</a:t>
            </a:r>
          </a:p>
        </p:txBody>
      </p:sp>
      <p:sp>
        <p:nvSpPr>
          <p:cNvPr id="61446" name="Rectangle 6"/>
          <p:cNvSpPr>
            <a:spLocks noGrp="1" noChangeArrowheads="1"/>
          </p:cNvSpPr>
          <p:nvPr>
            <p:ph type="body" idx="1"/>
          </p:nvPr>
        </p:nvSpPr>
        <p:spPr>
          <a:xfrm>
            <a:off x="457200" y="1600200"/>
            <a:ext cx="3467100" cy="4349750"/>
          </a:xfrm>
        </p:spPr>
        <p:txBody>
          <a:bodyPr/>
          <a:lstStyle/>
          <a:p>
            <a:pPr>
              <a:lnSpc>
                <a:spcPct val="90000"/>
              </a:lnSpc>
              <a:spcAft>
                <a:spcPct val="10000"/>
              </a:spcAft>
            </a:pPr>
            <a:r>
              <a:rPr lang="en-US" sz="1800">
                <a:cs typeface="Times New Roman" pitchFamily="18" charset="0"/>
              </a:rPr>
              <a:t>The mechanism of acetate formation is the acetyl-CoA pathway a series of reactions widely distributed in obligate anaerobes as either a mechanism of autotrophy or for acetate catabolism.</a:t>
            </a:r>
          </a:p>
          <a:p>
            <a:pPr>
              <a:lnSpc>
                <a:spcPct val="90000"/>
              </a:lnSpc>
              <a:spcAft>
                <a:spcPct val="10000"/>
              </a:spcAft>
            </a:pPr>
            <a:r>
              <a:rPr lang="en-US" sz="1800">
                <a:cs typeface="Times New Roman" pitchFamily="18" charset="0"/>
              </a:rPr>
              <a:t>CO</a:t>
            </a:r>
            <a:r>
              <a:rPr lang="en-US" sz="1800" baseline="-25000">
                <a:cs typeface="Times New Roman" pitchFamily="18" charset="0"/>
              </a:rPr>
              <a:t>2</a:t>
            </a:r>
            <a:r>
              <a:rPr lang="en-US" sz="1800">
                <a:cs typeface="Times New Roman" pitchFamily="18" charset="0"/>
              </a:rPr>
              <a:t> is fixed as acetate, H</a:t>
            </a:r>
            <a:r>
              <a:rPr lang="en-US" sz="1800" baseline="-25000">
                <a:cs typeface="Times New Roman" pitchFamily="18" charset="0"/>
              </a:rPr>
              <a:t>2</a:t>
            </a:r>
            <a:r>
              <a:rPr lang="en-US" sz="1800">
                <a:cs typeface="Times New Roman" pitchFamily="18" charset="0"/>
              </a:rPr>
              <a:t> , C</a:t>
            </a:r>
            <a:r>
              <a:rPr lang="en-US" sz="1800" baseline="-25000">
                <a:cs typeface="Times New Roman" pitchFamily="18" charset="0"/>
              </a:rPr>
              <a:t>1</a:t>
            </a:r>
            <a:r>
              <a:rPr lang="en-US" sz="1800">
                <a:cs typeface="Times New Roman" pitchFamily="18" charset="0"/>
              </a:rPr>
              <a:t> compounds, sugars, organic and amino acids, alcohols, and more…, serve as electron donor.</a:t>
            </a:r>
          </a:p>
          <a:p>
            <a:pPr>
              <a:lnSpc>
                <a:spcPct val="90000"/>
              </a:lnSpc>
              <a:spcAft>
                <a:spcPct val="10000"/>
              </a:spcAft>
            </a:pPr>
            <a:r>
              <a:rPr lang="en-US" sz="1800">
                <a:cs typeface="Times New Roman" pitchFamily="18" charset="0"/>
              </a:rPr>
              <a:t>Several acetogens combine fermentation and CO</a:t>
            </a:r>
            <a:r>
              <a:rPr lang="en-US" sz="1800" baseline="-25000">
                <a:cs typeface="Times New Roman" pitchFamily="18" charset="0"/>
              </a:rPr>
              <a:t>2</a:t>
            </a:r>
            <a:r>
              <a:rPr lang="en-US" sz="1800">
                <a:cs typeface="Times New Roman" pitchFamily="18" charset="0"/>
              </a:rPr>
              <a:t> respiration:</a:t>
            </a:r>
            <a:endParaRPr lang="en-US" sz="2800"/>
          </a:p>
        </p:txBody>
      </p:sp>
      <p:sp>
        <p:nvSpPr>
          <p:cNvPr id="61447" name="Text Box 7"/>
          <p:cNvSpPr txBox="1">
            <a:spLocks noChangeArrowheads="1"/>
          </p:cNvSpPr>
          <p:nvPr/>
        </p:nvSpPr>
        <p:spPr bwMode="auto">
          <a:xfrm>
            <a:off x="592138" y="6040438"/>
            <a:ext cx="8008937" cy="366712"/>
          </a:xfrm>
          <a:prstGeom prst="rect">
            <a:avLst/>
          </a:prstGeom>
          <a:noFill/>
          <a:ln w="9525">
            <a:noFill/>
            <a:miter lim="800000"/>
            <a:headEnd/>
            <a:tailEnd/>
          </a:ln>
          <a:effectLst/>
        </p:spPr>
        <p:txBody>
          <a:bodyPr wrap="none">
            <a:spAutoFit/>
          </a:bodyPr>
          <a:lstStyle/>
          <a:p>
            <a:r>
              <a:rPr lang="en-US"/>
              <a:t>C</a:t>
            </a:r>
            <a:r>
              <a:rPr lang="en-US" baseline="-25000"/>
              <a:t>6</a:t>
            </a:r>
            <a:r>
              <a:rPr lang="en-US"/>
              <a:t>H</a:t>
            </a:r>
            <a:r>
              <a:rPr lang="en-US" baseline="-25000"/>
              <a:t>12</a:t>
            </a:r>
            <a:r>
              <a:rPr lang="en-US"/>
              <a:t>O</a:t>
            </a:r>
            <a:r>
              <a:rPr lang="en-US" baseline="-25000"/>
              <a:t>6</a:t>
            </a:r>
            <a:r>
              <a:rPr lang="en-US"/>
              <a:t> </a:t>
            </a:r>
            <a:r>
              <a:rPr lang="en-US">
                <a:sym typeface="Wingdings" pitchFamily="2" charset="2"/>
              </a:rPr>
              <a:t> 2 pyruvate + 2 NADH    2 Acetate + 2 CO</a:t>
            </a:r>
            <a:r>
              <a:rPr lang="en-US" baseline="-25000">
                <a:sym typeface="Wingdings" pitchFamily="2" charset="2"/>
              </a:rPr>
              <a:t>2</a:t>
            </a:r>
            <a:r>
              <a:rPr lang="en-US">
                <a:sym typeface="Wingdings" pitchFamily="2" charset="2"/>
              </a:rPr>
              <a:t> + 2 H</a:t>
            </a:r>
            <a:r>
              <a:rPr lang="en-US" baseline="-25000">
                <a:sym typeface="Wingdings" pitchFamily="2" charset="2"/>
              </a:rPr>
              <a:t>2</a:t>
            </a:r>
            <a:r>
              <a:rPr lang="en-US">
                <a:sym typeface="Wingdings" pitchFamily="2" charset="2"/>
              </a:rPr>
              <a:t>  3 Acetate  </a:t>
            </a:r>
            <a:endParaRPr lang="en-US"/>
          </a:p>
        </p:txBody>
      </p:sp>
      <p:sp>
        <p:nvSpPr>
          <p:cNvPr id="61448" name="Line 8"/>
          <p:cNvSpPr>
            <a:spLocks noChangeShapeType="1"/>
          </p:cNvSpPr>
          <p:nvPr/>
        </p:nvSpPr>
        <p:spPr bwMode="auto">
          <a:xfrm>
            <a:off x="3635375" y="6381750"/>
            <a:ext cx="0" cy="215900"/>
          </a:xfrm>
          <a:prstGeom prst="line">
            <a:avLst/>
          </a:prstGeom>
          <a:noFill/>
          <a:ln w="9525">
            <a:solidFill>
              <a:schemeClr val="tx1"/>
            </a:solidFill>
            <a:round/>
            <a:headEnd/>
            <a:tailEnd/>
          </a:ln>
          <a:effectLst/>
        </p:spPr>
        <p:txBody>
          <a:bodyPr/>
          <a:lstStyle/>
          <a:p>
            <a:endParaRPr lang="nb-NO"/>
          </a:p>
        </p:txBody>
      </p:sp>
      <p:sp>
        <p:nvSpPr>
          <p:cNvPr id="61449" name="Line 9"/>
          <p:cNvSpPr>
            <a:spLocks noChangeShapeType="1"/>
          </p:cNvSpPr>
          <p:nvPr/>
        </p:nvSpPr>
        <p:spPr bwMode="auto">
          <a:xfrm>
            <a:off x="3635375" y="6597650"/>
            <a:ext cx="3457575" cy="0"/>
          </a:xfrm>
          <a:prstGeom prst="line">
            <a:avLst/>
          </a:prstGeom>
          <a:noFill/>
          <a:ln w="9525">
            <a:solidFill>
              <a:schemeClr val="tx1"/>
            </a:solidFill>
            <a:round/>
            <a:headEnd/>
            <a:tailEnd/>
          </a:ln>
          <a:effectLst/>
        </p:spPr>
        <p:txBody>
          <a:bodyPr/>
          <a:lstStyle/>
          <a:p>
            <a:endParaRPr lang="nb-NO"/>
          </a:p>
        </p:txBody>
      </p:sp>
      <p:sp>
        <p:nvSpPr>
          <p:cNvPr id="61450" name="Arc 10"/>
          <p:cNvSpPr>
            <a:spLocks/>
          </p:cNvSpPr>
          <p:nvPr/>
        </p:nvSpPr>
        <p:spPr bwMode="auto">
          <a:xfrm rot="-5400000">
            <a:off x="7163594" y="6309519"/>
            <a:ext cx="215900" cy="360362"/>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9525">
            <a:solidFill>
              <a:schemeClr val="tx1"/>
            </a:solidFill>
            <a:round/>
            <a:headEnd/>
            <a:tailEnd type="triangle" w="lg" len="lg"/>
          </a:ln>
          <a:effectLst/>
        </p:spPr>
        <p:txBody>
          <a:bodyPr wrap="none" anchor="ctr"/>
          <a:lstStyle/>
          <a:p>
            <a:endParaRPr lang="nb-NO"/>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274638"/>
            <a:ext cx="8229600" cy="850900"/>
          </a:xfrm>
        </p:spPr>
        <p:txBody>
          <a:bodyPr/>
          <a:lstStyle/>
          <a:p>
            <a:r>
              <a:rPr lang="en-US" sz="3600">
                <a:cs typeface="Times New Roman" pitchFamily="18" charset="0"/>
              </a:rPr>
              <a:t>Methanogenesis</a:t>
            </a:r>
          </a:p>
        </p:txBody>
      </p:sp>
      <p:sp>
        <p:nvSpPr>
          <p:cNvPr id="62467" name="Rectangle 3"/>
          <p:cNvSpPr>
            <a:spLocks noGrp="1" noChangeArrowheads="1"/>
          </p:cNvSpPr>
          <p:nvPr>
            <p:ph type="body" idx="1"/>
          </p:nvPr>
        </p:nvSpPr>
        <p:spPr>
          <a:xfrm>
            <a:off x="457200" y="1600200"/>
            <a:ext cx="4043363" cy="4525963"/>
          </a:xfrm>
        </p:spPr>
        <p:txBody>
          <a:bodyPr/>
          <a:lstStyle/>
          <a:p>
            <a:pPr>
              <a:lnSpc>
                <a:spcPct val="80000"/>
              </a:lnSpc>
              <a:spcAft>
                <a:spcPct val="30000"/>
              </a:spcAft>
            </a:pPr>
            <a:r>
              <a:rPr lang="en-US" sz="1800" b="1">
                <a:cs typeface="Times New Roman" pitchFamily="18" charset="0"/>
              </a:rPr>
              <a:t>Methanogenesis</a:t>
            </a:r>
            <a:r>
              <a:rPr lang="en-US" sz="1800">
                <a:cs typeface="Times New Roman" pitchFamily="18" charset="0"/>
              </a:rPr>
              <a:t> is the biological production of CH</a:t>
            </a:r>
            <a:r>
              <a:rPr lang="en-US" sz="1800" baseline="-30000">
                <a:cs typeface="Times New Roman" pitchFamily="18" charset="0"/>
              </a:rPr>
              <a:t>4</a:t>
            </a:r>
            <a:r>
              <a:rPr lang="en-US" sz="1800">
                <a:cs typeface="Times New Roman" pitchFamily="18" charset="0"/>
              </a:rPr>
              <a:t> either from CO</a:t>
            </a:r>
            <a:r>
              <a:rPr lang="en-US" sz="1800" baseline="-30000">
                <a:cs typeface="Times New Roman" pitchFamily="18" charset="0"/>
              </a:rPr>
              <a:t>2</a:t>
            </a:r>
            <a:r>
              <a:rPr lang="en-US" sz="1800">
                <a:cs typeface="Times New Roman" pitchFamily="18" charset="0"/>
              </a:rPr>
              <a:t> plus H</a:t>
            </a:r>
            <a:r>
              <a:rPr lang="en-US" sz="1800" baseline="-30000">
                <a:cs typeface="Times New Roman" pitchFamily="18" charset="0"/>
              </a:rPr>
              <a:t>2</a:t>
            </a:r>
            <a:r>
              <a:rPr lang="en-US" sz="1800">
                <a:cs typeface="Times New Roman" pitchFamily="18" charset="0"/>
              </a:rPr>
              <a:t> or from acetate, formate and methanol.</a:t>
            </a:r>
          </a:p>
          <a:p>
            <a:pPr>
              <a:lnSpc>
                <a:spcPct val="80000"/>
              </a:lnSpc>
              <a:spcAft>
                <a:spcPct val="30000"/>
              </a:spcAft>
            </a:pPr>
            <a:r>
              <a:rPr lang="en-US" sz="1800">
                <a:cs typeface="Times New Roman" pitchFamily="18" charset="0"/>
              </a:rPr>
              <a:t>The process is carried out by strict anaerobic </a:t>
            </a:r>
            <a:r>
              <a:rPr lang="en-US" sz="1800" i="1">
                <a:cs typeface="Times New Roman" pitchFamily="18" charset="0"/>
              </a:rPr>
              <a:t>Archaea</a:t>
            </a:r>
            <a:r>
              <a:rPr lang="en-US" sz="1800">
                <a:cs typeface="Times New Roman" pitchFamily="18" charset="0"/>
              </a:rPr>
              <a:t>; the </a:t>
            </a:r>
            <a:r>
              <a:rPr lang="en-US" sz="1800" i="1">
                <a:cs typeface="Times New Roman" pitchFamily="18" charset="0"/>
              </a:rPr>
              <a:t>Methanogens.</a:t>
            </a:r>
          </a:p>
          <a:p>
            <a:pPr>
              <a:lnSpc>
                <a:spcPct val="80000"/>
              </a:lnSpc>
              <a:spcAft>
                <a:spcPct val="30000"/>
              </a:spcAft>
            </a:pPr>
            <a:r>
              <a:rPr lang="en-US" sz="1800">
                <a:cs typeface="Times New Roman" pitchFamily="18" charset="0"/>
              </a:rPr>
              <a:t>Both litoautotrophic and organoheterotrophic growth is found among methanogens.</a:t>
            </a:r>
          </a:p>
          <a:p>
            <a:pPr>
              <a:lnSpc>
                <a:spcPct val="80000"/>
              </a:lnSpc>
              <a:spcAft>
                <a:spcPct val="30000"/>
              </a:spcAft>
            </a:pPr>
            <a:r>
              <a:rPr lang="en-US" sz="1800">
                <a:cs typeface="Times New Roman" pitchFamily="18" charset="0"/>
              </a:rPr>
              <a:t>They may grow on H</a:t>
            </a:r>
            <a:r>
              <a:rPr lang="en-US" sz="1800" baseline="-25000">
                <a:cs typeface="Times New Roman" pitchFamily="18" charset="0"/>
              </a:rPr>
              <a:t>2</a:t>
            </a:r>
            <a:r>
              <a:rPr lang="en-US" sz="1800">
                <a:cs typeface="Times New Roman" pitchFamily="18" charset="0"/>
              </a:rPr>
              <a:t> (</a:t>
            </a:r>
            <a:r>
              <a:rPr lang="en-US" sz="1800"/>
              <a:t>Hydrogenotrophs) or</a:t>
            </a:r>
            <a:r>
              <a:rPr lang="en-US" sz="1800">
                <a:cs typeface="Times New Roman" pitchFamily="18" charset="0"/>
              </a:rPr>
              <a:t> formate, acetate or methylated compounds like CH</a:t>
            </a:r>
            <a:r>
              <a:rPr lang="en-US" sz="1800" baseline="-25000">
                <a:cs typeface="Times New Roman" pitchFamily="18" charset="0"/>
              </a:rPr>
              <a:t>3</a:t>
            </a:r>
            <a:r>
              <a:rPr lang="en-US" sz="1800">
                <a:cs typeface="Times New Roman" pitchFamily="18" charset="0"/>
              </a:rPr>
              <a:t>OH (Acetotrophs)</a:t>
            </a:r>
          </a:p>
          <a:p>
            <a:pPr>
              <a:lnSpc>
                <a:spcPct val="80000"/>
              </a:lnSpc>
              <a:spcAft>
                <a:spcPct val="30000"/>
              </a:spcAft>
            </a:pPr>
            <a:r>
              <a:rPr lang="en-US" sz="1800">
                <a:cs typeface="Times New Roman" pitchFamily="18" charset="0"/>
              </a:rPr>
              <a:t>CO</a:t>
            </a:r>
            <a:r>
              <a:rPr lang="en-US" sz="1800" baseline="-25000">
                <a:cs typeface="Times New Roman" pitchFamily="18" charset="0"/>
              </a:rPr>
              <a:t>2</a:t>
            </a:r>
            <a:r>
              <a:rPr lang="en-US" sz="1800">
                <a:cs typeface="Times New Roman" pitchFamily="18" charset="0"/>
              </a:rPr>
              <a:t> is used as electron acceptor during H</a:t>
            </a:r>
            <a:r>
              <a:rPr lang="en-US" sz="1800" baseline="-25000">
                <a:cs typeface="Times New Roman" pitchFamily="18" charset="0"/>
              </a:rPr>
              <a:t>2</a:t>
            </a:r>
            <a:r>
              <a:rPr lang="en-US" sz="1800">
                <a:cs typeface="Times New Roman" pitchFamily="18" charset="0"/>
              </a:rPr>
              <a:t> growth</a:t>
            </a:r>
          </a:p>
        </p:txBody>
      </p:sp>
      <p:pic>
        <p:nvPicPr>
          <p:cNvPr id="62468" name="Picture 4" descr="figure 17-44"/>
          <p:cNvPicPr>
            <a:picLocks noChangeAspect="1" noChangeArrowheads="1"/>
          </p:cNvPicPr>
          <p:nvPr/>
        </p:nvPicPr>
        <p:blipFill>
          <a:blip r:embed="rId2" cstate="print"/>
          <a:srcRect b="4877"/>
          <a:stretch>
            <a:fillRect/>
          </a:stretch>
        </p:blipFill>
        <p:spPr bwMode="auto">
          <a:xfrm>
            <a:off x="4716463" y="1628775"/>
            <a:ext cx="3917950" cy="4768850"/>
          </a:xfrm>
          <a:prstGeom prst="rect">
            <a:avLst/>
          </a:prstGeom>
          <a:noFill/>
        </p:spPr>
      </p:pic>
      <p:sp>
        <p:nvSpPr>
          <p:cNvPr id="62469" name="Text Box 5"/>
          <p:cNvSpPr txBox="1">
            <a:spLocks noChangeArrowheads="1"/>
          </p:cNvSpPr>
          <p:nvPr/>
        </p:nvSpPr>
        <p:spPr bwMode="auto">
          <a:xfrm>
            <a:off x="611188" y="5876925"/>
            <a:ext cx="3335337" cy="723900"/>
          </a:xfrm>
          <a:prstGeom prst="rect">
            <a:avLst/>
          </a:prstGeom>
          <a:noFill/>
          <a:ln w="9525">
            <a:noFill/>
            <a:miter lim="800000"/>
            <a:headEnd/>
            <a:tailEnd/>
          </a:ln>
          <a:effectLst/>
        </p:spPr>
        <p:txBody>
          <a:bodyPr>
            <a:spAutoFit/>
          </a:bodyPr>
          <a:lstStyle/>
          <a:p>
            <a:pPr>
              <a:spcAft>
                <a:spcPct val="30000"/>
              </a:spcAft>
            </a:pPr>
            <a:r>
              <a:rPr lang="en-US"/>
              <a:t>4 H</a:t>
            </a:r>
            <a:r>
              <a:rPr lang="en-US" baseline="-25000"/>
              <a:t>2</a:t>
            </a:r>
            <a:r>
              <a:rPr lang="en-US"/>
              <a:t>  +  CO</a:t>
            </a:r>
            <a:r>
              <a:rPr lang="en-US" baseline="-25000"/>
              <a:t>2</a:t>
            </a:r>
            <a:r>
              <a:rPr lang="en-US"/>
              <a:t>  </a:t>
            </a:r>
            <a:r>
              <a:rPr lang="en-US">
                <a:sym typeface="Wingdings" pitchFamily="2" charset="2"/>
              </a:rPr>
              <a:t>  CH</a:t>
            </a:r>
            <a:r>
              <a:rPr lang="en-US" baseline="-25000">
                <a:sym typeface="Wingdings" pitchFamily="2" charset="2"/>
              </a:rPr>
              <a:t>4</a:t>
            </a:r>
            <a:r>
              <a:rPr lang="en-US">
                <a:sym typeface="Wingdings" pitchFamily="2" charset="2"/>
              </a:rPr>
              <a:t>  +  2 H</a:t>
            </a:r>
            <a:r>
              <a:rPr lang="en-US" baseline="-25000">
                <a:sym typeface="Wingdings" pitchFamily="2" charset="2"/>
              </a:rPr>
              <a:t>2</a:t>
            </a:r>
            <a:r>
              <a:rPr lang="en-US">
                <a:sym typeface="Wingdings" pitchFamily="2" charset="2"/>
              </a:rPr>
              <a:t>O </a:t>
            </a:r>
          </a:p>
          <a:p>
            <a:pPr>
              <a:spcAft>
                <a:spcPct val="30000"/>
              </a:spcAft>
            </a:pPr>
            <a:r>
              <a:rPr lang="en-US">
                <a:sym typeface="Symbol" pitchFamily="18" charset="2"/>
              </a:rPr>
              <a:t>G = -131 kJ/mole</a:t>
            </a:r>
          </a:p>
        </p:txBody>
      </p:sp>
      <p:sp>
        <p:nvSpPr>
          <p:cNvPr id="62470" name="Text Box 6"/>
          <p:cNvSpPr txBox="1">
            <a:spLocks noChangeArrowheads="1"/>
          </p:cNvSpPr>
          <p:nvPr/>
        </p:nvSpPr>
        <p:spPr bwMode="auto">
          <a:xfrm>
            <a:off x="7207250" y="1412875"/>
            <a:ext cx="1936750" cy="366713"/>
          </a:xfrm>
          <a:prstGeom prst="rect">
            <a:avLst/>
          </a:prstGeom>
          <a:noFill/>
          <a:ln w="9525">
            <a:noFill/>
            <a:miter lim="800000"/>
            <a:headEnd/>
            <a:tailEnd/>
          </a:ln>
          <a:effectLst/>
        </p:spPr>
        <p:txBody>
          <a:bodyPr wrap="none">
            <a:spAutoFit/>
          </a:bodyPr>
          <a:lstStyle/>
          <a:p>
            <a:r>
              <a:rPr lang="en-US"/>
              <a:t>Hydrogenotrophy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1" name="Picture 5" descr="17_F45a"/>
          <p:cNvPicPr>
            <a:picLocks noChangeAspect="1" noChangeArrowheads="1"/>
          </p:cNvPicPr>
          <p:nvPr/>
        </p:nvPicPr>
        <p:blipFill>
          <a:blip r:embed="rId2" cstate="print"/>
          <a:srcRect b="4305"/>
          <a:stretch>
            <a:fillRect/>
          </a:stretch>
        </p:blipFill>
        <p:spPr bwMode="auto">
          <a:xfrm>
            <a:off x="4513263" y="908050"/>
            <a:ext cx="4648200" cy="5435600"/>
          </a:xfrm>
          <a:prstGeom prst="rect">
            <a:avLst/>
          </a:prstGeom>
          <a:noFill/>
          <a:ln w="9525">
            <a:noFill/>
            <a:miter lim="800000"/>
            <a:headEnd/>
            <a:tailEnd/>
          </a:ln>
          <a:effectLst/>
        </p:spPr>
      </p:pic>
      <p:sp>
        <p:nvSpPr>
          <p:cNvPr id="65542" name="Text Box 6"/>
          <p:cNvSpPr txBox="1">
            <a:spLocks noChangeArrowheads="1"/>
          </p:cNvSpPr>
          <p:nvPr/>
        </p:nvSpPr>
        <p:spPr bwMode="auto">
          <a:xfrm>
            <a:off x="611188" y="188913"/>
            <a:ext cx="4016375" cy="1066800"/>
          </a:xfrm>
          <a:prstGeom prst="rect">
            <a:avLst/>
          </a:prstGeom>
          <a:noFill/>
          <a:ln w="9525">
            <a:noFill/>
            <a:miter lim="800000"/>
            <a:headEnd/>
            <a:tailEnd/>
          </a:ln>
          <a:effectLst/>
        </p:spPr>
        <p:txBody>
          <a:bodyPr wrap="none">
            <a:spAutoFit/>
          </a:bodyPr>
          <a:lstStyle/>
          <a:p>
            <a:r>
              <a:rPr lang="en-US" sz="3200"/>
              <a:t>Organoheterotrophic </a:t>
            </a:r>
          </a:p>
          <a:p>
            <a:r>
              <a:rPr lang="en-US" sz="3200"/>
              <a:t>Methanogenesis</a:t>
            </a:r>
          </a:p>
        </p:txBody>
      </p:sp>
      <p:pic>
        <p:nvPicPr>
          <p:cNvPr id="65540" name="Picture 4" descr="17_F45b"/>
          <p:cNvPicPr>
            <a:picLocks noChangeAspect="1" noChangeArrowheads="1"/>
          </p:cNvPicPr>
          <p:nvPr/>
        </p:nvPicPr>
        <p:blipFill>
          <a:blip r:embed="rId3" cstate="print"/>
          <a:srcRect b="5093"/>
          <a:stretch>
            <a:fillRect/>
          </a:stretch>
        </p:blipFill>
        <p:spPr bwMode="auto">
          <a:xfrm>
            <a:off x="0" y="1557338"/>
            <a:ext cx="4467225" cy="4732337"/>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38150" y="246063"/>
            <a:ext cx="8229600" cy="877887"/>
          </a:xfrm>
        </p:spPr>
        <p:txBody>
          <a:bodyPr/>
          <a:lstStyle/>
          <a:p>
            <a:r>
              <a:rPr lang="en-US" dirty="0"/>
              <a:t>Biology of </a:t>
            </a:r>
            <a:r>
              <a:rPr lang="en-US" dirty="0" err="1"/>
              <a:t>metanogens</a:t>
            </a:r>
            <a:endParaRPr lang="en-US" dirty="0"/>
          </a:p>
        </p:txBody>
      </p:sp>
      <p:sp>
        <p:nvSpPr>
          <p:cNvPr id="64515" name="Rectangle 3"/>
          <p:cNvSpPr>
            <a:spLocks noGrp="1" noChangeArrowheads="1"/>
          </p:cNvSpPr>
          <p:nvPr>
            <p:ph type="body" idx="1"/>
          </p:nvPr>
        </p:nvSpPr>
        <p:spPr>
          <a:xfrm>
            <a:off x="457199" y="1485900"/>
            <a:ext cx="8524875" cy="5111750"/>
          </a:xfrm>
        </p:spPr>
        <p:txBody>
          <a:bodyPr/>
          <a:lstStyle/>
          <a:p>
            <a:pPr>
              <a:lnSpc>
                <a:spcPct val="85000"/>
              </a:lnSpc>
              <a:spcAft>
                <a:spcPts val="600"/>
              </a:spcAft>
            </a:pPr>
            <a:r>
              <a:rPr lang="en-US" sz="1800" dirty="0" err="1"/>
              <a:t>Methanogens</a:t>
            </a:r>
            <a:r>
              <a:rPr lang="en-US" sz="1800" dirty="0"/>
              <a:t> are found in the </a:t>
            </a:r>
            <a:r>
              <a:rPr lang="en-US" sz="1800" i="1" dirty="0" err="1"/>
              <a:t>Euryarchaeota</a:t>
            </a:r>
            <a:r>
              <a:rPr lang="en-US" sz="1800" dirty="0"/>
              <a:t>, and more precisely the genera </a:t>
            </a:r>
            <a:r>
              <a:rPr lang="en-US" sz="1800" i="1" dirty="0" err="1"/>
              <a:t>Methanobacterium</a:t>
            </a:r>
            <a:r>
              <a:rPr lang="en-US" sz="1800" dirty="0"/>
              <a:t>, </a:t>
            </a:r>
            <a:r>
              <a:rPr lang="en-US" sz="1800" i="1" dirty="0" err="1"/>
              <a:t>Methanocaldococcus</a:t>
            </a:r>
            <a:r>
              <a:rPr lang="en-US" sz="1800" i="1" dirty="0"/>
              <a:t> </a:t>
            </a:r>
            <a:r>
              <a:rPr lang="en-US" sz="1800" dirty="0"/>
              <a:t>and </a:t>
            </a:r>
            <a:r>
              <a:rPr lang="en-US" sz="1800" i="1" dirty="0" err="1"/>
              <a:t>Methanosarcina</a:t>
            </a:r>
            <a:r>
              <a:rPr lang="en-US" sz="1800" dirty="0"/>
              <a:t>.</a:t>
            </a:r>
          </a:p>
          <a:p>
            <a:pPr>
              <a:lnSpc>
                <a:spcPct val="85000"/>
              </a:lnSpc>
              <a:spcAft>
                <a:spcPts val="600"/>
              </a:spcAft>
            </a:pPr>
            <a:r>
              <a:rPr lang="en-US" sz="1800" dirty="0"/>
              <a:t>They show diverse morphologies, and chemistries.</a:t>
            </a:r>
          </a:p>
          <a:p>
            <a:pPr>
              <a:lnSpc>
                <a:spcPct val="85000"/>
              </a:lnSpc>
              <a:spcAft>
                <a:spcPts val="600"/>
              </a:spcAft>
            </a:pPr>
            <a:r>
              <a:rPr lang="en-US" sz="1800" dirty="0">
                <a:cs typeface="Times New Roman" pitchFamily="18" charset="0"/>
              </a:rPr>
              <a:t>They may grow on H</a:t>
            </a:r>
            <a:r>
              <a:rPr lang="en-US" sz="1800" baseline="-25000" dirty="0">
                <a:cs typeface="Times New Roman" pitchFamily="18" charset="0"/>
              </a:rPr>
              <a:t>2 </a:t>
            </a:r>
            <a:r>
              <a:rPr lang="en-US" sz="1800" dirty="0">
                <a:cs typeface="Times New Roman" pitchFamily="18" charset="0"/>
              </a:rPr>
              <a:t>by anaerobic respiration or by fermentation on </a:t>
            </a:r>
            <a:r>
              <a:rPr lang="en-US" sz="1800" dirty="0" err="1">
                <a:cs typeface="Times New Roman" pitchFamily="18" charset="0"/>
              </a:rPr>
              <a:t>formate</a:t>
            </a:r>
            <a:r>
              <a:rPr lang="en-US" sz="1800" dirty="0">
                <a:cs typeface="Times New Roman" pitchFamily="18" charset="0"/>
              </a:rPr>
              <a:t>, acetate, alcohols or </a:t>
            </a:r>
            <a:r>
              <a:rPr lang="en-US" sz="1800" dirty="0" err="1">
                <a:cs typeface="Times New Roman" pitchFamily="18" charset="0"/>
              </a:rPr>
              <a:t>methylated</a:t>
            </a:r>
            <a:r>
              <a:rPr lang="en-US" sz="1800" dirty="0">
                <a:cs typeface="Times New Roman" pitchFamily="18" charset="0"/>
              </a:rPr>
              <a:t> compounds like CH</a:t>
            </a:r>
            <a:r>
              <a:rPr lang="en-US" sz="1800" baseline="-25000" dirty="0">
                <a:cs typeface="Times New Roman" pitchFamily="18" charset="0"/>
              </a:rPr>
              <a:t>3</a:t>
            </a:r>
            <a:r>
              <a:rPr lang="en-US" sz="1800" dirty="0">
                <a:cs typeface="Times New Roman" pitchFamily="18" charset="0"/>
              </a:rPr>
              <a:t>OH and methylamines</a:t>
            </a:r>
            <a:r>
              <a:rPr lang="en-US" sz="1800" dirty="0"/>
              <a:t>.</a:t>
            </a:r>
          </a:p>
          <a:p>
            <a:pPr>
              <a:lnSpc>
                <a:spcPct val="85000"/>
              </a:lnSpc>
              <a:spcAft>
                <a:spcPts val="600"/>
              </a:spcAft>
            </a:pPr>
            <a:r>
              <a:rPr lang="en-US" sz="1800" dirty="0" err="1"/>
              <a:t>Thermophilic</a:t>
            </a:r>
            <a:r>
              <a:rPr lang="en-US" sz="1800" dirty="0"/>
              <a:t> and </a:t>
            </a:r>
            <a:r>
              <a:rPr lang="en-US" sz="1800" dirty="0" err="1"/>
              <a:t>hyperthermophilic</a:t>
            </a:r>
            <a:r>
              <a:rPr lang="en-US" sz="1800" dirty="0"/>
              <a:t> are found among the </a:t>
            </a:r>
            <a:r>
              <a:rPr lang="en-US" sz="1800" i="1" dirty="0" err="1"/>
              <a:t>Methanopyrales</a:t>
            </a:r>
            <a:r>
              <a:rPr lang="en-US" sz="1800" dirty="0"/>
              <a:t> and the genus </a:t>
            </a:r>
            <a:r>
              <a:rPr lang="en-US" sz="1800" i="1" dirty="0" err="1"/>
              <a:t>Methanotermus</a:t>
            </a:r>
            <a:r>
              <a:rPr lang="en-US" sz="1800" dirty="0"/>
              <a:t>.</a:t>
            </a:r>
          </a:p>
          <a:p>
            <a:pPr>
              <a:lnSpc>
                <a:spcPct val="85000"/>
              </a:lnSpc>
              <a:spcAft>
                <a:spcPts val="600"/>
              </a:spcAft>
            </a:pPr>
            <a:r>
              <a:rPr lang="en-US" sz="1800" dirty="0"/>
              <a:t>Some are also found among the extreme </a:t>
            </a:r>
            <a:r>
              <a:rPr lang="en-US" sz="1800" dirty="0" err="1"/>
              <a:t>halophiles</a:t>
            </a:r>
            <a:r>
              <a:rPr lang="en-US" sz="1800" dirty="0"/>
              <a:t>, like </a:t>
            </a:r>
            <a:r>
              <a:rPr lang="en-US" sz="1800" i="1" dirty="0" err="1"/>
              <a:t>Methanohalophilus</a:t>
            </a:r>
            <a:r>
              <a:rPr lang="en-US" sz="1800" i="1" dirty="0"/>
              <a:t> sp</a:t>
            </a:r>
            <a:r>
              <a:rPr lang="en-US" sz="1800" dirty="0"/>
              <a:t>.</a:t>
            </a:r>
          </a:p>
          <a:p>
            <a:pPr>
              <a:lnSpc>
                <a:spcPct val="85000"/>
              </a:lnSpc>
              <a:spcAft>
                <a:spcPts val="600"/>
              </a:spcAft>
            </a:pPr>
            <a:r>
              <a:rPr lang="en-US" sz="1800" dirty="0"/>
              <a:t>Common </a:t>
            </a:r>
            <a:r>
              <a:rPr lang="en-US" sz="1800" dirty="0" err="1"/>
              <a:t>genuses</a:t>
            </a:r>
            <a:r>
              <a:rPr lang="en-US" sz="1800" dirty="0"/>
              <a:t> are:</a:t>
            </a:r>
          </a:p>
          <a:p>
            <a:pPr lvl="1">
              <a:lnSpc>
                <a:spcPct val="85000"/>
              </a:lnSpc>
              <a:spcAft>
                <a:spcPts val="600"/>
              </a:spcAft>
            </a:pPr>
            <a:r>
              <a:rPr lang="en-US" sz="1600" i="1" dirty="0" err="1"/>
              <a:t>Methanobacterium</a:t>
            </a:r>
            <a:endParaRPr lang="en-US" sz="1600" i="1" dirty="0"/>
          </a:p>
          <a:p>
            <a:pPr lvl="1">
              <a:lnSpc>
                <a:spcPct val="85000"/>
              </a:lnSpc>
              <a:spcAft>
                <a:spcPts val="600"/>
              </a:spcAft>
            </a:pPr>
            <a:r>
              <a:rPr lang="en-US" sz="1600" i="1" dirty="0" err="1"/>
              <a:t>Methanococcus</a:t>
            </a:r>
            <a:r>
              <a:rPr lang="en-US" sz="1600" i="1" dirty="0"/>
              <a:t> and </a:t>
            </a:r>
            <a:r>
              <a:rPr lang="en-US" sz="1600" i="1" dirty="0" err="1"/>
              <a:t>thermococcus</a:t>
            </a:r>
            <a:endParaRPr lang="en-US" sz="1600" i="1" dirty="0"/>
          </a:p>
          <a:p>
            <a:pPr lvl="1">
              <a:lnSpc>
                <a:spcPct val="85000"/>
              </a:lnSpc>
              <a:spcAft>
                <a:spcPts val="600"/>
              </a:spcAft>
            </a:pPr>
            <a:r>
              <a:rPr lang="en-US" sz="1600" i="1" dirty="0" err="1"/>
              <a:t>Methanomicrobium</a:t>
            </a:r>
            <a:endParaRPr lang="en-US" sz="1600" dirty="0"/>
          </a:p>
          <a:p>
            <a:pPr lvl="1">
              <a:lnSpc>
                <a:spcPct val="85000"/>
              </a:lnSpc>
              <a:spcAft>
                <a:spcPts val="600"/>
              </a:spcAft>
            </a:pPr>
            <a:r>
              <a:rPr lang="en-US" sz="1600" i="1" dirty="0" err="1"/>
              <a:t>Methanospirillium</a:t>
            </a:r>
            <a:endParaRPr lang="en-US" sz="1600" i="1" dirty="0"/>
          </a:p>
          <a:p>
            <a:pPr lvl="1">
              <a:lnSpc>
                <a:spcPct val="85000"/>
              </a:lnSpc>
              <a:spcAft>
                <a:spcPts val="600"/>
              </a:spcAft>
            </a:pPr>
            <a:r>
              <a:rPr lang="en-US" sz="1600" i="1" dirty="0" err="1"/>
              <a:t>Methanolobus</a:t>
            </a:r>
            <a:endParaRPr lang="en-US" sz="1600" i="1" dirty="0"/>
          </a:p>
          <a:p>
            <a:pPr lvl="1">
              <a:lnSpc>
                <a:spcPct val="85000"/>
              </a:lnSpc>
              <a:spcAft>
                <a:spcPts val="600"/>
              </a:spcAft>
            </a:pPr>
            <a:r>
              <a:rPr lang="en-US" sz="1600" i="1" dirty="0" err="1"/>
              <a:t>Methanosaeta</a:t>
            </a:r>
            <a:endParaRPr lang="en-US" sz="1600" i="1" dirty="0"/>
          </a:p>
        </p:txBody>
      </p:sp>
      <p:pic>
        <p:nvPicPr>
          <p:cNvPr id="64517" name="Picture 5" descr="http://www.jeffssite.net/images/fire%20fart.gif"/>
          <p:cNvPicPr>
            <a:picLocks noChangeAspect="1" noChangeArrowheads="1"/>
          </p:cNvPicPr>
          <p:nvPr/>
        </p:nvPicPr>
        <p:blipFill>
          <a:blip r:embed="rId2" cstate="print"/>
          <a:srcRect/>
          <a:stretch>
            <a:fillRect/>
          </a:stretch>
        </p:blipFill>
        <p:spPr bwMode="auto">
          <a:xfrm>
            <a:off x="5972175" y="4052115"/>
            <a:ext cx="3035300" cy="2688409"/>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nb-NO" smtClean="0"/>
              <a:t>Chemo-organoheterotrophy</a:t>
            </a:r>
          </a:p>
        </p:txBody>
      </p:sp>
      <p:sp>
        <p:nvSpPr>
          <p:cNvPr id="7171" name="Rectangle 3"/>
          <p:cNvSpPr>
            <a:spLocks noGrp="1" noChangeArrowheads="1"/>
          </p:cNvSpPr>
          <p:nvPr>
            <p:ph type="body" sz="half" idx="1"/>
          </p:nvPr>
        </p:nvSpPr>
        <p:spPr>
          <a:xfrm>
            <a:off x="179388" y="1600200"/>
            <a:ext cx="4316412" cy="4525963"/>
          </a:xfrm>
        </p:spPr>
        <p:txBody>
          <a:bodyPr/>
          <a:lstStyle/>
          <a:p>
            <a:pPr eaLnBrk="1" hangingPunct="1">
              <a:lnSpc>
                <a:spcPct val="95000"/>
              </a:lnSpc>
              <a:spcAft>
                <a:spcPct val="15000"/>
              </a:spcAft>
            </a:pPr>
            <a:r>
              <a:rPr lang="nb-NO" sz="1600" smtClean="0"/>
              <a:t>Almost all natural organics may serve as electron donor for chemo-organoheterotrophic growth. Even most xenobiotics.</a:t>
            </a:r>
          </a:p>
          <a:p>
            <a:pPr eaLnBrk="1" hangingPunct="1">
              <a:lnSpc>
                <a:spcPct val="95000"/>
              </a:lnSpc>
              <a:spcAft>
                <a:spcPct val="15000"/>
              </a:spcAft>
            </a:pPr>
            <a:r>
              <a:rPr lang="nb-NO" sz="1600" smtClean="0"/>
              <a:t>Carbon source does not need to be the same as substrate.</a:t>
            </a:r>
          </a:p>
          <a:p>
            <a:pPr eaLnBrk="1" hangingPunct="1">
              <a:lnSpc>
                <a:spcPct val="95000"/>
              </a:lnSpc>
              <a:spcAft>
                <a:spcPct val="15000"/>
              </a:spcAft>
            </a:pPr>
            <a:r>
              <a:rPr lang="nb-NO" sz="1600" smtClean="0"/>
              <a:t>Most of these bacteria are found among the Proteobacteria and the G+ phyla.</a:t>
            </a:r>
          </a:p>
          <a:p>
            <a:pPr eaLnBrk="1" hangingPunct="1">
              <a:lnSpc>
                <a:spcPct val="95000"/>
              </a:lnSpc>
              <a:spcAft>
                <a:spcPct val="15000"/>
              </a:spcAft>
            </a:pPr>
            <a:r>
              <a:rPr lang="nb-NO" sz="1600" smtClean="0"/>
              <a:t>Enormous diversity exists with regard to environmental conditions and electron acceptors (oxic, anoxic, inorganic ions).</a:t>
            </a:r>
          </a:p>
          <a:p>
            <a:pPr eaLnBrk="1" hangingPunct="1">
              <a:lnSpc>
                <a:spcPct val="95000"/>
              </a:lnSpc>
              <a:spcAft>
                <a:spcPct val="15000"/>
              </a:spcAft>
            </a:pPr>
            <a:r>
              <a:rPr lang="nb-NO" sz="1600" smtClean="0"/>
              <a:t>Many species can cary out aerobic AND anaerobic respiration</a:t>
            </a:r>
          </a:p>
          <a:p>
            <a:pPr eaLnBrk="1" hangingPunct="1">
              <a:lnSpc>
                <a:spcPct val="95000"/>
              </a:lnSpc>
              <a:spcAft>
                <a:spcPct val="15000"/>
              </a:spcAft>
            </a:pPr>
            <a:r>
              <a:rPr lang="nb-NO" sz="1600" smtClean="0"/>
              <a:t>Most are able to carry out fermentation reactions by substrate internal electron translocation or proton reduction</a:t>
            </a:r>
          </a:p>
        </p:txBody>
      </p:sp>
      <p:sp>
        <p:nvSpPr>
          <p:cNvPr id="7172" name="Rectangle 4"/>
          <p:cNvSpPr>
            <a:spLocks noGrp="1" noChangeArrowheads="1"/>
          </p:cNvSpPr>
          <p:nvPr>
            <p:ph type="body" sz="half" idx="2"/>
          </p:nvPr>
        </p:nvSpPr>
        <p:spPr>
          <a:xfrm>
            <a:off x="4500563" y="1268413"/>
            <a:ext cx="4643437" cy="4525962"/>
          </a:xfrm>
        </p:spPr>
        <p:txBody>
          <a:bodyPr/>
          <a:lstStyle/>
          <a:p>
            <a:pPr marL="176213" indent="-176213" eaLnBrk="1" hangingPunct="1">
              <a:lnSpc>
                <a:spcPct val="80000"/>
              </a:lnSpc>
              <a:spcAft>
                <a:spcPct val="20000"/>
              </a:spcAft>
              <a:buFontTx/>
              <a:buNone/>
            </a:pPr>
            <a:r>
              <a:rPr lang="nb-NO" sz="1800" u="sng" smtClean="0"/>
              <a:t>Electron acceptors</a:t>
            </a:r>
          </a:p>
          <a:p>
            <a:pPr marL="539750" lvl="1" indent="-176213" eaLnBrk="1" hangingPunct="1">
              <a:lnSpc>
                <a:spcPct val="80000"/>
              </a:lnSpc>
              <a:spcAft>
                <a:spcPct val="20000"/>
              </a:spcAft>
            </a:pPr>
            <a:r>
              <a:rPr lang="nb-NO" sz="1600" smtClean="0"/>
              <a:t>O</a:t>
            </a:r>
            <a:r>
              <a:rPr lang="nb-NO" sz="1600" baseline="-25000" smtClean="0"/>
              <a:t>2</a:t>
            </a:r>
            <a:r>
              <a:rPr lang="nb-NO" sz="1600" smtClean="0"/>
              <a:t>  </a:t>
            </a:r>
            <a:r>
              <a:rPr lang="nb-NO" sz="1600" smtClean="0">
                <a:sym typeface="Wingdings" pitchFamily="2" charset="2"/>
              </a:rPr>
              <a:t>  H</a:t>
            </a:r>
            <a:r>
              <a:rPr lang="nb-NO" sz="1600" baseline="-25000" smtClean="0">
                <a:sym typeface="Wingdings" pitchFamily="2" charset="2"/>
              </a:rPr>
              <a:t>2</a:t>
            </a:r>
            <a:r>
              <a:rPr lang="nb-NO" sz="1600" smtClean="0">
                <a:sym typeface="Wingdings" pitchFamily="2" charset="2"/>
              </a:rPr>
              <a:t>O(AEROBIC RESPIRATION)</a:t>
            </a:r>
            <a:endParaRPr lang="nb-NO" sz="1600" smtClean="0"/>
          </a:p>
          <a:p>
            <a:pPr marL="539750" lvl="1" indent="-176213" eaLnBrk="1" hangingPunct="1">
              <a:lnSpc>
                <a:spcPct val="80000"/>
              </a:lnSpc>
              <a:spcAft>
                <a:spcPct val="20000"/>
              </a:spcAft>
            </a:pPr>
            <a:r>
              <a:rPr lang="nb-NO" sz="1600" smtClean="0"/>
              <a:t>NO</a:t>
            </a:r>
            <a:r>
              <a:rPr lang="nb-NO" sz="1600" baseline="-25000" smtClean="0"/>
              <a:t>3</a:t>
            </a:r>
            <a:r>
              <a:rPr lang="nb-NO" sz="1600" baseline="30000" smtClean="0"/>
              <a:t>- </a:t>
            </a:r>
            <a:r>
              <a:rPr lang="nb-NO" sz="1600" smtClean="0">
                <a:sym typeface="Wingdings" pitchFamily="2" charset="2"/>
              </a:rPr>
              <a:t>  N</a:t>
            </a:r>
            <a:r>
              <a:rPr lang="nb-NO" sz="1600" baseline="-25000" smtClean="0">
                <a:sym typeface="Wingdings" pitchFamily="2" charset="2"/>
              </a:rPr>
              <a:t>2</a:t>
            </a:r>
            <a:r>
              <a:rPr lang="nb-NO" sz="1600" smtClean="0">
                <a:sym typeface="Wingdings" pitchFamily="2" charset="2"/>
              </a:rPr>
              <a:t> (Denitrification)</a:t>
            </a:r>
            <a:endParaRPr lang="nb-NO" sz="1600" smtClean="0"/>
          </a:p>
          <a:p>
            <a:pPr marL="539750" lvl="1" indent="-176213" eaLnBrk="1" hangingPunct="1">
              <a:lnSpc>
                <a:spcPct val="80000"/>
              </a:lnSpc>
              <a:spcAft>
                <a:spcPct val="20000"/>
              </a:spcAft>
            </a:pPr>
            <a:r>
              <a:rPr lang="nb-NO" sz="1600" smtClean="0"/>
              <a:t>NO</a:t>
            </a:r>
            <a:r>
              <a:rPr lang="nb-NO" sz="1600" baseline="-25000" smtClean="0"/>
              <a:t>2</a:t>
            </a:r>
            <a:r>
              <a:rPr lang="nb-NO" sz="1600" baseline="30000" smtClean="0"/>
              <a:t>-</a:t>
            </a:r>
            <a:r>
              <a:rPr lang="nb-NO" sz="1600" smtClean="0"/>
              <a:t> </a:t>
            </a:r>
            <a:r>
              <a:rPr lang="nb-NO" sz="1600" smtClean="0">
                <a:sym typeface="Wingdings" pitchFamily="2" charset="2"/>
              </a:rPr>
              <a:t> N</a:t>
            </a:r>
            <a:r>
              <a:rPr lang="nb-NO" sz="1600" baseline="-25000" smtClean="0">
                <a:sym typeface="Wingdings" pitchFamily="2" charset="2"/>
              </a:rPr>
              <a:t>2</a:t>
            </a:r>
            <a:r>
              <a:rPr lang="nb-NO" sz="1600" smtClean="0">
                <a:sym typeface="Wingdings" pitchFamily="2" charset="2"/>
              </a:rPr>
              <a:t> (Denitrification)</a:t>
            </a:r>
          </a:p>
          <a:p>
            <a:pPr marL="539750" lvl="1" indent="-176213" eaLnBrk="1" hangingPunct="1">
              <a:lnSpc>
                <a:spcPct val="80000"/>
              </a:lnSpc>
              <a:spcAft>
                <a:spcPct val="20000"/>
              </a:spcAft>
            </a:pPr>
            <a:r>
              <a:rPr lang="nb-NO" sz="1600" smtClean="0">
                <a:sym typeface="Wingdings" pitchFamily="2" charset="2"/>
              </a:rPr>
              <a:t>N</a:t>
            </a:r>
            <a:r>
              <a:rPr lang="nb-NO" sz="1600" baseline="-25000" smtClean="0">
                <a:sym typeface="Wingdings" pitchFamily="2" charset="2"/>
              </a:rPr>
              <a:t>2</a:t>
            </a:r>
            <a:r>
              <a:rPr lang="nb-NO" sz="1600" smtClean="0">
                <a:sym typeface="Wingdings" pitchFamily="2" charset="2"/>
              </a:rPr>
              <a:t>O   N</a:t>
            </a:r>
            <a:r>
              <a:rPr lang="nb-NO" sz="1600" baseline="-25000" smtClean="0">
                <a:sym typeface="Wingdings" pitchFamily="2" charset="2"/>
              </a:rPr>
              <a:t>2</a:t>
            </a:r>
            <a:r>
              <a:rPr lang="nb-NO" sz="1600" smtClean="0">
                <a:sym typeface="Wingdings" pitchFamily="2" charset="2"/>
              </a:rPr>
              <a:t> (Denitrification)</a:t>
            </a:r>
          </a:p>
          <a:p>
            <a:pPr marL="539750" lvl="1" indent="-176213" eaLnBrk="1" hangingPunct="1">
              <a:lnSpc>
                <a:spcPct val="80000"/>
              </a:lnSpc>
              <a:spcAft>
                <a:spcPct val="20000"/>
              </a:spcAft>
            </a:pPr>
            <a:r>
              <a:rPr lang="nb-NO" sz="1600" smtClean="0">
                <a:sym typeface="Wingdings" pitchFamily="2" charset="2"/>
              </a:rPr>
              <a:t>NO</a:t>
            </a:r>
            <a:r>
              <a:rPr lang="nb-NO" sz="1600" baseline="-25000" smtClean="0">
                <a:sym typeface="Wingdings" pitchFamily="2" charset="2"/>
              </a:rPr>
              <a:t>2</a:t>
            </a:r>
            <a:r>
              <a:rPr lang="nb-NO" sz="1600" smtClean="0">
                <a:sym typeface="Wingdings" pitchFamily="2" charset="2"/>
              </a:rPr>
              <a:t>   N</a:t>
            </a:r>
            <a:r>
              <a:rPr lang="nb-NO" sz="1600" baseline="-25000" smtClean="0">
                <a:sym typeface="Wingdings" pitchFamily="2" charset="2"/>
              </a:rPr>
              <a:t>2</a:t>
            </a:r>
            <a:r>
              <a:rPr lang="nb-NO" sz="1600" smtClean="0">
                <a:sym typeface="Wingdings" pitchFamily="2" charset="2"/>
              </a:rPr>
              <a:t>(Denitrification)</a:t>
            </a:r>
          </a:p>
          <a:p>
            <a:pPr marL="539750" lvl="1" indent="-176213" eaLnBrk="1" hangingPunct="1">
              <a:lnSpc>
                <a:spcPct val="80000"/>
              </a:lnSpc>
              <a:spcAft>
                <a:spcPct val="20000"/>
              </a:spcAft>
            </a:pPr>
            <a:r>
              <a:rPr lang="nb-NO" sz="1600" smtClean="0">
                <a:sym typeface="Wingdings" pitchFamily="2" charset="2"/>
              </a:rPr>
              <a:t>SO</a:t>
            </a:r>
            <a:r>
              <a:rPr lang="nb-NO" sz="1600" baseline="-25000" smtClean="0">
                <a:sym typeface="Wingdings" pitchFamily="2" charset="2"/>
              </a:rPr>
              <a:t>4</a:t>
            </a:r>
            <a:r>
              <a:rPr lang="nb-NO" sz="1600" baseline="30000" smtClean="0">
                <a:sym typeface="Wingdings" pitchFamily="2" charset="2"/>
              </a:rPr>
              <a:t>2-</a:t>
            </a:r>
            <a:r>
              <a:rPr lang="nb-NO" sz="1600" smtClean="0">
                <a:sym typeface="Wingdings" pitchFamily="2" charset="2"/>
              </a:rPr>
              <a:t>  S</a:t>
            </a:r>
            <a:r>
              <a:rPr lang="nb-NO" sz="1600" baseline="30000" smtClean="0">
                <a:sym typeface="Wingdings" pitchFamily="2" charset="2"/>
              </a:rPr>
              <a:t>0</a:t>
            </a:r>
            <a:r>
              <a:rPr lang="nb-NO" sz="1600" smtClean="0">
                <a:sym typeface="Wingdings" pitchFamily="2" charset="2"/>
              </a:rPr>
              <a:t>(Sulfate reduction)</a:t>
            </a:r>
          </a:p>
          <a:p>
            <a:pPr marL="539750" lvl="1" indent="-176213" eaLnBrk="1" hangingPunct="1">
              <a:lnSpc>
                <a:spcPct val="80000"/>
              </a:lnSpc>
              <a:spcAft>
                <a:spcPct val="20000"/>
              </a:spcAft>
            </a:pPr>
            <a:r>
              <a:rPr lang="nb-NO" sz="1600" smtClean="0">
                <a:sym typeface="Wingdings" pitchFamily="2" charset="2"/>
              </a:rPr>
              <a:t>S</a:t>
            </a:r>
            <a:r>
              <a:rPr lang="nb-NO" sz="1600" baseline="30000" smtClean="0">
                <a:sym typeface="Wingdings" pitchFamily="2" charset="2"/>
              </a:rPr>
              <a:t>0</a:t>
            </a:r>
            <a:r>
              <a:rPr lang="nb-NO" sz="1600" smtClean="0">
                <a:sym typeface="Wingdings" pitchFamily="2" charset="2"/>
              </a:rPr>
              <a:t>   H</a:t>
            </a:r>
            <a:r>
              <a:rPr lang="nb-NO" sz="1600" baseline="-25000" smtClean="0">
                <a:sym typeface="Wingdings" pitchFamily="2" charset="2"/>
              </a:rPr>
              <a:t>2</a:t>
            </a:r>
            <a:r>
              <a:rPr lang="nb-NO" sz="1600" smtClean="0">
                <a:sym typeface="Wingdings" pitchFamily="2" charset="2"/>
              </a:rPr>
              <a:t>S(Sulfur reduction)</a:t>
            </a:r>
          </a:p>
          <a:p>
            <a:pPr marL="539750" lvl="1" indent="-176213" eaLnBrk="1" hangingPunct="1">
              <a:lnSpc>
                <a:spcPct val="80000"/>
              </a:lnSpc>
              <a:spcAft>
                <a:spcPct val="20000"/>
              </a:spcAft>
            </a:pPr>
            <a:r>
              <a:rPr lang="nb-NO" sz="1600" smtClean="0">
                <a:sym typeface="Wingdings" pitchFamily="2" charset="2"/>
              </a:rPr>
              <a:t>CO</a:t>
            </a:r>
            <a:r>
              <a:rPr lang="nb-NO" sz="1600" baseline="-25000" smtClean="0">
                <a:sym typeface="Wingdings" pitchFamily="2" charset="2"/>
              </a:rPr>
              <a:t>2</a:t>
            </a:r>
            <a:r>
              <a:rPr lang="nb-NO" sz="1600" smtClean="0">
                <a:sym typeface="Wingdings" pitchFamily="2" charset="2"/>
              </a:rPr>
              <a:t>  CH</a:t>
            </a:r>
            <a:r>
              <a:rPr lang="nb-NO" sz="1600" baseline="-25000" smtClean="0">
                <a:sym typeface="Wingdings" pitchFamily="2" charset="2"/>
              </a:rPr>
              <a:t>3</a:t>
            </a:r>
            <a:r>
              <a:rPr lang="nb-NO" sz="1600" smtClean="0">
                <a:sym typeface="Wingdings" pitchFamily="2" charset="2"/>
              </a:rPr>
              <a:t>COO</a:t>
            </a:r>
            <a:r>
              <a:rPr lang="nb-NO" sz="1600" baseline="30000" smtClean="0">
                <a:sym typeface="Wingdings" pitchFamily="2" charset="2"/>
              </a:rPr>
              <a:t>-</a:t>
            </a:r>
            <a:r>
              <a:rPr lang="nb-NO" sz="1600" smtClean="0">
                <a:sym typeface="Wingdings" pitchFamily="2" charset="2"/>
              </a:rPr>
              <a:t> (Acetogenesis)</a:t>
            </a:r>
          </a:p>
          <a:p>
            <a:pPr marL="539750" lvl="1" indent="-176213" eaLnBrk="1" hangingPunct="1">
              <a:lnSpc>
                <a:spcPct val="80000"/>
              </a:lnSpc>
              <a:spcAft>
                <a:spcPct val="20000"/>
              </a:spcAft>
            </a:pPr>
            <a:r>
              <a:rPr lang="nb-NO" sz="1600" smtClean="0">
                <a:sym typeface="Wingdings" pitchFamily="2" charset="2"/>
              </a:rPr>
              <a:t>Fe</a:t>
            </a:r>
            <a:r>
              <a:rPr lang="nb-NO" sz="1600" baseline="30000" smtClean="0">
                <a:sym typeface="Wingdings" pitchFamily="2" charset="2"/>
              </a:rPr>
              <a:t>3+</a:t>
            </a:r>
            <a:r>
              <a:rPr lang="nb-NO" sz="1600" smtClean="0">
                <a:sym typeface="Wingdings" pitchFamily="2" charset="2"/>
              </a:rPr>
              <a:t>  Fe</a:t>
            </a:r>
            <a:r>
              <a:rPr lang="nb-NO" sz="1600" baseline="30000" smtClean="0">
                <a:sym typeface="Wingdings" pitchFamily="2" charset="2"/>
              </a:rPr>
              <a:t>2+</a:t>
            </a:r>
            <a:r>
              <a:rPr lang="nb-NO" sz="1600" smtClean="0">
                <a:sym typeface="Wingdings" pitchFamily="2" charset="2"/>
              </a:rPr>
              <a:t>(Iron reduction)</a:t>
            </a:r>
          </a:p>
          <a:p>
            <a:pPr marL="539750" lvl="1" indent="-176213" eaLnBrk="1" hangingPunct="1">
              <a:lnSpc>
                <a:spcPct val="80000"/>
              </a:lnSpc>
              <a:spcAft>
                <a:spcPct val="20000"/>
              </a:spcAft>
            </a:pPr>
            <a:r>
              <a:rPr lang="nb-NO" sz="1600" smtClean="0">
                <a:sym typeface="Wingdings" pitchFamily="2" charset="2"/>
              </a:rPr>
              <a:t>Mn</a:t>
            </a:r>
            <a:r>
              <a:rPr lang="nb-NO" sz="1600" baseline="30000" smtClean="0">
                <a:sym typeface="Wingdings" pitchFamily="2" charset="2"/>
              </a:rPr>
              <a:t>4+</a:t>
            </a:r>
            <a:r>
              <a:rPr lang="nb-NO" sz="1600" smtClean="0">
                <a:sym typeface="Wingdings" pitchFamily="2" charset="2"/>
              </a:rPr>
              <a:t>  Mn</a:t>
            </a:r>
            <a:r>
              <a:rPr lang="nb-NO" sz="1600" baseline="30000" smtClean="0">
                <a:sym typeface="Wingdings" pitchFamily="2" charset="2"/>
              </a:rPr>
              <a:t>2+</a:t>
            </a:r>
            <a:r>
              <a:rPr lang="nb-NO" sz="1600" smtClean="0">
                <a:sym typeface="Wingdings" pitchFamily="2" charset="2"/>
              </a:rPr>
              <a:t> (Manganese reduction)</a:t>
            </a:r>
          </a:p>
          <a:p>
            <a:pPr marL="539750" lvl="1" indent="-176213" eaLnBrk="1" hangingPunct="1">
              <a:lnSpc>
                <a:spcPct val="80000"/>
              </a:lnSpc>
              <a:spcAft>
                <a:spcPct val="20000"/>
              </a:spcAft>
            </a:pPr>
            <a:r>
              <a:rPr lang="nb-NO" sz="1600" smtClean="0">
                <a:sym typeface="Wingdings" pitchFamily="2" charset="2"/>
              </a:rPr>
              <a:t>Cu</a:t>
            </a:r>
            <a:r>
              <a:rPr lang="nb-NO" sz="1600" baseline="30000" smtClean="0">
                <a:sym typeface="Wingdings" pitchFamily="2" charset="2"/>
              </a:rPr>
              <a:t>2+</a:t>
            </a:r>
            <a:r>
              <a:rPr lang="nb-NO" sz="1600" smtClean="0">
                <a:sym typeface="Wingdings" pitchFamily="2" charset="2"/>
              </a:rPr>
              <a:t>  Cu</a:t>
            </a:r>
            <a:r>
              <a:rPr lang="nb-NO" sz="1600" baseline="30000" smtClean="0">
                <a:sym typeface="Wingdings" pitchFamily="2" charset="2"/>
              </a:rPr>
              <a:t>0</a:t>
            </a:r>
            <a:r>
              <a:rPr lang="nb-NO" sz="1600" smtClean="0">
                <a:sym typeface="Wingdings" pitchFamily="2" charset="2"/>
              </a:rPr>
              <a:t>(Copper reduction)</a:t>
            </a:r>
          </a:p>
          <a:p>
            <a:pPr marL="539750" lvl="1" indent="-176213" eaLnBrk="1" hangingPunct="1">
              <a:lnSpc>
                <a:spcPct val="80000"/>
              </a:lnSpc>
              <a:spcAft>
                <a:spcPct val="20000"/>
              </a:spcAft>
            </a:pPr>
            <a:r>
              <a:rPr lang="nb-NO" sz="1600" smtClean="0">
                <a:sym typeface="Wingdings" pitchFamily="2" charset="2"/>
              </a:rPr>
              <a:t>ClO</a:t>
            </a:r>
            <a:r>
              <a:rPr lang="nb-NO" sz="1600" baseline="-25000" smtClean="0">
                <a:sym typeface="Wingdings" pitchFamily="2" charset="2"/>
              </a:rPr>
              <a:t>3</a:t>
            </a:r>
            <a:r>
              <a:rPr lang="nb-NO" sz="1600" baseline="30000" smtClean="0">
                <a:sym typeface="Wingdings" pitchFamily="2" charset="2"/>
              </a:rPr>
              <a:t>-</a:t>
            </a:r>
            <a:r>
              <a:rPr lang="nb-NO" sz="1600" smtClean="0">
                <a:sym typeface="Wingdings" pitchFamily="2" charset="2"/>
              </a:rPr>
              <a:t>    Cl</a:t>
            </a:r>
            <a:r>
              <a:rPr lang="nb-NO" sz="1600" baseline="30000" smtClean="0">
                <a:sym typeface="Wingdings" pitchFamily="2" charset="2"/>
              </a:rPr>
              <a:t>-</a:t>
            </a:r>
            <a:r>
              <a:rPr lang="nb-NO" sz="1600" smtClean="0">
                <a:sym typeface="Wingdings" pitchFamily="2" charset="2"/>
              </a:rPr>
              <a:t> (Chlorate reduction)</a:t>
            </a:r>
          </a:p>
          <a:p>
            <a:pPr marL="539750" lvl="1" indent="-176213" eaLnBrk="1" hangingPunct="1">
              <a:lnSpc>
                <a:spcPct val="80000"/>
              </a:lnSpc>
              <a:spcAft>
                <a:spcPct val="20000"/>
              </a:spcAft>
            </a:pPr>
            <a:r>
              <a:rPr lang="nb-NO" sz="1600" smtClean="0">
                <a:sym typeface="Wingdings" pitchFamily="2" charset="2"/>
              </a:rPr>
              <a:t>SeO</a:t>
            </a:r>
            <a:r>
              <a:rPr lang="nb-NO" sz="1600" baseline="-25000" smtClean="0">
                <a:sym typeface="Wingdings" pitchFamily="2" charset="2"/>
              </a:rPr>
              <a:t>4</a:t>
            </a:r>
            <a:r>
              <a:rPr lang="nb-NO" sz="1600" baseline="30000" smtClean="0">
                <a:sym typeface="Wingdings" pitchFamily="2" charset="2"/>
              </a:rPr>
              <a:t>2-  </a:t>
            </a:r>
            <a:r>
              <a:rPr lang="nb-NO" sz="1600" smtClean="0">
                <a:sym typeface="Wingdings" pitchFamily="2" charset="2"/>
              </a:rPr>
              <a:t>  SeO</a:t>
            </a:r>
            <a:r>
              <a:rPr lang="nb-NO" sz="1600" baseline="-25000" smtClean="0">
                <a:sym typeface="Wingdings" pitchFamily="2" charset="2"/>
              </a:rPr>
              <a:t>3</a:t>
            </a:r>
            <a:r>
              <a:rPr lang="nb-NO" sz="1600" baseline="30000" smtClean="0">
                <a:sym typeface="Wingdings" pitchFamily="2" charset="2"/>
              </a:rPr>
              <a:t>2-</a:t>
            </a:r>
            <a:r>
              <a:rPr lang="nb-NO" sz="1600" smtClean="0">
                <a:sym typeface="Wingdings" pitchFamily="2" charset="2"/>
              </a:rPr>
              <a:t>  (Selenite reduction)</a:t>
            </a:r>
          </a:p>
          <a:p>
            <a:pPr marL="539750" lvl="1" indent="-176213" eaLnBrk="1" hangingPunct="1">
              <a:lnSpc>
                <a:spcPct val="80000"/>
              </a:lnSpc>
              <a:spcAft>
                <a:spcPct val="20000"/>
              </a:spcAft>
            </a:pPr>
            <a:r>
              <a:rPr lang="nb-NO" sz="1600" smtClean="0">
                <a:sym typeface="Wingdings" pitchFamily="2" charset="2"/>
              </a:rPr>
              <a:t>C</a:t>
            </a:r>
            <a:r>
              <a:rPr lang="nb-NO" sz="1600" baseline="-25000" smtClean="0">
                <a:sym typeface="Wingdings" pitchFamily="2" charset="2"/>
              </a:rPr>
              <a:t>2</a:t>
            </a:r>
            <a:r>
              <a:rPr lang="nb-NO" sz="1600" smtClean="0">
                <a:sym typeface="Wingdings" pitchFamily="2" charset="2"/>
              </a:rPr>
              <a:t>H</a:t>
            </a:r>
            <a:r>
              <a:rPr lang="nb-NO" sz="1600" baseline="-25000" smtClean="0">
                <a:sym typeface="Wingdings" pitchFamily="2" charset="2"/>
              </a:rPr>
              <a:t>6</a:t>
            </a:r>
            <a:r>
              <a:rPr lang="nb-NO" sz="1600" smtClean="0">
                <a:sym typeface="Wingdings" pitchFamily="2" charset="2"/>
              </a:rPr>
              <a:t>OS   C</a:t>
            </a:r>
            <a:r>
              <a:rPr lang="nb-NO" sz="1600" baseline="-25000" smtClean="0">
                <a:sym typeface="Wingdings" pitchFamily="2" charset="2"/>
              </a:rPr>
              <a:t>2</a:t>
            </a:r>
            <a:r>
              <a:rPr lang="nb-NO" sz="1600" smtClean="0">
                <a:sym typeface="Wingdings" pitchFamily="2" charset="2"/>
              </a:rPr>
              <a:t>H</a:t>
            </a:r>
            <a:r>
              <a:rPr lang="nb-NO" sz="1600" baseline="-25000" smtClean="0">
                <a:sym typeface="Wingdings" pitchFamily="2" charset="2"/>
              </a:rPr>
              <a:t>6</a:t>
            </a:r>
            <a:r>
              <a:rPr lang="nb-NO" sz="1600" smtClean="0">
                <a:sym typeface="Wingdings" pitchFamily="2" charset="2"/>
              </a:rPr>
              <a:t>S  (DMSO reduction)</a:t>
            </a:r>
          </a:p>
          <a:p>
            <a:pPr marL="539750" lvl="1" indent="-176213" eaLnBrk="1" hangingPunct="1">
              <a:lnSpc>
                <a:spcPct val="80000"/>
              </a:lnSpc>
              <a:spcAft>
                <a:spcPct val="20000"/>
              </a:spcAft>
            </a:pPr>
            <a:r>
              <a:rPr lang="nb-NO" sz="1600" smtClean="0">
                <a:sym typeface="Wingdings" pitchFamily="2" charset="2"/>
              </a:rPr>
              <a:t>AsO</a:t>
            </a:r>
            <a:r>
              <a:rPr lang="nb-NO" sz="1600" baseline="-25000" smtClean="0">
                <a:sym typeface="Wingdings" pitchFamily="2" charset="2"/>
              </a:rPr>
              <a:t>4</a:t>
            </a:r>
            <a:r>
              <a:rPr lang="nb-NO" sz="1600" baseline="30000" smtClean="0">
                <a:sym typeface="Wingdings" pitchFamily="2" charset="2"/>
              </a:rPr>
              <a:t>3-</a:t>
            </a:r>
            <a:r>
              <a:rPr lang="nb-NO" sz="1600" smtClean="0">
                <a:sym typeface="Wingdings" pitchFamily="2" charset="2"/>
              </a:rPr>
              <a:t>    AsO</a:t>
            </a:r>
            <a:r>
              <a:rPr lang="nb-NO" sz="1600" baseline="-25000" smtClean="0">
                <a:sym typeface="Wingdings" pitchFamily="2" charset="2"/>
              </a:rPr>
              <a:t>3</a:t>
            </a:r>
            <a:r>
              <a:rPr lang="nb-NO" sz="1600" baseline="30000" smtClean="0">
                <a:sym typeface="Wingdings" pitchFamily="2" charset="2"/>
              </a:rPr>
              <a:t>3-</a:t>
            </a:r>
            <a:r>
              <a:rPr lang="nb-NO" sz="1600" smtClean="0">
                <a:sym typeface="Wingdings" pitchFamily="2" charset="2"/>
              </a:rPr>
              <a:t> (Arsenate reduction)</a:t>
            </a:r>
          </a:p>
          <a:p>
            <a:pPr marL="539750" lvl="1" indent="-176213" eaLnBrk="1" hangingPunct="1">
              <a:lnSpc>
                <a:spcPct val="80000"/>
              </a:lnSpc>
              <a:spcAft>
                <a:spcPct val="20000"/>
              </a:spcAft>
            </a:pPr>
            <a:r>
              <a:rPr lang="nb-NO" sz="1600" smtClean="0">
                <a:sym typeface="Wingdings" pitchFamily="2" charset="2"/>
              </a:rPr>
              <a:t>C</a:t>
            </a:r>
            <a:r>
              <a:rPr lang="nb-NO" sz="1600" baseline="-25000" smtClean="0">
                <a:sym typeface="Wingdings" pitchFamily="2" charset="2"/>
              </a:rPr>
              <a:t>4</a:t>
            </a:r>
            <a:r>
              <a:rPr lang="nb-NO" sz="1600" smtClean="0">
                <a:sym typeface="Wingdings" pitchFamily="2" charset="2"/>
              </a:rPr>
              <a:t>H</a:t>
            </a:r>
            <a:r>
              <a:rPr lang="nb-NO" sz="1600" baseline="-25000" smtClean="0">
                <a:sym typeface="Wingdings" pitchFamily="2" charset="2"/>
              </a:rPr>
              <a:t>2</a:t>
            </a:r>
            <a:r>
              <a:rPr lang="nb-NO" sz="1600" smtClean="0">
                <a:sym typeface="Wingdings" pitchFamily="2" charset="2"/>
              </a:rPr>
              <a:t>O</a:t>
            </a:r>
            <a:r>
              <a:rPr lang="nb-NO" sz="1600" baseline="-25000" smtClean="0">
                <a:sym typeface="Wingdings" pitchFamily="2" charset="2"/>
              </a:rPr>
              <a:t>4</a:t>
            </a:r>
            <a:r>
              <a:rPr lang="nb-NO" sz="1600" baseline="30000" smtClean="0">
                <a:sym typeface="Wingdings" pitchFamily="2" charset="2"/>
              </a:rPr>
              <a:t>2-</a:t>
            </a:r>
            <a:r>
              <a:rPr lang="nb-NO" sz="1600" smtClean="0">
                <a:sym typeface="Wingdings" pitchFamily="2" charset="2"/>
              </a:rPr>
              <a:t>    C</a:t>
            </a:r>
            <a:r>
              <a:rPr lang="nb-NO" sz="1600" baseline="-25000" smtClean="0">
                <a:sym typeface="Wingdings" pitchFamily="2" charset="2"/>
              </a:rPr>
              <a:t>4</a:t>
            </a:r>
            <a:r>
              <a:rPr lang="nb-NO" sz="1600" smtClean="0">
                <a:sym typeface="Wingdings" pitchFamily="2" charset="2"/>
              </a:rPr>
              <a:t>H</a:t>
            </a:r>
            <a:r>
              <a:rPr lang="nb-NO" sz="1600" baseline="-25000" smtClean="0">
                <a:sym typeface="Wingdings" pitchFamily="2" charset="2"/>
              </a:rPr>
              <a:t>4</a:t>
            </a:r>
            <a:r>
              <a:rPr lang="nb-NO" sz="1600" smtClean="0">
                <a:sym typeface="Wingdings" pitchFamily="2" charset="2"/>
              </a:rPr>
              <a:t>O</a:t>
            </a:r>
            <a:r>
              <a:rPr lang="nb-NO" sz="1600" baseline="-25000" smtClean="0">
                <a:sym typeface="Wingdings" pitchFamily="2" charset="2"/>
              </a:rPr>
              <a:t>4</a:t>
            </a:r>
            <a:r>
              <a:rPr lang="nb-NO" sz="1600" baseline="30000" smtClean="0">
                <a:sym typeface="Wingdings" pitchFamily="2" charset="2"/>
              </a:rPr>
              <a:t>2-</a:t>
            </a:r>
            <a:r>
              <a:rPr lang="nb-NO" sz="1600" smtClean="0">
                <a:sym typeface="Wingdings" pitchFamily="2" charset="2"/>
              </a:rPr>
              <a:t> (Fumarate red.)</a:t>
            </a:r>
          </a:p>
          <a:p>
            <a:pPr marL="539750" lvl="1" indent="-176213" eaLnBrk="1" hangingPunct="1">
              <a:lnSpc>
                <a:spcPct val="80000"/>
              </a:lnSpc>
              <a:spcAft>
                <a:spcPct val="20000"/>
              </a:spcAft>
            </a:pPr>
            <a:r>
              <a:rPr lang="nb-NO" sz="1600" smtClean="0">
                <a:sym typeface="Wingdings" pitchFamily="2" charset="2"/>
              </a:rPr>
              <a:t>C</a:t>
            </a:r>
            <a:r>
              <a:rPr lang="nb-NO" sz="1600" baseline="-25000" smtClean="0">
                <a:sym typeface="Wingdings" pitchFamily="2" charset="2"/>
              </a:rPr>
              <a:t>7</a:t>
            </a:r>
            <a:r>
              <a:rPr lang="nb-NO" sz="1600" smtClean="0">
                <a:sym typeface="Wingdings" pitchFamily="2" charset="2"/>
              </a:rPr>
              <a:t>H</a:t>
            </a:r>
            <a:r>
              <a:rPr lang="nb-NO" sz="1600" baseline="-25000" smtClean="0">
                <a:sym typeface="Wingdings" pitchFamily="2" charset="2"/>
              </a:rPr>
              <a:t>4</a:t>
            </a:r>
            <a:r>
              <a:rPr lang="nb-NO" sz="1600" smtClean="0">
                <a:sym typeface="Wingdings" pitchFamily="2" charset="2"/>
              </a:rPr>
              <a:t>Cl</a:t>
            </a:r>
            <a:r>
              <a:rPr lang="nb-NO" sz="1600" baseline="30000" smtClean="0">
                <a:sym typeface="Wingdings" pitchFamily="2" charset="2"/>
              </a:rPr>
              <a:t>-</a:t>
            </a:r>
            <a:r>
              <a:rPr lang="nb-NO" sz="1600" smtClean="0">
                <a:sym typeface="Wingdings" pitchFamily="2" charset="2"/>
              </a:rPr>
              <a:t>    C</a:t>
            </a:r>
            <a:r>
              <a:rPr lang="nb-NO" sz="1600" baseline="-25000" smtClean="0">
                <a:sym typeface="Wingdings" pitchFamily="2" charset="2"/>
              </a:rPr>
              <a:t>7</a:t>
            </a:r>
            <a:r>
              <a:rPr lang="nb-NO" sz="1600" smtClean="0">
                <a:sym typeface="Wingdings" pitchFamily="2" charset="2"/>
              </a:rPr>
              <a:t>H</a:t>
            </a:r>
            <a:r>
              <a:rPr lang="nb-NO" sz="1600" baseline="-25000" smtClean="0">
                <a:sym typeface="Wingdings" pitchFamily="2" charset="2"/>
              </a:rPr>
              <a:t>5</a:t>
            </a:r>
            <a:r>
              <a:rPr lang="nb-NO" sz="1600" smtClean="0">
                <a:sym typeface="Wingdings" pitchFamily="2" charset="2"/>
              </a:rPr>
              <a:t>O</a:t>
            </a:r>
            <a:r>
              <a:rPr lang="nb-NO" sz="1600" baseline="-25000" smtClean="0">
                <a:sym typeface="Wingdings" pitchFamily="2" charset="2"/>
              </a:rPr>
              <a:t>2</a:t>
            </a:r>
            <a:r>
              <a:rPr lang="nb-NO" sz="1600" baseline="30000" smtClean="0">
                <a:sym typeface="Wingdings" pitchFamily="2" charset="2"/>
              </a:rPr>
              <a:t>-</a:t>
            </a:r>
            <a:r>
              <a:rPr lang="nb-NO" sz="1600" smtClean="0">
                <a:sym typeface="Wingdings" pitchFamily="2" charset="2"/>
              </a:rPr>
              <a:t> (Chlorobenzoate red.)</a:t>
            </a:r>
          </a:p>
          <a:p>
            <a:pPr marL="539750" lvl="1" indent="-176213" eaLnBrk="1" hangingPunct="1">
              <a:lnSpc>
                <a:spcPct val="80000"/>
              </a:lnSpc>
              <a:spcAft>
                <a:spcPct val="20000"/>
              </a:spcAft>
            </a:pPr>
            <a:endParaRPr lang="nb-NO" sz="1600" smtClean="0">
              <a:sym typeface="Wingdings" pitchFamily="2" charset="2"/>
            </a:endParaRPr>
          </a:p>
          <a:p>
            <a:pPr marL="539750" lvl="1" indent="-176213" eaLnBrk="1" hangingPunct="1">
              <a:lnSpc>
                <a:spcPct val="80000"/>
              </a:lnSpc>
              <a:spcAft>
                <a:spcPct val="20000"/>
              </a:spcAft>
            </a:pPr>
            <a:endParaRPr lang="nb-NO" sz="1600" smtClean="0">
              <a:sym typeface="Wingdings" pitchFamily="2" charset="2"/>
            </a:endParaRPr>
          </a:p>
        </p:txBody>
      </p:sp>
      <p:sp>
        <p:nvSpPr>
          <p:cNvPr id="7173" name="Text Box 5"/>
          <p:cNvSpPr txBox="1">
            <a:spLocks noChangeArrowheads="1"/>
          </p:cNvSpPr>
          <p:nvPr/>
        </p:nvSpPr>
        <p:spPr bwMode="auto">
          <a:xfrm>
            <a:off x="0" y="6237288"/>
            <a:ext cx="4883150" cy="366712"/>
          </a:xfrm>
          <a:prstGeom prst="rect">
            <a:avLst/>
          </a:prstGeom>
          <a:noFill/>
          <a:ln w="9525">
            <a:noFill/>
            <a:miter lim="800000"/>
            <a:headEnd/>
            <a:tailEnd/>
          </a:ln>
        </p:spPr>
        <p:txBody>
          <a:bodyPr wrap="none">
            <a:spAutoFit/>
          </a:bodyPr>
          <a:lstStyle/>
          <a:p>
            <a:r>
              <a:rPr lang="en-GB"/>
              <a:t>Dehalorespiration important in Bioremediation: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4638"/>
            <a:ext cx="8229600" cy="993775"/>
          </a:xfrm>
        </p:spPr>
        <p:txBody>
          <a:bodyPr/>
          <a:lstStyle/>
          <a:p>
            <a:r>
              <a:rPr lang="en-US" sz="3200" dirty="0"/>
              <a:t>Growth </a:t>
            </a:r>
            <a:r>
              <a:rPr lang="en-US" sz="3200" dirty="0" err="1"/>
              <a:t>stoichiometry</a:t>
            </a:r>
            <a:r>
              <a:rPr lang="en-US" sz="3200" dirty="0"/>
              <a:t> and kinetics of </a:t>
            </a:r>
            <a:r>
              <a:rPr lang="en-US" sz="3200" dirty="0" err="1" smtClean="0"/>
              <a:t>methanogens</a:t>
            </a:r>
            <a:r>
              <a:rPr lang="en-US" sz="3200" dirty="0" smtClean="0"/>
              <a:t> </a:t>
            </a:r>
            <a:r>
              <a:rPr lang="en-US" sz="3200" dirty="0"/>
              <a:t>in mixed cultures</a:t>
            </a:r>
          </a:p>
        </p:txBody>
      </p:sp>
      <p:sp>
        <p:nvSpPr>
          <p:cNvPr id="59395" name="Rectangle 3"/>
          <p:cNvSpPr>
            <a:spLocks noGrp="1" noChangeArrowheads="1"/>
          </p:cNvSpPr>
          <p:nvPr>
            <p:ph type="body" sz="half" idx="1"/>
          </p:nvPr>
        </p:nvSpPr>
        <p:spPr>
          <a:xfrm>
            <a:off x="173038" y="1600200"/>
            <a:ext cx="3751262" cy="4525963"/>
          </a:xfrm>
        </p:spPr>
        <p:txBody>
          <a:bodyPr/>
          <a:lstStyle/>
          <a:p>
            <a:pPr>
              <a:lnSpc>
                <a:spcPct val="90000"/>
              </a:lnSpc>
              <a:spcAft>
                <a:spcPct val="10000"/>
              </a:spcAft>
            </a:pPr>
            <a:r>
              <a:rPr lang="en-US" sz="1800" dirty="0"/>
              <a:t>Typical yield on undefined organic matter: Y</a:t>
            </a:r>
            <a:r>
              <a:rPr lang="en-US" sz="1800" baseline="-25000" dirty="0"/>
              <a:t>X/S</a:t>
            </a:r>
            <a:r>
              <a:rPr lang="en-US" sz="1800" dirty="0"/>
              <a:t> = </a:t>
            </a:r>
            <a:r>
              <a:rPr lang="en-US" sz="1800" dirty="0" smtClean="0"/>
              <a:t>0.04 </a:t>
            </a:r>
            <a:r>
              <a:rPr lang="en-US" sz="1800" dirty="0"/>
              <a:t>g BM/g </a:t>
            </a:r>
            <a:r>
              <a:rPr lang="en-US" sz="1800" dirty="0" smtClean="0"/>
              <a:t>acetate, 0.06 g BM/g H</a:t>
            </a:r>
            <a:r>
              <a:rPr lang="en-US" sz="1800" baseline="-25000" dirty="0" smtClean="0"/>
              <a:t>2</a:t>
            </a:r>
            <a:r>
              <a:rPr lang="en-US" sz="1800" dirty="0" smtClean="0"/>
              <a:t>.</a:t>
            </a:r>
            <a:endParaRPr lang="en-US" sz="1800" dirty="0"/>
          </a:p>
          <a:p>
            <a:pPr>
              <a:lnSpc>
                <a:spcPct val="90000"/>
              </a:lnSpc>
              <a:spcAft>
                <a:spcPct val="10000"/>
              </a:spcAft>
            </a:pPr>
            <a:r>
              <a:rPr lang="en-US" sz="1800" dirty="0"/>
              <a:t>µ</a:t>
            </a:r>
            <a:r>
              <a:rPr lang="en-US" sz="1800" baseline="-25000" dirty="0"/>
              <a:t>max</a:t>
            </a:r>
            <a:r>
              <a:rPr lang="en-US" sz="1800" dirty="0"/>
              <a:t> (15</a:t>
            </a:r>
            <a:r>
              <a:rPr lang="en-US" sz="1800" dirty="0">
                <a:sym typeface="Symbol" pitchFamily="18" charset="2"/>
              </a:rPr>
              <a:t>C</a:t>
            </a:r>
            <a:r>
              <a:rPr lang="en-US" sz="1800" dirty="0"/>
              <a:t>) =</a:t>
            </a:r>
            <a:r>
              <a:rPr lang="en-US" sz="1800" dirty="0" smtClean="0"/>
              <a:t>0.1 – 0.3 </a:t>
            </a:r>
            <a:r>
              <a:rPr lang="en-US" sz="1800" dirty="0"/>
              <a:t>1/d</a:t>
            </a:r>
          </a:p>
          <a:p>
            <a:pPr>
              <a:lnSpc>
                <a:spcPct val="90000"/>
              </a:lnSpc>
              <a:spcAft>
                <a:spcPct val="10000"/>
              </a:spcAft>
            </a:pPr>
            <a:r>
              <a:rPr lang="en-US" sz="1800" dirty="0" err="1"/>
              <a:t>k</a:t>
            </a:r>
            <a:r>
              <a:rPr lang="en-US" sz="1800" baseline="-25000" dirty="0" err="1"/>
              <a:t>d</a:t>
            </a:r>
            <a:r>
              <a:rPr lang="en-US" sz="1800" dirty="0"/>
              <a:t> (15 </a:t>
            </a:r>
            <a:r>
              <a:rPr lang="en-US" sz="1800" dirty="0">
                <a:sym typeface="Symbol" pitchFamily="18" charset="2"/>
              </a:rPr>
              <a:t>C</a:t>
            </a:r>
            <a:r>
              <a:rPr lang="en-US" sz="1800" dirty="0"/>
              <a:t>) = 0.02 - 0.06 </a:t>
            </a:r>
            <a:r>
              <a:rPr lang="en-US" sz="1800" dirty="0" smtClean="0"/>
              <a:t>1/d (?)</a:t>
            </a:r>
            <a:endParaRPr lang="en-US" sz="1800" dirty="0"/>
          </a:p>
          <a:p>
            <a:pPr>
              <a:lnSpc>
                <a:spcPct val="90000"/>
              </a:lnSpc>
              <a:spcAft>
                <a:spcPct val="10000"/>
              </a:spcAft>
            </a:pPr>
            <a:r>
              <a:rPr lang="en-US" sz="1800" dirty="0">
                <a:sym typeface="Symbol" pitchFamily="18" charset="2"/>
              </a:rPr>
              <a:t> = ?</a:t>
            </a:r>
          </a:p>
          <a:p>
            <a:pPr>
              <a:lnSpc>
                <a:spcPct val="90000"/>
              </a:lnSpc>
              <a:spcAft>
                <a:spcPct val="10000"/>
              </a:spcAft>
            </a:pPr>
            <a:r>
              <a:rPr lang="en-US" sz="1800" dirty="0" smtClean="0"/>
              <a:t>Ks = 30 mg/l</a:t>
            </a:r>
          </a:p>
          <a:p>
            <a:pPr>
              <a:lnSpc>
                <a:spcPct val="90000"/>
              </a:lnSpc>
              <a:spcAft>
                <a:spcPct val="10000"/>
              </a:spcAft>
            </a:pPr>
            <a:r>
              <a:rPr lang="en-US" sz="1800" dirty="0" smtClean="0"/>
              <a:t>K</a:t>
            </a:r>
            <a:r>
              <a:rPr lang="en-US" sz="1800" baseline="-25000" dirty="0" smtClean="0"/>
              <a:t>O2</a:t>
            </a:r>
            <a:r>
              <a:rPr lang="en-US" sz="1800" dirty="0" smtClean="0"/>
              <a:t> </a:t>
            </a:r>
            <a:r>
              <a:rPr lang="en-US" sz="1800" dirty="0"/>
              <a:t>= 0.01-0.05 mg/l</a:t>
            </a:r>
          </a:p>
          <a:p>
            <a:pPr>
              <a:lnSpc>
                <a:spcPct val="90000"/>
              </a:lnSpc>
              <a:spcAft>
                <a:spcPct val="10000"/>
              </a:spcAft>
            </a:pPr>
            <a:r>
              <a:rPr lang="en-US" sz="1800" dirty="0" smtClean="0"/>
              <a:t>Typical </a:t>
            </a:r>
            <a:r>
              <a:rPr lang="en-US" sz="1800" dirty="0"/>
              <a:t>macro-</a:t>
            </a:r>
            <a:r>
              <a:rPr lang="en-US" sz="1800" dirty="0" err="1"/>
              <a:t>stoichiometry</a:t>
            </a:r>
            <a:r>
              <a:rPr lang="en-US" sz="1800" dirty="0"/>
              <a:t> of growth on acetate.</a:t>
            </a:r>
          </a:p>
        </p:txBody>
      </p:sp>
      <p:graphicFrame>
        <p:nvGraphicFramePr>
          <p:cNvPr id="59396" name="Object 4"/>
          <p:cNvGraphicFramePr>
            <a:graphicFrameLocks noChangeAspect="1"/>
          </p:cNvGraphicFramePr>
          <p:nvPr>
            <p:ph sz="quarter" idx="2"/>
          </p:nvPr>
        </p:nvGraphicFramePr>
        <p:xfrm>
          <a:off x="1209675" y="5881688"/>
          <a:ext cx="6592888" cy="331787"/>
        </p:xfrm>
        <a:graphic>
          <a:graphicData uri="http://schemas.openxmlformats.org/presentationml/2006/ole">
            <p:oleObj spid="_x0000_s60418" name="Equation" r:id="rId3" imgW="4800600" imgH="241200" progId="Equation.3">
              <p:embed/>
            </p:oleObj>
          </a:graphicData>
        </a:graphic>
      </p:graphicFrame>
      <p:graphicFrame>
        <p:nvGraphicFramePr>
          <p:cNvPr id="59397" name="Object 5"/>
          <p:cNvGraphicFramePr>
            <a:graphicFrameLocks noChangeAspect="1"/>
          </p:cNvGraphicFramePr>
          <p:nvPr>
            <p:ph sz="quarter" idx="3"/>
          </p:nvPr>
        </p:nvGraphicFramePr>
        <p:xfrm>
          <a:off x="5270500" y="1573213"/>
          <a:ext cx="2633663" cy="617537"/>
        </p:xfrm>
        <a:graphic>
          <a:graphicData uri="http://schemas.openxmlformats.org/presentationml/2006/ole">
            <p:oleObj spid="_x0000_s60419" name="Equation" r:id="rId4" imgW="1841400" imgH="431640" progId="Equation.3">
              <p:embed/>
            </p:oleObj>
          </a:graphicData>
        </a:graphic>
      </p:graphicFrame>
      <p:pic>
        <p:nvPicPr>
          <p:cNvPr id="60421" name="Picture 5" descr="http://www.tappsa.co.za/archive/APPW2002/Title/Application_of_pre-acidificati/51fig2.jpg"/>
          <p:cNvPicPr>
            <a:picLocks noChangeAspect="1" noChangeArrowheads="1"/>
          </p:cNvPicPr>
          <p:nvPr/>
        </p:nvPicPr>
        <p:blipFill>
          <a:blip r:embed="rId5" cstate="print"/>
          <a:srcRect/>
          <a:stretch>
            <a:fillRect/>
          </a:stretch>
        </p:blipFill>
        <p:spPr bwMode="auto">
          <a:xfrm>
            <a:off x="4146402" y="2510982"/>
            <a:ext cx="4232053" cy="3003392"/>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274638"/>
            <a:ext cx="8229600" cy="922337"/>
          </a:xfrm>
        </p:spPr>
        <p:txBody>
          <a:bodyPr/>
          <a:lstStyle/>
          <a:p>
            <a:r>
              <a:rPr lang="en-US" sz="3200">
                <a:cs typeface="Times New Roman" pitchFamily="18" charset="0"/>
              </a:rPr>
              <a:t>Ferric Iron, Manganese, Chlorate, and Organic Electron Acceptors</a:t>
            </a:r>
          </a:p>
        </p:txBody>
      </p:sp>
      <p:sp>
        <p:nvSpPr>
          <p:cNvPr id="66563" name="Rectangle 3"/>
          <p:cNvSpPr>
            <a:spLocks noGrp="1" noChangeArrowheads="1"/>
          </p:cNvSpPr>
          <p:nvPr>
            <p:ph type="body" sz="half" idx="1"/>
          </p:nvPr>
        </p:nvSpPr>
        <p:spPr>
          <a:xfrm>
            <a:off x="179388" y="1484313"/>
            <a:ext cx="4038600" cy="5113337"/>
          </a:xfrm>
        </p:spPr>
        <p:txBody>
          <a:bodyPr/>
          <a:lstStyle/>
          <a:p>
            <a:pPr marL="182563" indent="-182563">
              <a:lnSpc>
                <a:spcPct val="90000"/>
              </a:lnSpc>
            </a:pPr>
            <a:r>
              <a:rPr lang="en-US" sz="2000">
                <a:cs typeface="Times New Roman" pitchFamily="18" charset="0"/>
              </a:rPr>
              <a:t>Besides inorganic nitrogen and sulfur compounds or CO</a:t>
            </a:r>
            <a:r>
              <a:rPr lang="en-US" sz="2000" baseline="-30000">
                <a:cs typeface="Times New Roman" pitchFamily="18" charset="0"/>
              </a:rPr>
              <a:t>2</a:t>
            </a:r>
            <a:r>
              <a:rPr lang="en-US" sz="2000">
                <a:cs typeface="Times New Roman" pitchFamily="18" charset="0"/>
              </a:rPr>
              <a:t>, a variety of other substances, both organic and inorganic, can function as electron acceptors for anaerobic respiration. These include in particular</a:t>
            </a:r>
          </a:p>
          <a:p>
            <a:pPr marL="528638" lvl="1" indent="-166688">
              <a:lnSpc>
                <a:spcPct val="90000"/>
              </a:lnSpc>
            </a:pPr>
            <a:r>
              <a:rPr lang="en-US" sz="1800">
                <a:cs typeface="Times New Roman" pitchFamily="18" charset="0"/>
              </a:rPr>
              <a:t>Fe</a:t>
            </a:r>
            <a:r>
              <a:rPr lang="en-US" sz="1800" baseline="30000">
                <a:cs typeface="Times New Roman" pitchFamily="18" charset="0"/>
              </a:rPr>
              <a:t>3+</a:t>
            </a:r>
            <a:r>
              <a:rPr lang="en-US" sz="1800">
                <a:cs typeface="Times New Roman" pitchFamily="18" charset="0"/>
              </a:rPr>
              <a:t> (</a:t>
            </a:r>
            <a:r>
              <a:rPr lang="en-US" sz="1800" i="1">
                <a:cs typeface="Times New Roman" pitchFamily="18" charset="0"/>
              </a:rPr>
              <a:t>Geobacter Geospirillium, Geovibrio sp</a:t>
            </a:r>
            <a:r>
              <a:rPr lang="en-US" sz="1800">
                <a:cs typeface="Times New Roman" pitchFamily="18" charset="0"/>
              </a:rPr>
              <a:t>.)</a:t>
            </a:r>
          </a:p>
          <a:p>
            <a:pPr marL="528638" lvl="1" indent="-166688">
              <a:lnSpc>
                <a:spcPct val="90000"/>
              </a:lnSpc>
            </a:pPr>
            <a:endParaRPr lang="en-US" sz="1800">
              <a:cs typeface="Times New Roman" pitchFamily="18" charset="0"/>
            </a:endParaRPr>
          </a:p>
          <a:p>
            <a:pPr marL="528638" lvl="1" indent="-166688">
              <a:lnSpc>
                <a:spcPct val="90000"/>
              </a:lnSpc>
            </a:pPr>
            <a:endParaRPr lang="en-US" sz="1800">
              <a:cs typeface="Times New Roman" pitchFamily="18" charset="0"/>
            </a:endParaRPr>
          </a:p>
          <a:p>
            <a:pPr marL="528638" lvl="1" indent="-166688">
              <a:lnSpc>
                <a:spcPct val="90000"/>
              </a:lnSpc>
            </a:pPr>
            <a:r>
              <a:rPr lang="en-US" sz="1800">
                <a:cs typeface="Times New Roman" pitchFamily="18" charset="0"/>
              </a:rPr>
              <a:t>MN</a:t>
            </a:r>
            <a:r>
              <a:rPr lang="en-US" sz="1800" baseline="30000">
                <a:cs typeface="Times New Roman" pitchFamily="18" charset="0"/>
              </a:rPr>
              <a:t>4+</a:t>
            </a:r>
            <a:r>
              <a:rPr lang="en-US" sz="1800">
                <a:cs typeface="Times New Roman" pitchFamily="18" charset="0"/>
              </a:rPr>
              <a:t>(</a:t>
            </a:r>
            <a:r>
              <a:rPr lang="en-US" sz="1800" i="1">
                <a:cs typeface="Times New Roman" pitchFamily="18" charset="0"/>
              </a:rPr>
              <a:t>Shewanella putrefaciens</a:t>
            </a:r>
            <a:r>
              <a:rPr lang="en-US" sz="1800">
                <a:cs typeface="Times New Roman" pitchFamily="18" charset="0"/>
              </a:rPr>
              <a:t>) </a:t>
            </a:r>
          </a:p>
          <a:p>
            <a:pPr marL="528638" lvl="1" indent="-166688">
              <a:lnSpc>
                <a:spcPct val="90000"/>
              </a:lnSpc>
            </a:pPr>
            <a:r>
              <a:rPr lang="en-US" sz="1800">
                <a:cs typeface="Times New Roman" pitchFamily="18" charset="0"/>
              </a:rPr>
              <a:t>Se</a:t>
            </a:r>
            <a:r>
              <a:rPr lang="en-US" sz="1800" baseline="30000">
                <a:cs typeface="Times New Roman" pitchFamily="18" charset="0"/>
              </a:rPr>
              <a:t>6+</a:t>
            </a:r>
            <a:r>
              <a:rPr lang="en-US" sz="1800">
                <a:cs typeface="Times New Roman" pitchFamily="18" charset="0"/>
              </a:rPr>
              <a:t> </a:t>
            </a:r>
          </a:p>
          <a:p>
            <a:pPr marL="528638" lvl="1" indent="-166688">
              <a:lnSpc>
                <a:spcPct val="90000"/>
              </a:lnSpc>
            </a:pPr>
            <a:r>
              <a:rPr lang="en-US" sz="1800">
                <a:cs typeface="Times New Roman" pitchFamily="18" charset="0"/>
              </a:rPr>
              <a:t>As</a:t>
            </a:r>
            <a:r>
              <a:rPr lang="en-US" sz="1800" baseline="30000">
                <a:cs typeface="Times New Roman" pitchFamily="18" charset="0"/>
              </a:rPr>
              <a:t>5+</a:t>
            </a:r>
            <a:r>
              <a:rPr lang="en-US" sz="1800">
                <a:cs typeface="Times New Roman" pitchFamily="18" charset="0"/>
              </a:rPr>
              <a:t> (</a:t>
            </a:r>
            <a:r>
              <a:rPr lang="en-US" sz="1800" i="1">
                <a:cs typeface="Times New Roman" pitchFamily="18" charset="0"/>
              </a:rPr>
              <a:t>Desulfotomaculum</a:t>
            </a:r>
            <a:r>
              <a:rPr lang="en-US" sz="1800">
                <a:cs typeface="Times New Roman" pitchFamily="18" charset="0"/>
              </a:rPr>
              <a:t>)</a:t>
            </a:r>
          </a:p>
          <a:p>
            <a:pPr marL="528638" lvl="1" indent="-166688">
              <a:lnSpc>
                <a:spcPct val="90000"/>
              </a:lnSpc>
            </a:pPr>
            <a:r>
              <a:rPr lang="en-US" sz="1800">
                <a:cs typeface="Times New Roman" pitchFamily="18" charset="0"/>
              </a:rPr>
              <a:t>Fumarate, and certain chlorinated compounds</a:t>
            </a:r>
          </a:p>
        </p:txBody>
      </p:sp>
      <p:pic>
        <p:nvPicPr>
          <p:cNvPr id="66564" name="Picture 4" descr="17_F47"/>
          <p:cNvPicPr>
            <a:picLocks noChangeAspect="1" noChangeArrowheads="1"/>
          </p:cNvPicPr>
          <p:nvPr>
            <p:ph sz="half" idx="2"/>
          </p:nvPr>
        </p:nvPicPr>
        <p:blipFill>
          <a:blip r:embed="rId2" cstate="print"/>
          <a:srcRect b="4951"/>
          <a:stretch>
            <a:fillRect/>
          </a:stretch>
        </p:blipFill>
        <p:spPr>
          <a:xfrm>
            <a:off x="4518025" y="1484313"/>
            <a:ext cx="4625975" cy="5373687"/>
          </a:xfrm>
          <a:noFill/>
          <a:ln/>
        </p:spPr>
      </p:pic>
      <p:sp>
        <p:nvSpPr>
          <p:cNvPr id="66566" name="Text Box 6"/>
          <p:cNvSpPr txBox="1">
            <a:spLocks noChangeArrowheads="1"/>
          </p:cNvSpPr>
          <p:nvPr/>
        </p:nvSpPr>
        <p:spPr bwMode="auto">
          <a:xfrm>
            <a:off x="107950" y="4171950"/>
            <a:ext cx="4516438" cy="336550"/>
          </a:xfrm>
          <a:prstGeom prst="rect">
            <a:avLst/>
          </a:prstGeom>
          <a:noFill/>
          <a:ln w="9525">
            <a:noFill/>
            <a:miter lim="800000"/>
            <a:headEnd/>
            <a:tailEnd/>
          </a:ln>
          <a:effectLst/>
        </p:spPr>
        <p:txBody>
          <a:bodyPr wrap="none">
            <a:spAutoFit/>
          </a:bodyPr>
          <a:lstStyle/>
          <a:p>
            <a:r>
              <a:rPr lang="en-US" sz="1600" i="1"/>
              <a:t>Ac</a:t>
            </a:r>
            <a:r>
              <a:rPr lang="en-US" sz="1600" i="1" baseline="30000"/>
              <a:t>-</a:t>
            </a:r>
            <a:r>
              <a:rPr lang="en-US" sz="1600" i="1"/>
              <a:t> + 8 Fe</a:t>
            </a:r>
            <a:r>
              <a:rPr lang="en-US" sz="1600" i="1" baseline="30000"/>
              <a:t>3+</a:t>
            </a:r>
            <a:r>
              <a:rPr lang="en-US" sz="1600" i="1"/>
              <a:t> + 2 H</a:t>
            </a:r>
            <a:r>
              <a:rPr lang="en-US" sz="1600" i="1" baseline="-25000"/>
              <a:t>2</a:t>
            </a:r>
            <a:r>
              <a:rPr lang="en-US" sz="1600" i="1"/>
              <a:t>O  </a:t>
            </a:r>
            <a:r>
              <a:rPr lang="en-US" sz="1600" i="1">
                <a:sym typeface="Wingdings" pitchFamily="2" charset="2"/>
              </a:rPr>
              <a:t>  2 CO</a:t>
            </a:r>
            <a:r>
              <a:rPr lang="en-US" sz="1600" i="1" baseline="-25000">
                <a:sym typeface="Wingdings" pitchFamily="2" charset="2"/>
              </a:rPr>
              <a:t>2</a:t>
            </a:r>
            <a:r>
              <a:rPr lang="en-US" sz="1600" i="1">
                <a:sym typeface="Wingdings" pitchFamily="2" charset="2"/>
              </a:rPr>
              <a:t> + 8 Fe</a:t>
            </a:r>
            <a:r>
              <a:rPr lang="en-US" sz="1600" i="1" baseline="30000">
                <a:sym typeface="Wingdings" pitchFamily="2" charset="2"/>
              </a:rPr>
              <a:t>2+</a:t>
            </a:r>
            <a:r>
              <a:rPr lang="en-US" sz="1600" i="1">
                <a:sym typeface="Wingdings" pitchFamily="2" charset="2"/>
              </a:rPr>
              <a:t> + 7 H</a:t>
            </a:r>
            <a:r>
              <a:rPr lang="en-US" sz="1600" i="1" baseline="30000">
                <a:sym typeface="Wingdings" pitchFamily="2" charset="2"/>
              </a:rPr>
              <a:t>+</a:t>
            </a:r>
            <a:r>
              <a:rPr lang="en-US" sz="1600" i="1">
                <a:sym typeface="Wingdings" pitchFamily="2" charset="2"/>
              </a:rPr>
              <a:t> </a:t>
            </a:r>
            <a:endParaRPr lang="en-US" sz="1600" i="1"/>
          </a:p>
        </p:txBody>
      </p:sp>
      <p:sp>
        <p:nvSpPr>
          <p:cNvPr id="66567" name="Text Box 7"/>
          <p:cNvSpPr txBox="1">
            <a:spLocks noChangeArrowheads="1"/>
          </p:cNvSpPr>
          <p:nvPr/>
        </p:nvSpPr>
        <p:spPr bwMode="auto">
          <a:xfrm>
            <a:off x="288925" y="6230938"/>
            <a:ext cx="3778250" cy="366712"/>
          </a:xfrm>
          <a:prstGeom prst="rect">
            <a:avLst/>
          </a:prstGeom>
          <a:noFill/>
          <a:ln w="9525">
            <a:noFill/>
            <a:miter lim="800000"/>
            <a:headEnd/>
            <a:tailEnd/>
          </a:ln>
          <a:effectLst/>
        </p:spPr>
        <p:txBody>
          <a:bodyPr wrap="none">
            <a:spAutoFit/>
          </a:bodyPr>
          <a:lstStyle/>
          <a:p>
            <a:r>
              <a:rPr lang="en-US" i="1"/>
              <a:t>C</a:t>
            </a:r>
            <a:r>
              <a:rPr lang="en-US" i="1" baseline="-25000"/>
              <a:t>7</a:t>
            </a:r>
            <a:r>
              <a:rPr lang="en-US" i="1"/>
              <a:t>H</a:t>
            </a:r>
            <a:r>
              <a:rPr lang="en-US" i="1" baseline="-25000"/>
              <a:t>4</a:t>
            </a:r>
            <a:r>
              <a:rPr lang="en-US" i="1"/>
              <a:t>O</a:t>
            </a:r>
            <a:r>
              <a:rPr lang="en-US" i="1" baseline="-25000"/>
              <a:t>2</a:t>
            </a:r>
            <a:r>
              <a:rPr lang="en-US" i="1"/>
              <a:t>Cl</a:t>
            </a:r>
            <a:r>
              <a:rPr lang="en-US" i="1" baseline="30000"/>
              <a:t>-</a:t>
            </a:r>
            <a:r>
              <a:rPr lang="en-US" i="1"/>
              <a:t> + H</a:t>
            </a:r>
            <a:r>
              <a:rPr lang="en-US" i="1" baseline="-25000"/>
              <a:t>2</a:t>
            </a:r>
            <a:r>
              <a:rPr lang="en-US" i="1"/>
              <a:t>  </a:t>
            </a:r>
            <a:r>
              <a:rPr lang="en-US" i="1">
                <a:sym typeface="Wingdings" pitchFamily="2" charset="2"/>
              </a:rPr>
              <a:t>  C</a:t>
            </a:r>
            <a:r>
              <a:rPr lang="en-US" i="1" baseline="-25000">
                <a:sym typeface="Wingdings" pitchFamily="2" charset="2"/>
              </a:rPr>
              <a:t>7</a:t>
            </a:r>
            <a:r>
              <a:rPr lang="en-US" i="1">
                <a:sym typeface="Wingdings" pitchFamily="2" charset="2"/>
              </a:rPr>
              <a:t>H</a:t>
            </a:r>
            <a:r>
              <a:rPr lang="en-US" i="1" baseline="-25000">
                <a:sym typeface="Wingdings" pitchFamily="2" charset="2"/>
              </a:rPr>
              <a:t>5</a:t>
            </a:r>
            <a:r>
              <a:rPr lang="en-US" i="1">
                <a:sym typeface="Wingdings" pitchFamily="2" charset="2"/>
              </a:rPr>
              <a:t>O</a:t>
            </a:r>
            <a:r>
              <a:rPr lang="en-US" i="1" baseline="-25000">
                <a:sym typeface="Wingdings" pitchFamily="2" charset="2"/>
              </a:rPr>
              <a:t>2</a:t>
            </a:r>
            <a:r>
              <a:rPr lang="en-US" i="1" baseline="30000">
                <a:sym typeface="Wingdings" pitchFamily="2" charset="2"/>
              </a:rPr>
              <a:t>-</a:t>
            </a:r>
            <a:r>
              <a:rPr lang="en-US" i="1">
                <a:sym typeface="Wingdings" pitchFamily="2" charset="2"/>
              </a:rPr>
              <a:t>  +  HCl</a:t>
            </a:r>
            <a:endParaRPr lang="en-US" i="1"/>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755650" y="260350"/>
            <a:ext cx="7777163" cy="576263"/>
          </a:xfrm>
          <a:prstGeom prst="rect">
            <a:avLst/>
          </a:prstGeom>
          <a:solidFill>
            <a:srgbClr val="FFFF66"/>
          </a:solidFill>
          <a:ln w="9525">
            <a:solidFill>
              <a:schemeClr val="tx1"/>
            </a:solidFill>
            <a:miter lim="800000"/>
            <a:headEnd/>
            <a:tailEnd/>
          </a:ln>
          <a:effectLst/>
        </p:spPr>
        <p:txBody>
          <a:bodyPr wrap="none" anchor="ctr"/>
          <a:lstStyle/>
          <a:p>
            <a:pPr algn="ctr"/>
            <a:r>
              <a:rPr lang="en-US" b="1"/>
              <a:t>Composite Particulate Organic Material (100)</a:t>
            </a:r>
          </a:p>
        </p:txBody>
      </p:sp>
      <p:grpSp>
        <p:nvGrpSpPr>
          <p:cNvPr id="2" name="Group 50"/>
          <p:cNvGrpSpPr>
            <a:grpSpLocks/>
          </p:cNvGrpSpPr>
          <p:nvPr/>
        </p:nvGrpSpPr>
        <p:grpSpPr bwMode="auto">
          <a:xfrm>
            <a:off x="0" y="836613"/>
            <a:ext cx="9036050" cy="1476375"/>
            <a:chOff x="0" y="527"/>
            <a:chExt cx="5692" cy="930"/>
          </a:xfrm>
        </p:grpSpPr>
        <p:sp>
          <p:nvSpPr>
            <p:cNvPr id="2053" name="Rectangle 5"/>
            <p:cNvSpPr>
              <a:spLocks noChangeArrowheads="1"/>
            </p:cNvSpPr>
            <p:nvPr/>
          </p:nvSpPr>
          <p:spPr bwMode="auto">
            <a:xfrm>
              <a:off x="476" y="1184"/>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Carbohydrates (30)</a:t>
              </a:r>
            </a:p>
          </p:txBody>
        </p:sp>
        <p:sp>
          <p:nvSpPr>
            <p:cNvPr id="2054" name="Rectangle 6"/>
            <p:cNvSpPr>
              <a:spLocks noChangeArrowheads="1"/>
            </p:cNvSpPr>
            <p:nvPr/>
          </p:nvSpPr>
          <p:spPr bwMode="auto">
            <a:xfrm>
              <a:off x="2200" y="1185"/>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Proteins (30)</a:t>
              </a:r>
            </a:p>
          </p:txBody>
        </p:sp>
        <p:sp>
          <p:nvSpPr>
            <p:cNvPr id="2055" name="Rectangle 7"/>
            <p:cNvSpPr>
              <a:spLocks noChangeArrowheads="1"/>
            </p:cNvSpPr>
            <p:nvPr/>
          </p:nvSpPr>
          <p:spPr bwMode="auto">
            <a:xfrm>
              <a:off x="3924" y="1185"/>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Lipids (30)</a:t>
              </a:r>
            </a:p>
          </p:txBody>
        </p:sp>
        <p:sp>
          <p:nvSpPr>
            <p:cNvPr id="2056" name="Rectangle 8"/>
            <p:cNvSpPr>
              <a:spLocks noChangeArrowheads="1"/>
            </p:cNvSpPr>
            <p:nvPr/>
          </p:nvSpPr>
          <p:spPr bwMode="auto">
            <a:xfrm>
              <a:off x="4241" y="754"/>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Inerts (10)</a:t>
              </a:r>
            </a:p>
          </p:txBody>
        </p:sp>
        <p:sp>
          <p:nvSpPr>
            <p:cNvPr id="2057" name="Line 9"/>
            <p:cNvSpPr>
              <a:spLocks noChangeShapeType="1"/>
            </p:cNvSpPr>
            <p:nvPr/>
          </p:nvSpPr>
          <p:spPr bwMode="auto">
            <a:xfrm>
              <a:off x="2925" y="527"/>
              <a:ext cx="0" cy="635"/>
            </a:xfrm>
            <a:prstGeom prst="line">
              <a:avLst/>
            </a:prstGeom>
            <a:noFill/>
            <a:ln w="25400">
              <a:solidFill>
                <a:schemeClr val="tx1"/>
              </a:solidFill>
              <a:round/>
              <a:headEnd/>
              <a:tailEnd type="triangle" w="lg" len="lg"/>
            </a:ln>
            <a:effectLst/>
          </p:spPr>
          <p:txBody>
            <a:bodyPr/>
            <a:lstStyle/>
            <a:p>
              <a:endParaRPr lang="nb-NO"/>
            </a:p>
          </p:txBody>
        </p:sp>
        <p:sp>
          <p:nvSpPr>
            <p:cNvPr id="2058" name="Line 10"/>
            <p:cNvSpPr>
              <a:spLocks noChangeShapeType="1"/>
            </p:cNvSpPr>
            <p:nvPr/>
          </p:nvSpPr>
          <p:spPr bwMode="auto">
            <a:xfrm flipH="1">
              <a:off x="1927" y="527"/>
              <a:ext cx="998" cy="635"/>
            </a:xfrm>
            <a:prstGeom prst="line">
              <a:avLst/>
            </a:prstGeom>
            <a:noFill/>
            <a:ln w="25400">
              <a:solidFill>
                <a:schemeClr val="tx1"/>
              </a:solidFill>
              <a:round/>
              <a:headEnd/>
              <a:tailEnd type="triangle" w="lg" len="lg"/>
            </a:ln>
            <a:effectLst/>
          </p:spPr>
          <p:txBody>
            <a:bodyPr/>
            <a:lstStyle/>
            <a:p>
              <a:endParaRPr lang="nb-NO"/>
            </a:p>
          </p:txBody>
        </p:sp>
        <p:sp>
          <p:nvSpPr>
            <p:cNvPr id="2059" name="Line 11"/>
            <p:cNvSpPr>
              <a:spLocks noChangeShapeType="1"/>
            </p:cNvSpPr>
            <p:nvPr/>
          </p:nvSpPr>
          <p:spPr bwMode="auto">
            <a:xfrm>
              <a:off x="2925" y="527"/>
              <a:ext cx="998" cy="635"/>
            </a:xfrm>
            <a:prstGeom prst="line">
              <a:avLst/>
            </a:prstGeom>
            <a:noFill/>
            <a:ln w="25400">
              <a:solidFill>
                <a:schemeClr val="tx1"/>
              </a:solidFill>
              <a:round/>
              <a:headEnd/>
              <a:tailEnd type="triangle" w="lg" len="lg"/>
            </a:ln>
            <a:effectLst/>
          </p:spPr>
          <p:txBody>
            <a:bodyPr/>
            <a:lstStyle/>
            <a:p>
              <a:endParaRPr lang="nb-NO"/>
            </a:p>
          </p:txBody>
        </p:sp>
        <p:sp>
          <p:nvSpPr>
            <p:cNvPr id="2060" name="Line 12"/>
            <p:cNvSpPr>
              <a:spLocks noChangeShapeType="1"/>
            </p:cNvSpPr>
            <p:nvPr/>
          </p:nvSpPr>
          <p:spPr bwMode="auto">
            <a:xfrm>
              <a:off x="2925" y="527"/>
              <a:ext cx="1316" cy="363"/>
            </a:xfrm>
            <a:prstGeom prst="line">
              <a:avLst/>
            </a:prstGeom>
            <a:noFill/>
            <a:ln w="25400">
              <a:solidFill>
                <a:schemeClr val="tx1"/>
              </a:solidFill>
              <a:round/>
              <a:headEnd/>
              <a:tailEnd type="triangle" w="lg" len="lg"/>
            </a:ln>
            <a:effectLst/>
          </p:spPr>
          <p:txBody>
            <a:bodyPr/>
            <a:lstStyle/>
            <a:p>
              <a:endParaRPr lang="nb-NO"/>
            </a:p>
          </p:txBody>
        </p:sp>
        <p:sp>
          <p:nvSpPr>
            <p:cNvPr id="2084" name="Text Box 36"/>
            <p:cNvSpPr txBox="1">
              <a:spLocks noChangeArrowheads="1"/>
            </p:cNvSpPr>
            <p:nvPr/>
          </p:nvSpPr>
          <p:spPr bwMode="auto">
            <a:xfrm>
              <a:off x="0" y="754"/>
              <a:ext cx="996" cy="231"/>
            </a:xfrm>
            <a:prstGeom prst="rect">
              <a:avLst/>
            </a:prstGeom>
            <a:noFill/>
            <a:ln w="9525">
              <a:noFill/>
              <a:miter lim="800000"/>
              <a:headEnd/>
              <a:tailEnd/>
            </a:ln>
            <a:effectLst/>
          </p:spPr>
          <p:txBody>
            <a:bodyPr wrap="none">
              <a:spAutoFit/>
            </a:bodyPr>
            <a:lstStyle/>
            <a:p>
              <a:r>
                <a:rPr lang="en-US" i="1">
                  <a:hlinkClick r:id="rId2" action="ppaction://hlinkpres?slideindex=1&amp;slidetitle="/>
                </a:rPr>
                <a:t>Disintegration</a:t>
              </a:r>
              <a:endParaRPr lang="en-US" i="1"/>
            </a:p>
          </p:txBody>
        </p:sp>
      </p:grpSp>
      <p:grpSp>
        <p:nvGrpSpPr>
          <p:cNvPr id="3" name="Group 52"/>
          <p:cNvGrpSpPr>
            <a:grpSpLocks/>
          </p:cNvGrpSpPr>
          <p:nvPr/>
        </p:nvGrpSpPr>
        <p:grpSpPr bwMode="auto">
          <a:xfrm>
            <a:off x="0" y="3429000"/>
            <a:ext cx="4643438" cy="936625"/>
            <a:chOff x="0" y="2160"/>
            <a:chExt cx="2925" cy="590"/>
          </a:xfrm>
        </p:grpSpPr>
        <p:sp>
          <p:nvSpPr>
            <p:cNvPr id="2064" name="Rectangle 16"/>
            <p:cNvSpPr>
              <a:spLocks noChangeArrowheads="1"/>
            </p:cNvSpPr>
            <p:nvPr/>
          </p:nvSpPr>
          <p:spPr bwMode="auto">
            <a:xfrm>
              <a:off x="1610" y="2478"/>
              <a:ext cx="907" cy="272"/>
            </a:xfrm>
            <a:prstGeom prst="rect">
              <a:avLst/>
            </a:prstGeom>
            <a:solidFill>
              <a:srgbClr val="FFFF66"/>
            </a:solidFill>
            <a:ln w="9525">
              <a:solidFill>
                <a:schemeClr val="tx1"/>
              </a:solidFill>
              <a:miter lim="800000"/>
              <a:headEnd/>
              <a:tailEnd/>
            </a:ln>
            <a:effectLst/>
          </p:spPr>
          <p:txBody>
            <a:bodyPr wrap="none" anchor="ctr"/>
            <a:lstStyle/>
            <a:p>
              <a:pPr algn="ctr"/>
              <a:r>
                <a:rPr lang="en-US" b="1"/>
                <a:t>VFA (29)</a:t>
              </a:r>
            </a:p>
          </p:txBody>
        </p:sp>
        <p:sp>
          <p:nvSpPr>
            <p:cNvPr id="2068" name="Line 20"/>
            <p:cNvSpPr>
              <a:spLocks noChangeShapeType="1"/>
            </p:cNvSpPr>
            <p:nvPr/>
          </p:nvSpPr>
          <p:spPr bwMode="auto">
            <a:xfrm flipH="1">
              <a:off x="2517" y="2160"/>
              <a:ext cx="408" cy="318"/>
            </a:xfrm>
            <a:prstGeom prst="line">
              <a:avLst/>
            </a:prstGeom>
            <a:noFill/>
            <a:ln w="25400">
              <a:solidFill>
                <a:schemeClr val="tx1"/>
              </a:solidFill>
              <a:round/>
              <a:headEnd/>
              <a:tailEnd type="triangle" w="lg" len="lg"/>
            </a:ln>
            <a:effectLst/>
          </p:spPr>
          <p:txBody>
            <a:bodyPr/>
            <a:lstStyle/>
            <a:p>
              <a:endParaRPr lang="nb-NO"/>
            </a:p>
          </p:txBody>
        </p:sp>
        <p:sp>
          <p:nvSpPr>
            <p:cNvPr id="2069" name="Line 21"/>
            <p:cNvSpPr>
              <a:spLocks noChangeShapeType="1"/>
            </p:cNvSpPr>
            <p:nvPr/>
          </p:nvSpPr>
          <p:spPr bwMode="auto">
            <a:xfrm>
              <a:off x="1156" y="2160"/>
              <a:ext cx="454" cy="318"/>
            </a:xfrm>
            <a:prstGeom prst="line">
              <a:avLst/>
            </a:prstGeom>
            <a:noFill/>
            <a:ln w="25400">
              <a:solidFill>
                <a:schemeClr val="tx1"/>
              </a:solidFill>
              <a:round/>
              <a:headEnd/>
              <a:tailEnd type="triangle" w="lg" len="lg"/>
            </a:ln>
            <a:effectLst/>
          </p:spPr>
          <p:txBody>
            <a:bodyPr/>
            <a:lstStyle/>
            <a:p>
              <a:endParaRPr lang="nb-NO"/>
            </a:p>
          </p:txBody>
        </p:sp>
        <p:sp>
          <p:nvSpPr>
            <p:cNvPr id="2086" name="Text Box 38"/>
            <p:cNvSpPr txBox="1">
              <a:spLocks noChangeArrowheads="1"/>
            </p:cNvSpPr>
            <p:nvPr/>
          </p:nvSpPr>
          <p:spPr bwMode="auto">
            <a:xfrm>
              <a:off x="0" y="2251"/>
              <a:ext cx="972" cy="231"/>
            </a:xfrm>
            <a:prstGeom prst="rect">
              <a:avLst/>
            </a:prstGeom>
            <a:noFill/>
            <a:ln w="9525">
              <a:noFill/>
              <a:miter lim="800000"/>
              <a:headEnd/>
              <a:tailEnd/>
            </a:ln>
            <a:effectLst/>
          </p:spPr>
          <p:txBody>
            <a:bodyPr wrap="none">
              <a:spAutoFit/>
            </a:bodyPr>
            <a:lstStyle/>
            <a:p>
              <a:r>
                <a:rPr lang="en-US" i="1">
                  <a:hlinkClick r:id="rId3" action="ppaction://hlinkpres?slideindex=1&amp;slidetitle="/>
                </a:rPr>
                <a:t>Acidogenesis</a:t>
              </a:r>
              <a:endParaRPr lang="en-US" i="1"/>
            </a:p>
          </p:txBody>
        </p:sp>
      </p:grpSp>
      <p:grpSp>
        <p:nvGrpSpPr>
          <p:cNvPr id="4" name="Group 57"/>
          <p:cNvGrpSpPr>
            <a:grpSpLocks/>
          </p:cNvGrpSpPr>
          <p:nvPr/>
        </p:nvGrpSpPr>
        <p:grpSpPr bwMode="auto">
          <a:xfrm>
            <a:off x="0" y="5589588"/>
            <a:ext cx="6516688" cy="1079500"/>
            <a:chOff x="0" y="3521"/>
            <a:chExt cx="4105" cy="680"/>
          </a:xfrm>
        </p:grpSpPr>
        <p:sp>
          <p:nvSpPr>
            <p:cNvPr id="2066" name="Rectangle 18"/>
            <p:cNvSpPr>
              <a:spLocks noChangeArrowheads="1"/>
            </p:cNvSpPr>
            <p:nvPr/>
          </p:nvSpPr>
          <p:spPr bwMode="auto">
            <a:xfrm>
              <a:off x="2518" y="3929"/>
              <a:ext cx="1088" cy="272"/>
            </a:xfrm>
            <a:prstGeom prst="rect">
              <a:avLst/>
            </a:prstGeom>
            <a:solidFill>
              <a:srgbClr val="FFFF66"/>
            </a:solidFill>
            <a:ln w="9525">
              <a:solidFill>
                <a:schemeClr val="tx1"/>
              </a:solidFill>
              <a:miter lim="800000"/>
              <a:headEnd/>
              <a:tailEnd/>
            </a:ln>
            <a:effectLst/>
          </p:spPr>
          <p:txBody>
            <a:bodyPr wrap="none" anchor="ctr"/>
            <a:lstStyle/>
            <a:p>
              <a:pPr algn="ctr"/>
              <a:r>
                <a:rPr lang="en-US" b="1"/>
                <a:t>Methane (90)</a:t>
              </a:r>
            </a:p>
          </p:txBody>
        </p:sp>
        <p:sp>
          <p:nvSpPr>
            <p:cNvPr id="2076" name="Line 28"/>
            <p:cNvSpPr>
              <a:spLocks noChangeShapeType="1"/>
            </p:cNvSpPr>
            <p:nvPr/>
          </p:nvSpPr>
          <p:spPr bwMode="auto">
            <a:xfrm flipH="1">
              <a:off x="3606" y="3521"/>
              <a:ext cx="499" cy="408"/>
            </a:xfrm>
            <a:prstGeom prst="line">
              <a:avLst/>
            </a:prstGeom>
            <a:noFill/>
            <a:ln w="25400">
              <a:solidFill>
                <a:schemeClr val="tx1"/>
              </a:solidFill>
              <a:round/>
              <a:headEnd/>
              <a:tailEnd type="triangle" w="lg" len="lg"/>
            </a:ln>
            <a:effectLst/>
          </p:spPr>
          <p:txBody>
            <a:bodyPr/>
            <a:lstStyle/>
            <a:p>
              <a:endParaRPr lang="nb-NO"/>
            </a:p>
          </p:txBody>
        </p:sp>
        <p:sp>
          <p:nvSpPr>
            <p:cNvPr id="2079" name="Line 31"/>
            <p:cNvSpPr>
              <a:spLocks noChangeShapeType="1"/>
            </p:cNvSpPr>
            <p:nvPr/>
          </p:nvSpPr>
          <p:spPr bwMode="auto">
            <a:xfrm>
              <a:off x="2018" y="3521"/>
              <a:ext cx="499" cy="408"/>
            </a:xfrm>
            <a:prstGeom prst="line">
              <a:avLst/>
            </a:prstGeom>
            <a:noFill/>
            <a:ln w="25400">
              <a:solidFill>
                <a:schemeClr val="tx1"/>
              </a:solidFill>
              <a:round/>
              <a:headEnd/>
              <a:tailEnd type="triangle" w="lg" len="lg"/>
            </a:ln>
            <a:effectLst/>
          </p:spPr>
          <p:txBody>
            <a:bodyPr/>
            <a:lstStyle/>
            <a:p>
              <a:endParaRPr lang="nb-NO"/>
            </a:p>
          </p:txBody>
        </p:sp>
        <p:sp>
          <p:nvSpPr>
            <p:cNvPr id="2088" name="Text Box 40"/>
            <p:cNvSpPr txBox="1">
              <a:spLocks noChangeArrowheads="1"/>
            </p:cNvSpPr>
            <p:nvPr/>
          </p:nvSpPr>
          <p:spPr bwMode="auto">
            <a:xfrm>
              <a:off x="0" y="3702"/>
              <a:ext cx="1172" cy="231"/>
            </a:xfrm>
            <a:prstGeom prst="rect">
              <a:avLst/>
            </a:prstGeom>
            <a:noFill/>
            <a:ln w="9525">
              <a:noFill/>
              <a:miter lim="800000"/>
              <a:headEnd/>
              <a:tailEnd/>
            </a:ln>
            <a:effectLst/>
          </p:spPr>
          <p:txBody>
            <a:bodyPr wrap="none">
              <a:spAutoFit/>
            </a:bodyPr>
            <a:lstStyle/>
            <a:p>
              <a:r>
                <a:rPr lang="en-US" i="1">
                  <a:hlinkClick r:id="rId4" action="ppaction://hlinkpres?slideindex=1&amp;slidetitle="/>
                </a:rPr>
                <a:t>Methanogenesis</a:t>
              </a:r>
              <a:endParaRPr lang="en-US" i="1"/>
            </a:p>
          </p:txBody>
        </p:sp>
      </p:grpSp>
      <p:grpSp>
        <p:nvGrpSpPr>
          <p:cNvPr id="5" name="Group 51"/>
          <p:cNvGrpSpPr>
            <a:grpSpLocks/>
          </p:cNvGrpSpPr>
          <p:nvPr/>
        </p:nvGrpSpPr>
        <p:grpSpPr bwMode="auto">
          <a:xfrm>
            <a:off x="0" y="2347913"/>
            <a:ext cx="8532813" cy="1082675"/>
            <a:chOff x="0" y="1479"/>
            <a:chExt cx="5375" cy="682"/>
          </a:xfrm>
        </p:grpSpPr>
        <p:sp>
          <p:nvSpPr>
            <p:cNvPr id="2061" name="Rectangle 13"/>
            <p:cNvSpPr>
              <a:spLocks noChangeArrowheads="1"/>
            </p:cNvSpPr>
            <p:nvPr/>
          </p:nvSpPr>
          <p:spPr bwMode="auto">
            <a:xfrm>
              <a:off x="431" y="1888"/>
              <a:ext cx="1542" cy="272"/>
            </a:xfrm>
            <a:prstGeom prst="rect">
              <a:avLst/>
            </a:prstGeom>
            <a:solidFill>
              <a:srgbClr val="FFFF66"/>
            </a:solidFill>
            <a:ln w="9525">
              <a:solidFill>
                <a:schemeClr val="tx1"/>
              </a:solidFill>
              <a:miter lim="800000"/>
              <a:headEnd/>
              <a:tailEnd/>
            </a:ln>
            <a:effectLst/>
          </p:spPr>
          <p:txBody>
            <a:bodyPr wrap="none" anchor="ctr"/>
            <a:lstStyle/>
            <a:p>
              <a:pPr algn="ctr"/>
              <a:r>
                <a:rPr lang="en-US" b="1"/>
                <a:t>Monosaccharides (31)</a:t>
              </a:r>
            </a:p>
          </p:txBody>
        </p:sp>
        <p:sp>
          <p:nvSpPr>
            <p:cNvPr id="2062" name="Rectangle 14"/>
            <p:cNvSpPr>
              <a:spLocks noChangeArrowheads="1"/>
            </p:cNvSpPr>
            <p:nvPr/>
          </p:nvSpPr>
          <p:spPr bwMode="auto">
            <a:xfrm>
              <a:off x="2200" y="1889"/>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Amino Acids (30)</a:t>
              </a:r>
            </a:p>
          </p:txBody>
        </p:sp>
        <p:sp>
          <p:nvSpPr>
            <p:cNvPr id="2063" name="Rectangle 15"/>
            <p:cNvSpPr>
              <a:spLocks noChangeArrowheads="1"/>
            </p:cNvSpPr>
            <p:nvPr/>
          </p:nvSpPr>
          <p:spPr bwMode="auto">
            <a:xfrm>
              <a:off x="3924" y="1889"/>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LCFA (29)</a:t>
              </a:r>
            </a:p>
          </p:txBody>
        </p:sp>
        <p:sp>
          <p:nvSpPr>
            <p:cNvPr id="2072" name="Line 24"/>
            <p:cNvSpPr>
              <a:spLocks noChangeShapeType="1"/>
            </p:cNvSpPr>
            <p:nvPr/>
          </p:nvSpPr>
          <p:spPr bwMode="auto">
            <a:xfrm>
              <a:off x="2925" y="1479"/>
              <a:ext cx="0" cy="409"/>
            </a:xfrm>
            <a:prstGeom prst="line">
              <a:avLst/>
            </a:prstGeom>
            <a:noFill/>
            <a:ln w="25400">
              <a:solidFill>
                <a:schemeClr val="tx1"/>
              </a:solidFill>
              <a:round/>
              <a:headEnd/>
              <a:tailEnd type="triangle" w="lg" len="lg"/>
            </a:ln>
            <a:effectLst/>
          </p:spPr>
          <p:txBody>
            <a:bodyPr/>
            <a:lstStyle/>
            <a:p>
              <a:endParaRPr lang="nb-NO"/>
            </a:p>
          </p:txBody>
        </p:sp>
        <p:sp>
          <p:nvSpPr>
            <p:cNvPr id="2073" name="Line 25"/>
            <p:cNvSpPr>
              <a:spLocks noChangeShapeType="1"/>
            </p:cNvSpPr>
            <p:nvPr/>
          </p:nvSpPr>
          <p:spPr bwMode="auto">
            <a:xfrm>
              <a:off x="1156" y="1479"/>
              <a:ext cx="0" cy="409"/>
            </a:xfrm>
            <a:prstGeom prst="line">
              <a:avLst/>
            </a:prstGeom>
            <a:noFill/>
            <a:ln w="25400">
              <a:solidFill>
                <a:schemeClr val="tx1"/>
              </a:solidFill>
              <a:round/>
              <a:headEnd/>
              <a:tailEnd type="triangle" w="lg" len="lg"/>
            </a:ln>
            <a:effectLst/>
          </p:spPr>
          <p:txBody>
            <a:bodyPr/>
            <a:lstStyle/>
            <a:p>
              <a:endParaRPr lang="nb-NO"/>
            </a:p>
          </p:txBody>
        </p:sp>
        <p:sp>
          <p:nvSpPr>
            <p:cNvPr id="2074" name="Line 26"/>
            <p:cNvSpPr>
              <a:spLocks noChangeShapeType="1"/>
            </p:cNvSpPr>
            <p:nvPr/>
          </p:nvSpPr>
          <p:spPr bwMode="auto">
            <a:xfrm>
              <a:off x="4604" y="1479"/>
              <a:ext cx="0" cy="409"/>
            </a:xfrm>
            <a:prstGeom prst="line">
              <a:avLst/>
            </a:prstGeom>
            <a:noFill/>
            <a:ln w="25400">
              <a:solidFill>
                <a:schemeClr val="tx1"/>
              </a:solidFill>
              <a:round/>
              <a:headEnd/>
              <a:tailEnd type="triangle" w="lg" len="lg"/>
            </a:ln>
            <a:effectLst/>
          </p:spPr>
          <p:txBody>
            <a:bodyPr/>
            <a:lstStyle/>
            <a:p>
              <a:endParaRPr lang="nb-NO"/>
            </a:p>
          </p:txBody>
        </p:sp>
        <p:sp>
          <p:nvSpPr>
            <p:cNvPr id="2085" name="Text Box 37"/>
            <p:cNvSpPr txBox="1">
              <a:spLocks noChangeArrowheads="1"/>
            </p:cNvSpPr>
            <p:nvPr/>
          </p:nvSpPr>
          <p:spPr bwMode="auto">
            <a:xfrm>
              <a:off x="0" y="1570"/>
              <a:ext cx="780" cy="231"/>
            </a:xfrm>
            <a:prstGeom prst="rect">
              <a:avLst/>
            </a:prstGeom>
            <a:noFill/>
            <a:ln w="9525">
              <a:noFill/>
              <a:miter lim="800000"/>
              <a:headEnd/>
              <a:tailEnd/>
            </a:ln>
            <a:effectLst/>
          </p:spPr>
          <p:txBody>
            <a:bodyPr wrap="none">
              <a:spAutoFit/>
            </a:bodyPr>
            <a:lstStyle/>
            <a:p>
              <a:r>
                <a:rPr lang="en-US" i="1">
                  <a:hlinkClick r:id="rId5" action="ppaction://hlinkpres?slideindex=1&amp;slidetitle="/>
                </a:rPr>
                <a:t>Hydrolysis</a:t>
              </a:r>
              <a:endParaRPr lang="en-US" i="1"/>
            </a:p>
          </p:txBody>
        </p:sp>
        <p:sp>
          <p:nvSpPr>
            <p:cNvPr id="2089" name="Line 41"/>
            <p:cNvSpPr>
              <a:spLocks noChangeShapeType="1"/>
            </p:cNvSpPr>
            <p:nvPr/>
          </p:nvSpPr>
          <p:spPr bwMode="auto">
            <a:xfrm flipH="1">
              <a:off x="1973" y="1480"/>
              <a:ext cx="2631" cy="408"/>
            </a:xfrm>
            <a:prstGeom prst="line">
              <a:avLst/>
            </a:prstGeom>
            <a:noFill/>
            <a:ln w="25400">
              <a:solidFill>
                <a:schemeClr val="tx1"/>
              </a:solidFill>
              <a:round/>
              <a:headEnd/>
              <a:tailEnd type="triangle" w="lg" len="lg"/>
            </a:ln>
            <a:effectLst/>
          </p:spPr>
          <p:txBody>
            <a:bodyPr/>
            <a:lstStyle/>
            <a:p>
              <a:endParaRPr lang="nb-NO"/>
            </a:p>
          </p:txBody>
        </p:sp>
        <p:sp>
          <p:nvSpPr>
            <p:cNvPr id="2090" name="Text Box 42"/>
            <p:cNvSpPr txBox="1">
              <a:spLocks noChangeArrowheads="1"/>
            </p:cNvSpPr>
            <p:nvPr/>
          </p:nvSpPr>
          <p:spPr bwMode="auto">
            <a:xfrm>
              <a:off x="3366" y="1537"/>
              <a:ext cx="196" cy="231"/>
            </a:xfrm>
            <a:prstGeom prst="rect">
              <a:avLst/>
            </a:prstGeom>
            <a:solidFill>
              <a:schemeClr val="bg1"/>
            </a:solidFill>
            <a:ln w="9525">
              <a:noFill/>
              <a:miter lim="800000"/>
              <a:headEnd/>
              <a:tailEnd/>
            </a:ln>
            <a:effectLst/>
          </p:spPr>
          <p:txBody>
            <a:bodyPr wrap="none">
              <a:spAutoFit/>
            </a:bodyPr>
            <a:lstStyle/>
            <a:p>
              <a:r>
                <a:rPr lang="en-US"/>
                <a:t>1</a:t>
              </a:r>
            </a:p>
          </p:txBody>
        </p:sp>
      </p:grpSp>
      <p:grpSp>
        <p:nvGrpSpPr>
          <p:cNvPr id="6" name="Group 56"/>
          <p:cNvGrpSpPr>
            <a:grpSpLocks/>
          </p:cNvGrpSpPr>
          <p:nvPr/>
        </p:nvGrpSpPr>
        <p:grpSpPr bwMode="auto">
          <a:xfrm>
            <a:off x="0" y="3429000"/>
            <a:ext cx="7596188" cy="2160588"/>
            <a:chOff x="0" y="2160"/>
            <a:chExt cx="4785" cy="1361"/>
          </a:xfrm>
        </p:grpSpPr>
        <p:grpSp>
          <p:nvGrpSpPr>
            <p:cNvPr id="7" name="Group 53"/>
            <p:cNvGrpSpPr>
              <a:grpSpLocks/>
            </p:cNvGrpSpPr>
            <p:nvPr/>
          </p:nvGrpSpPr>
          <p:grpSpPr bwMode="auto">
            <a:xfrm>
              <a:off x="0" y="2160"/>
              <a:ext cx="4785" cy="1361"/>
              <a:chOff x="0" y="2160"/>
              <a:chExt cx="4785" cy="1361"/>
            </a:xfrm>
          </p:grpSpPr>
          <p:sp>
            <p:nvSpPr>
              <p:cNvPr id="2065" name="Rectangle 17"/>
              <p:cNvSpPr>
                <a:spLocks noChangeArrowheads="1"/>
              </p:cNvSpPr>
              <p:nvPr/>
            </p:nvSpPr>
            <p:spPr bwMode="auto">
              <a:xfrm>
                <a:off x="3334" y="3249"/>
                <a:ext cx="1451" cy="272"/>
              </a:xfrm>
              <a:prstGeom prst="rect">
                <a:avLst/>
              </a:prstGeom>
              <a:solidFill>
                <a:srgbClr val="FFFF66"/>
              </a:solidFill>
              <a:ln w="9525">
                <a:solidFill>
                  <a:schemeClr val="tx1"/>
                </a:solidFill>
                <a:miter lim="800000"/>
                <a:headEnd/>
                <a:tailEnd/>
              </a:ln>
              <a:effectLst/>
            </p:spPr>
            <p:txBody>
              <a:bodyPr wrap="none" anchor="ctr"/>
              <a:lstStyle/>
              <a:p>
                <a:pPr algn="ctr"/>
                <a:r>
                  <a:rPr lang="en-US" b="1"/>
                  <a:t>Hydrogen (26)</a:t>
                </a:r>
              </a:p>
            </p:txBody>
          </p:sp>
          <p:sp>
            <p:nvSpPr>
              <p:cNvPr id="2067" name="Rectangle 19"/>
              <p:cNvSpPr>
                <a:spLocks noChangeArrowheads="1"/>
              </p:cNvSpPr>
              <p:nvPr/>
            </p:nvSpPr>
            <p:spPr bwMode="auto">
              <a:xfrm>
                <a:off x="1384" y="3249"/>
                <a:ext cx="1315" cy="272"/>
              </a:xfrm>
              <a:prstGeom prst="rect">
                <a:avLst/>
              </a:prstGeom>
              <a:solidFill>
                <a:srgbClr val="FFFF66"/>
              </a:solidFill>
              <a:ln w="9525">
                <a:solidFill>
                  <a:schemeClr val="tx1"/>
                </a:solidFill>
                <a:miter lim="800000"/>
                <a:headEnd/>
                <a:tailEnd/>
              </a:ln>
              <a:effectLst/>
            </p:spPr>
            <p:txBody>
              <a:bodyPr wrap="none" anchor="ctr"/>
              <a:lstStyle/>
              <a:p>
                <a:pPr algn="ctr"/>
                <a:r>
                  <a:rPr lang="en-US" b="1"/>
                  <a:t>Acetic Acid (64)</a:t>
                </a:r>
              </a:p>
            </p:txBody>
          </p:sp>
          <p:sp>
            <p:nvSpPr>
              <p:cNvPr id="2070" name="Line 22"/>
              <p:cNvSpPr>
                <a:spLocks noChangeShapeType="1"/>
              </p:cNvSpPr>
              <p:nvPr/>
            </p:nvSpPr>
            <p:spPr bwMode="auto">
              <a:xfrm>
                <a:off x="2018" y="2750"/>
                <a:ext cx="0" cy="499"/>
              </a:xfrm>
              <a:prstGeom prst="line">
                <a:avLst/>
              </a:prstGeom>
              <a:noFill/>
              <a:ln w="25400">
                <a:solidFill>
                  <a:schemeClr val="tx1"/>
                </a:solidFill>
                <a:round/>
                <a:headEnd/>
                <a:tailEnd type="triangle" w="lg" len="lg"/>
              </a:ln>
              <a:effectLst/>
            </p:spPr>
            <p:txBody>
              <a:bodyPr/>
              <a:lstStyle/>
              <a:p>
                <a:endParaRPr lang="nb-NO"/>
              </a:p>
            </p:txBody>
          </p:sp>
          <p:sp>
            <p:nvSpPr>
              <p:cNvPr id="2071" name="Line 23"/>
              <p:cNvSpPr>
                <a:spLocks noChangeShapeType="1"/>
              </p:cNvSpPr>
              <p:nvPr/>
            </p:nvSpPr>
            <p:spPr bwMode="auto">
              <a:xfrm>
                <a:off x="1474" y="2795"/>
                <a:ext cx="1860" cy="454"/>
              </a:xfrm>
              <a:prstGeom prst="line">
                <a:avLst/>
              </a:prstGeom>
              <a:noFill/>
              <a:ln w="25400">
                <a:solidFill>
                  <a:schemeClr val="tx1"/>
                </a:solidFill>
                <a:round/>
                <a:headEnd/>
                <a:tailEnd type="triangle" w="lg" len="lg"/>
              </a:ln>
              <a:effectLst/>
            </p:spPr>
            <p:txBody>
              <a:bodyPr/>
              <a:lstStyle/>
              <a:p>
                <a:endParaRPr lang="nb-NO"/>
              </a:p>
            </p:txBody>
          </p:sp>
          <p:sp>
            <p:nvSpPr>
              <p:cNvPr id="2075" name="Line 27"/>
              <p:cNvSpPr>
                <a:spLocks noChangeShapeType="1"/>
              </p:cNvSpPr>
              <p:nvPr/>
            </p:nvSpPr>
            <p:spPr bwMode="auto">
              <a:xfrm>
                <a:off x="4604" y="2160"/>
                <a:ext cx="0" cy="1089"/>
              </a:xfrm>
              <a:prstGeom prst="line">
                <a:avLst/>
              </a:prstGeom>
              <a:noFill/>
              <a:ln w="25400">
                <a:solidFill>
                  <a:schemeClr val="tx1"/>
                </a:solidFill>
                <a:round/>
                <a:headEnd/>
                <a:tailEnd type="triangle" w="lg" len="lg"/>
              </a:ln>
              <a:effectLst/>
            </p:spPr>
            <p:txBody>
              <a:bodyPr/>
              <a:lstStyle/>
              <a:p>
                <a:endParaRPr lang="nb-NO"/>
              </a:p>
            </p:txBody>
          </p:sp>
          <p:sp>
            <p:nvSpPr>
              <p:cNvPr id="2077" name="Line 29"/>
              <p:cNvSpPr>
                <a:spLocks noChangeShapeType="1"/>
              </p:cNvSpPr>
              <p:nvPr/>
            </p:nvSpPr>
            <p:spPr bwMode="auto">
              <a:xfrm>
                <a:off x="2018" y="2750"/>
                <a:ext cx="1497" cy="317"/>
              </a:xfrm>
              <a:prstGeom prst="line">
                <a:avLst/>
              </a:prstGeom>
              <a:noFill/>
              <a:ln w="25400">
                <a:solidFill>
                  <a:schemeClr val="tx1"/>
                </a:solidFill>
                <a:round/>
                <a:headEnd/>
                <a:tailEnd type="none" w="lg" len="lg"/>
              </a:ln>
              <a:effectLst/>
            </p:spPr>
            <p:txBody>
              <a:bodyPr/>
              <a:lstStyle/>
              <a:p>
                <a:endParaRPr lang="nb-NO"/>
              </a:p>
            </p:txBody>
          </p:sp>
          <p:sp>
            <p:nvSpPr>
              <p:cNvPr id="2078" name="Line 30"/>
              <p:cNvSpPr>
                <a:spLocks noChangeShapeType="1"/>
              </p:cNvSpPr>
              <p:nvPr/>
            </p:nvSpPr>
            <p:spPr bwMode="auto">
              <a:xfrm>
                <a:off x="1156" y="2160"/>
                <a:ext cx="318" cy="635"/>
              </a:xfrm>
              <a:prstGeom prst="line">
                <a:avLst/>
              </a:prstGeom>
              <a:noFill/>
              <a:ln w="25400">
                <a:solidFill>
                  <a:schemeClr val="tx1"/>
                </a:solidFill>
                <a:round/>
                <a:headEnd/>
                <a:tailEnd type="none" w="lg" len="lg"/>
              </a:ln>
              <a:effectLst/>
            </p:spPr>
            <p:txBody>
              <a:bodyPr/>
              <a:lstStyle/>
              <a:p>
                <a:endParaRPr lang="nb-NO"/>
              </a:p>
            </p:txBody>
          </p:sp>
          <p:sp>
            <p:nvSpPr>
              <p:cNvPr id="2080" name="Line 32"/>
              <p:cNvSpPr>
                <a:spLocks noChangeShapeType="1"/>
              </p:cNvSpPr>
              <p:nvPr/>
            </p:nvSpPr>
            <p:spPr bwMode="auto">
              <a:xfrm>
                <a:off x="3515" y="3067"/>
                <a:ext cx="0" cy="182"/>
              </a:xfrm>
              <a:prstGeom prst="line">
                <a:avLst/>
              </a:prstGeom>
              <a:noFill/>
              <a:ln w="25400">
                <a:solidFill>
                  <a:schemeClr val="tx1"/>
                </a:solidFill>
                <a:round/>
                <a:headEnd/>
                <a:tailEnd type="triangle" w="lg" len="lg"/>
              </a:ln>
              <a:effectLst/>
            </p:spPr>
            <p:txBody>
              <a:bodyPr/>
              <a:lstStyle/>
              <a:p>
                <a:endParaRPr lang="nb-NO"/>
              </a:p>
            </p:txBody>
          </p:sp>
          <p:sp>
            <p:nvSpPr>
              <p:cNvPr id="2081" name="Line 33"/>
              <p:cNvSpPr>
                <a:spLocks noChangeShapeType="1"/>
              </p:cNvSpPr>
              <p:nvPr/>
            </p:nvSpPr>
            <p:spPr bwMode="auto">
              <a:xfrm>
                <a:off x="1156" y="2160"/>
                <a:ext cx="227" cy="1089"/>
              </a:xfrm>
              <a:prstGeom prst="line">
                <a:avLst/>
              </a:prstGeom>
              <a:noFill/>
              <a:ln w="25400">
                <a:solidFill>
                  <a:schemeClr val="tx1"/>
                </a:solidFill>
                <a:round/>
                <a:headEnd/>
                <a:tailEnd type="triangle" w="lg" len="lg"/>
              </a:ln>
              <a:effectLst/>
            </p:spPr>
            <p:txBody>
              <a:bodyPr/>
              <a:lstStyle/>
              <a:p>
                <a:endParaRPr lang="nb-NO"/>
              </a:p>
            </p:txBody>
          </p:sp>
          <p:sp>
            <p:nvSpPr>
              <p:cNvPr id="2082" name="Line 34"/>
              <p:cNvSpPr>
                <a:spLocks noChangeShapeType="1"/>
              </p:cNvSpPr>
              <p:nvPr/>
            </p:nvSpPr>
            <p:spPr bwMode="auto">
              <a:xfrm flipH="1">
                <a:off x="2472" y="2160"/>
                <a:ext cx="453" cy="1089"/>
              </a:xfrm>
              <a:prstGeom prst="line">
                <a:avLst/>
              </a:prstGeom>
              <a:noFill/>
              <a:ln w="25400">
                <a:solidFill>
                  <a:schemeClr val="tx1"/>
                </a:solidFill>
                <a:round/>
                <a:headEnd/>
                <a:tailEnd type="triangle" w="lg" len="lg"/>
              </a:ln>
              <a:effectLst/>
            </p:spPr>
            <p:txBody>
              <a:bodyPr/>
              <a:lstStyle/>
              <a:p>
                <a:endParaRPr lang="nb-NO"/>
              </a:p>
            </p:txBody>
          </p:sp>
          <p:sp>
            <p:nvSpPr>
              <p:cNvPr id="2083" name="Line 35"/>
              <p:cNvSpPr>
                <a:spLocks noChangeShapeType="1"/>
              </p:cNvSpPr>
              <p:nvPr/>
            </p:nvSpPr>
            <p:spPr bwMode="auto">
              <a:xfrm flipH="1">
                <a:off x="2699" y="2160"/>
                <a:ext cx="1905" cy="1089"/>
              </a:xfrm>
              <a:prstGeom prst="line">
                <a:avLst/>
              </a:prstGeom>
              <a:noFill/>
              <a:ln w="25400">
                <a:solidFill>
                  <a:schemeClr val="tx1"/>
                </a:solidFill>
                <a:round/>
                <a:headEnd/>
                <a:tailEnd type="triangle" w="lg" len="lg"/>
              </a:ln>
              <a:effectLst/>
            </p:spPr>
            <p:txBody>
              <a:bodyPr/>
              <a:lstStyle/>
              <a:p>
                <a:endParaRPr lang="nb-NO"/>
              </a:p>
            </p:txBody>
          </p:sp>
          <p:sp>
            <p:nvSpPr>
              <p:cNvPr id="2087" name="Text Box 39"/>
              <p:cNvSpPr txBox="1">
                <a:spLocks noChangeArrowheads="1"/>
              </p:cNvSpPr>
              <p:nvPr/>
            </p:nvSpPr>
            <p:spPr bwMode="auto">
              <a:xfrm>
                <a:off x="0" y="2840"/>
                <a:ext cx="980" cy="231"/>
              </a:xfrm>
              <a:prstGeom prst="rect">
                <a:avLst/>
              </a:prstGeom>
              <a:noFill/>
              <a:ln w="9525">
                <a:noFill/>
                <a:miter lim="800000"/>
                <a:headEnd/>
                <a:tailEnd/>
              </a:ln>
              <a:effectLst/>
            </p:spPr>
            <p:txBody>
              <a:bodyPr wrap="none">
                <a:spAutoFit/>
              </a:bodyPr>
              <a:lstStyle/>
              <a:p>
                <a:r>
                  <a:rPr lang="en-US" i="1">
                    <a:hlinkClick r:id="rId6" action="ppaction://hlinkpres?slideindex=1&amp;slidetitle="/>
                  </a:rPr>
                  <a:t>Acetogenesis</a:t>
                </a:r>
                <a:endParaRPr lang="en-US" i="1"/>
              </a:p>
            </p:txBody>
          </p:sp>
          <p:sp>
            <p:nvSpPr>
              <p:cNvPr id="2091" name="Text Box 43"/>
              <p:cNvSpPr txBox="1">
                <a:spLocks noChangeArrowheads="1"/>
              </p:cNvSpPr>
              <p:nvPr/>
            </p:nvSpPr>
            <p:spPr bwMode="auto">
              <a:xfrm>
                <a:off x="3742" y="2473"/>
                <a:ext cx="276" cy="231"/>
              </a:xfrm>
              <a:prstGeom prst="rect">
                <a:avLst/>
              </a:prstGeom>
              <a:solidFill>
                <a:schemeClr val="bg1"/>
              </a:solidFill>
              <a:ln w="9525">
                <a:noFill/>
                <a:miter lim="800000"/>
                <a:headEnd/>
                <a:tailEnd/>
              </a:ln>
              <a:effectLst/>
            </p:spPr>
            <p:txBody>
              <a:bodyPr wrap="none">
                <a:spAutoFit/>
              </a:bodyPr>
              <a:lstStyle/>
              <a:p>
                <a:r>
                  <a:rPr lang="en-US"/>
                  <a:t>20</a:t>
                </a:r>
              </a:p>
            </p:txBody>
          </p:sp>
          <p:sp>
            <p:nvSpPr>
              <p:cNvPr id="2092" name="Text Box 44"/>
              <p:cNvSpPr txBox="1">
                <a:spLocks noChangeArrowheads="1"/>
              </p:cNvSpPr>
              <p:nvPr/>
            </p:nvSpPr>
            <p:spPr bwMode="auto">
              <a:xfrm>
                <a:off x="2608" y="2478"/>
                <a:ext cx="276" cy="231"/>
              </a:xfrm>
              <a:prstGeom prst="rect">
                <a:avLst/>
              </a:prstGeom>
              <a:solidFill>
                <a:schemeClr val="bg1"/>
              </a:solidFill>
              <a:ln w="9525">
                <a:noFill/>
                <a:miter lim="800000"/>
                <a:headEnd/>
                <a:tailEnd/>
              </a:ln>
              <a:effectLst/>
            </p:spPr>
            <p:txBody>
              <a:bodyPr wrap="none">
                <a:spAutoFit/>
              </a:bodyPr>
              <a:lstStyle/>
              <a:p>
                <a:r>
                  <a:rPr lang="en-US"/>
                  <a:t>12</a:t>
                </a:r>
              </a:p>
            </p:txBody>
          </p:sp>
          <p:sp>
            <p:nvSpPr>
              <p:cNvPr id="2093" name="Text Box 45"/>
              <p:cNvSpPr txBox="1">
                <a:spLocks noChangeArrowheads="1"/>
              </p:cNvSpPr>
              <p:nvPr/>
            </p:nvSpPr>
            <p:spPr bwMode="auto">
              <a:xfrm>
                <a:off x="1156" y="2750"/>
                <a:ext cx="276" cy="231"/>
              </a:xfrm>
              <a:prstGeom prst="rect">
                <a:avLst/>
              </a:prstGeom>
              <a:solidFill>
                <a:schemeClr val="bg1"/>
              </a:solidFill>
              <a:ln w="9525">
                <a:noFill/>
                <a:miter lim="800000"/>
                <a:headEnd/>
                <a:tailEnd/>
              </a:ln>
              <a:effectLst/>
            </p:spPr>
            <p:txBody>
              <a:bodyPr wrap="none">
                <a:spAutoFit/>
              </a:bodyPr>
              <a:lstStyle/>
              <a:p>
                <a:r>
                  <a:rPr lang="en-US"/>
                  <a:t>12</a:t>
                </a:r>
              </a:p>
            </p:txBody>
          </p:sp>
          <p:sp>
            <p:nvSpPr>
              <p:cNvPr id="2094" name="Text Box 46"/>
              <p:cNvSpPr txBox="1">
                <a:spLocks noChangeArrowheads="1"/>
              </p:cNvSpPr>
              <p:nvPr/>
            </p:nvSpPr>
            <p:spPr bwMode="auto">
              <a:xfrm>
                <a:off x="1292" y="2473"/>
                <a:ext cx="196" cy="231"/>
              </a:xfrm>
              <a:prstGeom prst="rect">
                <a:avLst/>
              </a:prstGeom>
              <a:solidFill>
                <a:schemeClr val="bg1"/>
              </a:solidFill>
              <a:ln w="9525">
                <a:noFill/>
                <a:miter lim="800000"/>
                <a:headEnd/>
                <a:tailEnd/>
              </a:ln>
              <a:effectLst/>
            </p:spPr>
            <p:txBody>
              <a:bodyPr wrap="none">
                <a:spAutoFit/>
              </a:bodyPr>
              <a:lstStyle/>
              <a:p>
                <a:r>
                  <a:rPr lang="en-US"/>
                  <a:t>6</a:t>
                </a:r>
              </a:p>
            </p:txBody>
          </p:sp>
          <p:sp>
            <p:nvSpPr>
              <p:cNvPr id="2095" name="Text Box 47"/>
              <p:cNvSpPr txBox="1">
                <a:spLocks noChangeArrowheads="1"/>
              </p:cNvSpPr>
              <p:nvPr/>
            </p:nvSpPr>
            <p:spPr bwMode="auto">
              <a:xfrm>
                <a:off x="2744" y="2795"/>
                <a:ext cx="196" cy="231"/>
              </a:xfrm>
              <a:prstGeom prst="rect">
                <a:avLst/>
              </a:prstGeom>
              <a:solidFill>
                <a:schemeClr val="bg1"/>
              </a:solidFill>
              <a:ln w="9525">
                <a:noFill/>
                <a:miter lim="800000"/>
                <a:headEnd/>
                <a:tailEnd/>
              </a:ln>
              <a:effectLst/>
            </p:spPr>
            <p:txBody>
              <a:bodyPr wrap="none">
                <a:spAutoFit/>
              </a:bodyPr>
              <a:lstStyle/>
              <a:p>
                <a:r>
                  <a:rPr lang="en-US"/>
                  <a:t>9</a:t>
                </a:r>
              </a:p>
            </p:txBody>
          </p:sp>
          <p:sp>
            <p:nvSpPr>
              <p:cNvPr id="2096" name="Line 48"/>
              <p:cNvSpPr>
                <a:spLocks noChangeShapeType="1"/>
              </p:cNvSpPr>
              <p:nvPr/>
            </p:nvSpPr>
            <p:spPr bwMode="auto">
              <a:xfrm>
                <a:off x="2925" y="2160"/>
                <a:ext cx="998" cy="1089"/>
              </a:xfrm>
              <a:prstGeom prst="line">
                <a:avLst/>
              </a:prstGeom>
              <a:noFill/>
              <a:ln w="25400">
                <a:solidFill>
                  <a:schemeClr val="tx1"/>
                </a:solidFill>
                <a:round/>
                <a:headEnd/>
                <a:tailEnd type="triangle" w="lg" len="lg"/>
              </a:ln>
              <a:effectLst/>
            </p:spPr>
            <p:txBody>
              <a:bodyPr/>
              <a:lstStyle/>
              <a:p>
                <a:endParaRPr lang="nb-NO"/>
              </a:p>
            </p:txBody>
          </p:sp>
          <p:sp>
            <p:nvSpPr>
              <p:cNvPr id="2097" name="Text Box 49"/>
              <p:cNvSpPr txBox="1">
                <a:spLocks noChangeArrowheads="1"/>
              </p:cNvSpPr>
              <p:nvPr/>
            </p:nvSpPr>
            <p:spPr bwMode="auto">
              <a:xfrm>
                <a:off x="3152" y="2387"/>
                <a:ext cx="196" cy="231"/>
              </a:xfrm>
              <a:prstGeom prst="rect">
                <a:avLst/>
              </a:prstGeom>
              <a:solidFill>
                <a:schemeClr val="bg1"/>
              </a:solidFill>
              <a:ln w="9525">
                <a:noFill/>
                <a:miter lim="800000"/>
                <a:headEnd/>
                <a:tailEnd/>
              </a:ln>
              <a:effectLst/>
            </p:spPr>
            <p:txBody>
              <a:bodyPr wrap="none">
                <a:spAutoFit/>
              </a:bodyPr>
              <a:lstStyle/>
              <a:p>
                <a:r>
                  <a:rPr lang="en-US"/>
                  <a:t>2</a:t>
                </a:r>
              </a:p>
            </p:txBody>
          </p:sp>
        </p:grpSp>
        <p:sp>
          <p:nvSpPr>
            <p:cNvPr id="2102" name="Line 54"/>
            <p:cNvSpPr>
              <a:spLocks noChangeShapeType="1"/>
            </p:cNvSpPr>
            <p:nvPr/>
          </p:nvSpPr>
          <p:spPr bwMode="auto">
            <a:xfrm>
              <a:off x="2699" y="3475"/>
              <a:ext cx="635" cy="0"/>
            </a:xfrm>
            <a:prstGeom prst="line">
              <a:avLst/>
            </a:prstGeom>
            <a:noFill/>
            <a:ln w="25400">
              <a:solidFill>
                <a:schemeClr val="tx1"/>
              </a:solidFill>
              <a:round/>
              <a:headEnd/>
              <a:tailEnd type="triangle" w="lg" len="lg"/>
            </a:ln>
            <a:effectLst/>
          </p:spPr>
          <p:txBody>
            <a:bodyPr/>
            <a:lstStyle/>
            <a:p>
              <a:endParaRPr lang="nb-NO"/>
            </a:p>
          </p:txBody>
        </p:sp>
        <p:sp>
          <p:nvSpPr>
            <p:cNvPr id="2103" name="Line 55"/>
            <p:cNvSpPr>
              <a:spLocks noChangeShapeType="1"/>
            </p:cNvSpPr>
            <p:nvPr/>
          </p:nvSpPr>
          <p:spPr bwMode="auto">
            <a:xfrm flipH="1">
              <a:off x="2699" y="3339"/>
              <a:ext cx="635" cy="0"/>
            </a:xfrm>
            <a:prstGeom prst="line">
              <a:avLst/>
            </a:prstGeom>
            <a:noFill/>
            <a:ln w="25400">
              <a:solidFill>
                <a:schemeClr val="tx1"/>
              </a:solidFill>
              <a:round/>
              <a:headEnd/>
              <a:tailEnd type="triangle" w="lg" len="lg"/>
            </a:ln>
            <a:effectLst/>
          </p:spPr>
          <p:txBody>
            <a:bodyPr/>
            <a:lstStyle/>
            <a:p>
              <a:endParaRPr lang="nb-NO"/>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p:txBody>
          <a:bodyPr/>
          <a:lstStyle/>
          <a:p>
            <a:r>
              <a:rPr lang="nb-NO" dirty="0" err="1" smtClean="0"/>
              <a:t>Next</a:t>
            </a:r>
            <a:r>
              <a:rPr lang="nb-NO" dirty="0" smtClean="0"/>
              <a:t> </a:t>
            </a:r>
            <a:r>
              <a:rPr lang="nb-NO" dirty="0" err="1" smtClean="0"/>
              <a:t>lecture</a:t>
            </a:r>
            <a:r>
              <a:rPr lang="nb-NO" dirty="0" smtClean="0"/>
              <a:t>: </a:t>
            </a:r>
            <a:r>
              <a:rPr lang="nb-NO" dirty="0" err="1" smtClean="0"/>
              <a:t>Chemolithotrophic</a:t>
            </a:r>
            <a:r>
              <a:rPr lang="nb-NO" dirty="0" smtClean="0"/>
              <a:t> </a:t>
            </a:r>
            <a:r>
              <a:rPr lang="nb-NO" dirty="0" err="1" smtClean="0"/>
              <a:t>way</a:t>
            </a:r>
            <a:r>
              <a:rPr lang="nb-NO" dirty="0" smtClean="0"/>
              <a:t> </a:t>
            </a:r>
            <a:r>
              <a:rPr lang="nb-NO" dirty="0" err="1" smtClean="0"/>
              <a:t>of</a:t>
            </a:r>
            <a:r>
              <a:rPr lang="nb-NO" dirty="0" smtClean="0"/>
              <a:t> making a living</a:t>
            </a:r>
            <a:endParaRPr lang="nb-NO" dirty="0"/>
          </a:p>
        </p:txBody>
      </p:sp>
      <p:sp>
        <p:nvSpPr>
          <p:cNvPr id="3" name="Undertittel 2"/>
          <p:cNvSpPr>
            <a:spLocks noGrp="1"/>
          </p:cNvSpPr>
          <p:nvPr>
            <p:ph type="subTitle" idx="1"/>
          </p:nvPr>
        </p:nvSpPr>
        <p:spPr>
          <a:xfrm>
            <a:off x="1371600" y="4136064"/>
            <a:ext cx="6400800" cy="1502735"/>
          </a:xfrm>
        </p:spPr>
        <p:txBody>
          <a:bodyPr/>
          <a:lstStyle/>
          <a:p>
            <a:r>
              <a:rPr lang="nb-NO" dirty="0" err="1" smtClean="0"/>
              <a:t>Chapter</a:t>
            </a:r>
            <a:r>
              <a:rPr lang="nb-NO" dirty="0" smtClean="0"/>
              <a:t> 20 (Brock)</a:t>
            </a:r>
            <a:endParaRPr lang="nb-NO"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nb-NO" sz="4000" smtClean="0"/>
              <a:t>Possible electron acceptors</a:t>
            </a:r>
            <a:br>
              <a:rPr lang="nb-NO" sz="4000" smtClean="0"/>
            </a:br>
            <a:r>
              <a:rPr lang="nb-NO" sz="4000" smtClean="0"/>
              <a:t> </a:t>
            </a:r>
            <a:r>
              <a:rPr lang="nb-NO" sz="4000" smtClean="0">
                <a:sym typeface="Symbol" pitchFamily="18" charset="2"/>
              </a:rPr>
              <a:t>G</a:t>
            </a:r>
            <a:r>
              <a:rPr lang="nb-NO" sz="4000" smtClean="0"/>
              <a:t>, the driving force</a:t>
            </a:r>
          </a:p>
        </p:txBody>
      </p:sp>
      <p:graphicFrame>
        <p:nvGraphicFramePr>
          <p:cNvPr id="1026" name="Object 3"/>
          <p:cNvGraphicFramePr>
            <a:graphicFrameLocks noChangeAspect="1"/>
          </p:cNvGraphicFramePr>
          <p:nvPr>
            <p:ph idx="1"/>
          </p:nvPr>
        </p:nvGraphicFramePr>
        <p:xfrm>
          <a:off x="723900" y="1987550"/>
          <a:ext cx="5214938" cy="2432050"/>
        </p:xfrm>
        <a:graphic>
          <a:graphicData uri="http://schemas.openxmlformats.org/presentationml/2006/ole">
            <p:oleObj spid="_x0000_s1026" name="Equation" r:id="rId3" imgW="3111480" imgH="1396800" progId="Equation.3">
              <p:embed/>
            </p:oleObj>
          </a:graphicData>
        </a:graphic>
      </p:graphicFrame>
      <p:pic>
        <p:nvPicPr>
          <p:cNvPr id="1029" name="Picture 4" descr="05_F09"/>
          <p:cNvPicPr>
            <a:picLocks noChangeAspect="1" noChangeArrowheads="1"/>
          </p:cNvPicPr>
          <p:nvPr/>
        </p:nvPicPr>
        <p:blipFill>
          <a:blip r:embed="rId4" cstate="print"/>
          <a:srcRect l="54860"/>
          <a:stretch>
            <a:fillRect/>
          </a:stretch>
        </p:blipFill>
        <p:spPr bwMode="auto">
          <a:xfrm>
            <a:off x="6196013" y="1531938"/>
            <a:ext cx="2805112" cy="5276850"/>
          </a:xfrm>
          <a:prstGeom prst="rect">
            <a:avLst/>
          </a:prstGeom>
          <a:noFill/>
          <a:ln w="9525">
            <a:noFill/>
            <a:miter lim="800000"/>
            <a:headEnd/>
            <a:tailEnd/>
          </a:ln>
        </p:spPr>
      </p:pic>
      <p:sp>
        <p:nvSpPr>
          <p:cNvPr id="1030" name="Text Box 5"/>
          <p:cNvSpPr txBox="1">
            <a:spLocks noChangeArrowheads="1"/>
          </p:cNvSpPr>
          <p:nvPr/>
        </p:nvSpPr>
        <p:spPr bwMode="auto">
          <a:xfrm>
            <a:off x="895350" y="4908550"/>
            <a:ext cx="4730750" cy="822325"/>
          </a:xfrm>
          <a:prstGeom prst="rect">
            <a:avLst/>
          </a:prstGeom>
          <a:noFill/>
          <a:ln w="9525">
            <a:noFill/>
            <a:miter lim="800000"/>
            <a:headEnd/>
            <a:tailEnd/>
          </a:ln>
        </p:spPr>
        <p:txBody>
          <a:bodyPr wrap="none">
            <a:spAutoFit/>
          </a:bodyPr>
          <a:lstStyle/>
          <a:p>
            <a:r>
              <a:rPr lang="nb-NO" sz="2400">
                <a:latin typeface="Times New Roman" pitchFamily="18" charset="0"/>
              </a:rPr>
              <a:t>n = number of electrons transfered</a:t>
            </a:r>
          </a:p>
          <a:p>
            <a:r>
              <a:rPr lang="nb-NO" sz="2400">
                <a:latin typeface="Times New Roman" pitchFamily="18" charset="0"/>
              </a:rPr>
              <a:t>F = Faradays constant, 96.5 kJ/mol</a:t>
            </a:r>
            <a:r>
              <a:rPr lang="nb-NO" sz="2400" baseline="30000">
                <a:latin typeface="Times New Roman" pitchFamily="18" charset="0"/>
              </a:rPr>
              <a:t>.</a:t>
            </a:r>
            <a:r>
              <a:rPr lang="nb-NO" sz="2400">
                <a:latin typeface="Times New Roman" pitchFamily="18" charset="0"/>
              </a:rPr>
              <a:t>V</a:t>
            </a:r>
          </a:p>
        </p:txBody>
      </p:sp>
      <p:sp>
        <p:nvSpPr>
          <p:cNvPr id="1031" name="Text Box 6"/>
          <p:cNvSpPr txBox="1">
            <a:spLocks noChangeArrowheads="1"/>
          </p:cNvSpPr>
          <p:nvPr/>
        </p:nvSpPr>
        <p:spPr bwMode="auto">
          <a:xfrm>
            <a:off x="2997200" y="3087688"/>
            <a:ext cx="2916238" cy="641350"/>
          </a:xfrm>
          <a:prstGeom prst="rect">
            <a:avLst/>
          </a:prstGeom>
          <a:noFill/>
          <a:ln w="9525">
            <a:noFill/>
            <a:miter lim="800000"/>
            <a:headEnd/>
            <a:tailEnd/>
          </a:ln>
        </p:spPr>
        <p:txBody>
          <a:bodyPr>
            <a:spAutoFit/>
          </a:bodyPr>
          <a:lstStyle/>
          <a:p>
            <a:r>
              <a:rPr lang="nb-NO">
                <a:latin typeface="Times New Roman" pitchFamily="18" charset="0"/>
              </a:rPr>
              <a:t>Dynamic equilibrium concentrations</a:t>
            </a:r>
          </a:p>
        </p:txBody>
      </p:sp>
      <p:graphicFrame>
        <p:nvGraphicFramePr>
          <p:cNvPr id="1027" name="Object 7"/>
          <p:cNvGraphicFramePr>
            <a:graphicFrameLocks noChangeAspect="1"/>
          </p:cNvGraphicFramePr>
          <p:nvPr/>
        </p:nvGraphicFramePr>
        <p:xfrm>
          <a:off x="1524000" y="1397000"/>
          <a:ext cx="6096000" cy="4064000"/>
        </p:xfrm>
        <a:graphic>
          <a:graphicData uri="http://schemas.openxmlformats.org/presentationml/2006/ole">
            <p:oleObj spid="_x0000_s1027" name="Equation" r:id="rId5" imgW="114120" imgH="215640" progId="Equation.3">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Aerobic Organoheterotrophy</a:t>
            </a:r>
          </a:p>
        </p:txBody>
      </p:sp>
      <p:sp>
        <p:nvSpPr>
          <p:cNvPr id="8195" name="Rectangle 206"/>
          <p:cNvSpPr>
            <a:spLocks noGrp="1" noChangeArrowheads="1"/>
          </p:cNvSpPr>
          <p:nvPr>
            <p:ph type="body" sz="half" idx="1"/>
          </p:nvPr>
        </p:nvSpPr>
        <p:spPr>
          <a:xfrm>
            <a:off x="395288" y="1628775"/>
            <a:ext cx="3097212" cy="5040313"/>
          </a:xfrm>
        </p:spPr>
        <p:txBody>
          <a:bodyPr/>
          <a:lstStyle/>
          <a:p>
            <a:pPr eaLnBrk="1" hangingPunct="1">
              <a:spcAft>
                <a:spcPct val="40000"/>
              </a:spcAft>
            </a:pPr>
            <a:r>
              <a:rPr lang="en-US" sz="2000" smtClean="0"/>
              <a:t>Arobic organoheterotrophic growth involves uptake, metabolisation and mineralisation (i.e. oxidation to CO</a:t>
            </a:r>
            <a:r>
              <a:rPr lang="en-US" sz="2000" baseline="-25000" smtClean="0"/>
              <a:t>2</a:t>
            </a:r>
            <a:r>
              <a:rPr lang="en-US" sz="2000" smtClean="0"/>
              <a:t> and H</a:t>
            </a:r>
            <a:r>
              <a:rPr lang="en-US" sz="2000" baseline="-25000" smtClean="0"/>
              <a:t>2</a:t>
            </a:r>
            <a:r>
              <a:rPr lang="en-US" sz="2000" smtClean="0"/>
              <a:t>O).</a:t>
            </a:r>
          </a:p>
          <a:p>
            <a:pPr eaLnBrk="1" hangingPunct="1">
              <a:spcAft>
                <a:spcPct val="40000"/>
              </a:spcAft>
            </a:pPr>
            <a:r>
              <a:rPr lang="en-US" sz="2000" smtClean="0"/>
              <a:t>Any substrate will be modified to resemble an intermediate in the standard metabolic pathways.</a:t>
            </a:r>
          </a:p>
        </p:txBody>
      </p:sp>
      <p:pic>
        <p:nvPicPr>
          <p:cNvPr id="8196" name="Picture 204"/>
          <p:cNvPicPr>
            <a:picLocks noGrp="1" noChangeAspect="1" noChangeArrowheads="1"/>
          </p:cNvPicPr>
          <p:nvPr>
            <p:ph sz="half" idx="2"/>
          </p:nvPr>
        </p:nvPicPr>
        <p:blipFill>
          <a:blip r:embed="rId2" cstate="print"/>
          <a:srcRect/>
          <a:stretch>
            <a:fillRect/>
          </a:stretch>
        </p:blipFill>
        <p:spPr>
          <a:xfrm>
            <a:off x="3779838" y="1773238"/>
            <a:ext cx="5364162" cy="3717925"/>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a:xfrm>
            <a:off x="457200" y="274638"/>
            <a:ext cx="8229600" cy="993775"/>
          </a:xfrm>
        </p:spPr>
        <p:txBody>
          <a:bodyPr/>
          <a:lstStyle/>
          <a:p>
            <a:pPr eaLnBrk="1" hangingPunct="1"/>
            <a:r>
              <a:rPr lang="en-US" sz="3200" smtClean="0"/>
              <a:t>Growth stoichiometry and kinetics of aerobic heterotrophs in mixed cultures</a:t>
            </a:r>
          </a:p>
        </p:txBody>
      </p:sp>
      <p:sp>
        <p:nvSpPr>
          <p:cNvPr id="2053" name="Rectangle 3"/>
          <p:cNvSpPr>
            <a:spLocks noGrp="1" noChangeArrowheads="1"/>
          </p:cNvSpPr>
          <p:nvPr>
            <p:ph type="body" sz="half" idx="1"/>
          </p:nvPr>
        </p:nvSpPr>
        <p:spPr>
          <a:xfrm>
            <a:off x="173038" y="1600200"/>
            <a:ext cx="3390900" cy="4525963"/>
          </a:xfrm>
        </p:spPr>
        <p:txBody>
          <a:bodyPr/>
          <a:lstStyle/>
          <a:p>
            <a:pPr marL="182563" indent="-182563" eaLnBrk="1" hangingPunct="1">
              <a:lnSpc>
                <a:spcPct val="90000"/>
              </a:lnSpc>
              <a:spcAft>
                <a:spcPct val="10000"/>
              </a:spcAft>
            </a:pPr>
            <a:r>
              <a:rPr lang="en-US" sz="1800" smtClean="0"/>
              <a:t>Typical yield on undefined organic matter: Y</a:t>
            </a:r>
            <a:r>
              <a:rPr lang="en-US" sz="1800" baseline="-25000" smtClean="0"/>
              <a:t>X/S</a:t>
            </a:r>
            <a:r>
              <a:rPr lang="en-US" sz="1800" smtClean="0"/>
              <a:t> = 0.5-0.7 g BM/g substrate, or as COD. Often 0.67 is used (ASM).</a:t>
            </a:r>
          </a:p>
          <a:p>
            <a:pPr marL="182563" indent="-182563" eaLnBrk="1" hangingPunct="1">
              <a:lnSpc>
                <a:spcPct val="90000"/>
              </a:lnSpc>
              <a:spcAft>
                <a:spcPct val="10000"/>
              </a:spcAft>
            </a:pPr>
            <a:r>
              <a:rPr lang="en-US" sz="1800" smtClean="0"/>
              <a:t>µ</a:t>
            </a:r>
            <a:r>
              <a:rPr lang="en-US" sz="1800" baseline="-25000" smtClean="0"/>
              <a:t>max</a:t>
            </a:r>
            <a:r>
              <a:rPr lang="en-US" sz="1800" smtClean="0"/>
              <a:t> (20</a:t>
            </a:r>
            <a:r>
              <a:rPr lang="en-US" sz="1800" smtClean="0">
                <a:sym typeface="Symbol" pitchFamily="18" charset="2"/>
              </a:rPr>
              <a:t>C</a:t>
            </a:r>
            <a:r>
              <a:rPr lang="en-US" sz="1800" smtClean="0"/>
              <a:t>) =4-8 1/d</a:t>
            </a:r>
          </a:p>
          <a:p>
            <a:pPr marL="182563" indent="-182563" eaLnBrk="1" hangingPunct="1">
              <a:lnSpc>
                <a:spcPct val="90000"/>
              </a:lnSpc>
              <a:spcAft>
                <a:spcPct val="10000"/>
              </a:spcAft>
            </a:pPr>
            <a:r>
              <a:rPr lang="en-US" sz="1800" smtClean="0"/>
              <a:t>k</a:t>
            </a:r>
            <a:r>
              <a:rPr lang="en-US" sz="1800" baseline="-25000" smtClean="0"/>
              <a:t>d</a:t>
            </a:r>
            <a:r>
              <a:rPr lang="en-US" sz="1800" smtClean="0"/>
              <a:t> (20 </a:t>
            </a:r>
            <a:r>
              <a:rPr lang="en-US" sz="1800" smtClean="0">
                <a:sym typeface="Symbol" pitchFamily="18" charset="2"/>
              </a:rPr>
              <a:t>C</a:t>
            </a:r>
            <a:r>
              <a:rPr lang="en-US" sz="1800" smtClean="0"/>
              <a:t>) = 0.1-0.2 1/d</a:t>
            </a:r>
          </a:p>
          <a:p>
            <a:pPr marL="182563" indent="-182563" eaLnBrk="1" hangingPunct="1">
              <a:lnSpc>
                <a:spcPct val="90000"/>
              </a:lnSpc>
              <a:spcAft>
                <a:spcPct val="10000"/>
              </a:spcAft>
            </a:pPr>
            <a:r>
              <a:rPr lang="en-US" sz="1800" smtClean="0">
                <a:sym typeface="Symbol" pitchFamily="18" charset="2"/>
              </a:rPr>
              <a:t> = 0.06-0.10 1/C)</a:t>
            </a:r>
          </a:p>
          <a:p>
            <a:pPr marL="182563" indent="-182563" eaLnBrk="1" hangingPunct="1">
              <a:lnSpc>
                <a:spcPct val="90000"/>
              </a:lnSpc>
              <a:spcAft>
                <a:spcPct val="10000"/>
              </a:spcAft>
            </a:pPr>
            <a:r>
              <a:rPr lang="en-US" sz="1800" smtClean="0"/>
              <a:t>K</a:t>
            </a:r>
            <a:r>
              <a:rPr lang="en-US" sz="1800" baseline="-25000" smtClean="0"/>
              <a:t>S</a:t>
            </a:r>
            <a:r>
              <a:rPr lang="en-US" sz="1800" smtClean="0"/>
              <a:t> = 5-30 mg COD/l</a:t>
            </a:r>
          </a:p>
          <a:p>
            <a:pPr marL="182563" indent="-182563" eaLnBrk="1" hangingPunct="1">
              <a:lnSpc>
                <a:spcPct val="90000"/>
              </a:lnSpc>
              <a:spcAft>
                <a:spcPct val="10000"/>
              </a:spcAft>
            </a:pPr>
            <a:r>
              <a:rPr lang="en-US" sz="1800" smtClean="0"/>
              <a:t>K</a:t>
            </a:r>
            <a:r>
              <a:rPr lang="en-US" sz="1800" baseline="-25000" smtClean="0"/>
              <a:t>O2</a:t>
            </a:r>
            <a:r>
              <a:rPr lang="en-US" sz="1800" smtClean="0"/>
              <a:t> = 0.5-1.0 mg/l</a:t>
            </a:r>
          </a:p>
          <a:p>
            <a:pPr marL="182563" indent="-182563" eaLnBrk="1" hangingPunct="1">
              <a:lnSpc>
                <a:spcPct val="90000"/>
              </a:lnSpc>
              <a:spcAft>
                <a:spcPct val="10000"/>
              </a:spcAft>
            </a:pPr>
            <a:r>
              <a:rPr lang="en-US" sz="1800" smtClean="0"/>
              <a:t>K</a:t>
            </a:r>
            <a:r>
              <a:rPr lang="en-US" sz="1800" baseline="-25000" smtClean="0"/>
              <a:t>NH4</a:t>
            </a:r>
            <a:r>
              <a:rPr lang="en-US" sz="1800" smtClean="0"/>
              <a:t> = 0.1-0.5 mg/l</a:t>
            </a:r>
          </a:p>
          <a:p>
            <a:pPr marL="182563" indent="-182563" eaLnBrk="1" hangingPunct="1">
              <a:lnSpc>
                <a:spcPct val="90000"/>
              </a:lnSpc>
              <a:spcAft>
                <a:spcPct val="10000"/>
              </a:spcAft>
            </a:pPr>
            <a:r>
              <a:rPr lang="en-US" sz="1800" smtClean="0"/>
              <a:t>K</a:t>
            </a:r>
            <a:r>
              <a:rPr lang="en-US" sz="1800" baseline="-25000" smtClean="0"/>
              <a:t>PO4</a:t>
            </a:r>
            <a:r>
              <a:rPr lang="en-US" sz="1800" smtClean="0"/>
              <a:t> = 0.03 – 0.07 mg/l</a:t>
            </a:r>
          </a:p>
          <a:p>
            <a:pPr marL="182563" indent="-182563" eaLnBrk="1" hangingPunct="1">
              <a:lnSpc>
                <a:spcPct val="90000"/>
              </a:lnSpc>
              <a:spcAft>
                <a:spcPct val="10000"/>
              </a:spcAft>
            </a:pPr>
            <a:r>
              <a:rPr lang="en-US" sz="1800" smtClean="0"/>
              <a:t>Typical macro-stoichiometry of growth on undefined organic matter (wastewater composition)</a:t>
            </a:r>
          </a:p>
        </p:txBody>
      </p:sp>
      <p:graphicFrame>
        <p:nvGraphicFramePr>
          <p:cNvPr id="2050" name="Object 4"/>
          <p:cNvGraphicFramePr>
            <a:graphicFrameLocks noChangeAspect="1"/>
          </p:cNvGraphicFramePr>
          <p:nvPr>
            <p:ph sz="quarter" idx="2"/>
          </p:nvPr>
        </p:nvGraphicFramePr>
        <p:xfrm>
          <a:off x="738188" y="6248400"/>
          <a:ext cx="7667625" cy="379413"/>
        </p:xfrm>
        <a:graphic>
          <a:graphicData uri="http://schemas.openxmlformats.org/presentationml/2006/ole">
            <p:oleObj spid="_x0000_s2050" name="Equation" r:id="rId3" imgW="4876560" imgH="241200" progId="Equation.3">
              <p:embed/>
            </p:oleObj>
          </a:graphicData>
        </a:graphic>
      </p:graphicFrame>
      <p:graphicFrame>
        <p:nvGraphicFramePr>
          <p:cNvPr id="2051" name="Object 5"/>
          <p:cNvGraphicFramePr>
            <a:graphicFrameLocks noChangeAspect="1"/>
          </p:cNvGraphicFramePr>
          <p:nvPr>
            <p:ph sz="quarter" idx="3"/>
          </p:nvPr>
        </p:nvGraphicFramePr>
        <p:xfrm>
          <a:off x="3563938" y="1587500"/>
          <a:ext cx="5616575" cy="663575"/>
        </p:xfrm>
        <a:graphic>
          <a:graphicData uri="http://schemas.openxmlformats.org/presentationml/2006/ole">
            <p:oleObj spid="_x0000_s2051" name="Equation" r:id="rId4" imgW="3873240" imgH="457200" progId="Equation.3">
              <p:embed/>
            </p:oleObj>
          </a:graphicData>
        </a:graphic>
      </p:graphicFrame>
      <p:pic>
        <p:nvPicPr>
          <p:cNvPr id="2054" name="Picture 7" descr="pH het"/>
          <p:cNvPicPr>
            <a:picLocks noChangeAspect="1" noChangeArrowheads="1"/>
          </p:cNvPicPr>
          <p:nvPr/>
        </p:nvPicPr>
        <p:blipFill>
          <a:blip r:embed="rId5" cstate="print"/>
          <a:srcRect/>
          <a:stretch>
            <a:fillRect/>
          </a:stretch>
        </p:blipFill>
        <p:spPr bwMode="auto">
          <a:xfrm>
            <a:off x="4643438" y="2420938"/>
            <a:ext cx="4225925" cy="3659187"/>
          </a:xfrm>
          <a:prstGeom prst="rect">
            <a:avLst/>
          </a:prstGeom>
          <a:noFill/>
          <a:ln w="9525">
            <a:noFill/>
            <a:miter lim="800000"/>
            <a:headEnd/>
            <a:tailEnd/>
          </a:ln>
        </p:spPr>
      </p:pic>
      <p:sp>
        <p:nvSpPr>
          <p:cNvPr id="2055" name="Text Box 8"/>
          <p:cNvSpPr txBox="1">
            <a:spLocks noChangeArrowheads="1"/>
          </p:cNvSpPr>
          <p:nvPr/>
        </p:nvSpPr>
        <p:spPr bwMode="auto">
          <a:xfrm>
            <a:off x="6011863" y="3644900"/>
            <a:ext cx="1628775" cy="366713"/>
          </a:xfrm>
          <a:prstGeom prst="rect">
            <a:avLst/>
          </a:prstGeom>
          <a:noFill/>
          <a:ln w="9525">
            <a:noFill/>
            <a:miter lim="800000"/>
            <a:headEnd/>
            <a:tailEnd/>
          </a:ln>
        </p:spPr>
        <p:txBody>
          <a:bodyPr wrap="none">
            <a:spAutoFit/>
          </a:bodyPr>
          <a:lstStyle/>
          <a:p>
            <a:r>
              <a:rPr lang="en-US"/>
              <a:t>K</a:t>
            </a:r>
            <a:r>
              <a:rPr lang="en-US" baseline="-25000"/>
              <a:t>pH</a:t>
            </a:r>
            <a:r>
              <a:rPr lang="en-US"/>
              <a:t> = 150-250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US" smtClean="0"/>
              <a:t>Organics in nature</a:t>
            </a:r>
          </a:p>
        </p:txBody>
      </p:sp>
      <p:sp>
        <p:nvSpPr>
          <p:cNvPr id="9219" name="Rectangle 5"/>
          <p:cNvSpPr>
            <a:spLocks noGrp="1" noChangeArrowheads="1"/>
          </p:cNvSpPr>
          <p:nvPr>
            <p:ph type="body" sz="half" idx="1"/>
          </p:nvPr>
        </p:nvSpPr>
        <p:spPr>
          <a:xfrm>
            <a:off x="212725" y="1600200"/>
            <a:ext cx="3262313" cy="4525963"/>
          </a:xfrm>
        </p:spPr>
        <p:txBody>
          <a:bodyPr/>
          <a:lstStyle/>
          <a:p>
            <a:pPr eaLnBrk="1" hangingPunct="1">
              <a:lnSpc>
                <a:spcPct val="90000"/>
              </a:lnSpc>
              <a:spcAft>
                <a:spcPct val="10000"/>
              </a:spcAft>
            </a:pPr>
            <a:r>
              <a:rPr lang="en-US" sz="2000" smtClean="0"/>
              <a:t>Readily bioavailable substrates that may enter some stage of the metabolic pathways are rare in nature.</a:t>
            </a:r>
          </a:p>
          <a:p>
            <a:pPr eaLnBrk="1" hangingPunct="1">
              <a:lnSpc>
                <a:spcPct val="90000"/>
              </a:lnSpc>
              <a:spcAft>
                <a:spcPct val="10000"/>
              </a:spcAft>
            </a:pPr>
            <a:r>
              <a:rPr lang="en-US" sz="2000" smtClean="0"/>
              <a:t>Some are available in wastewaters etc., but the bulk is present as slowly biodegradable polymeric substrates, even in such waste streams.</a:t>
            </a:r>
          </a:p>
          <a:p>
            <a:pPr eaLnBrk="1" hangingPunct="1">
              <a:lnSpc>
                <a:spcPct val="90000"/>
              </a:lnSpc>
              <a:spcAft>
                <a:spcPct val="10000"/>
              </a:spcAft>
            </a:pPr>
            <a:r>
              <a:rPr lang="en-US" sz="2000" smtClean="0"/>
              <a:t>These needs to be “pre-digested” extracellularily before uptake and metabolism.</a:t>
            </a:r>
          </a:p>
        </p:txBody>
      </p:sp>
      <p:sp>
        <p:nvSpPr>
          <p:cNvPr id="9220" name="Rectangle 11"/>
          <p:cNvSpPr>
            <a:spLocks noGrp="1" noChangeArrowheads="1"/>
          </p:cNvSpPr>
          <p:nvPr>
            <p:ph type="body" sz="half" idx="2"/>
          </p:nvPr>
        </p:nvSpPr>
        <p:spPr>
          <a:xfrm>
            <a:off x="4256088" y="4852988"/>
            <a:ext cx="4430712" cy="2005012"/>
          </a:xfrm>
        </p:spPr>
        <p:txBody>
          <a:bodyPr/>
          <a:lstStyle/>
          <a:p>
            <a:pPr eaLnBrk="1" hangingPunct="1">
              <a:lnSpc>
                <a:spcPct val="90000"/>
              </a:lnSpc>
            </a:pPr>
            <a:r>
              <a:rPr lang="en-US" sz="2000" smtClean="0"/>
              <a:t>Dominant organic polymers are</a:t>
            </a:r>
          </a:p>
          <a:p>
            <a:pPr lvl="1" eaLnBrk="1" hangingPunct="1">
              <a:lnSpc>
                <a:spcPct val="90000"/>
              </a:lnSpc>
            </a:pPr>
            <a:r>
              <a:rPr lang="en-US" sz="1800" smtClean="0"/>
              <a:t>Cellulose</a:t>
            </a:r>
          </a:p>
          <a:p>
            <a:pPr lvl="1" eaLnBrk="1" hangingPunct="1">
              <a:lnSpc>
                <a:spcPct val="90000"/>
              </a:lnSpc>
            </a:pPr>
            <a:r>
              <a:rPr lang="en-US" sz="1800" smtClean="0"/>
              <a:t>Hemicellulose</a:t>
            </a:r>
          </a:p>
          <a:p>
            <a:pPr lvl="1" eaLnBrk="1" hangingPunct="1">
              <a:lnSpc>
                <a:spcPct val="90000"/>
              </a:lnSpc>
            </a:pPr>
            <a:r>
              <a:rPr lang="en-US" sz="1800" smtClean="0"/>
              <a:t>Starch</a:t>
            </a:r>
          </a:p>
          <a:p>
            <a:pPr lvl="1" eaLnBrk="1" hangingPunct="1">
              <a:lnSpc>
                <a:spcPct val="90000"/>
              </a:lnSpc>
            </a:pPr>
            <a:r>
              <a:rPr lang="en-US" sz="1800" smtClean="0"/>
              <a:t>Lignins</a:t>
            </a:r>
          </a:p>
          <a:p>
            <a:pPr lvl="1" eaLnBrk="1" hangingPunct="1">
              <a:lnSpc>
                <a:spcPct val="90000"/>
              </a:lnSpc>
            </a:pPr>
            <a:r>
              <a:rPr lang="en-US" sz="1800" smtClean="0"/>
              <a:t>Humic and Fulvic acids</a:t>
            </a:r>
          </a:p>
          <a:p>
            <a:pPr eaLnBrk="1" hangingPunct="1">
              <a:lnSpc>
                <a:spcPct val="90000"/>
              </a:lnSpc>
            </a:pPr>
            <a:endParaRPr lang="nb-NO" sz="2000" smtClean="0"/>
          </a:p>
        </p:txBody>
      </p:sp>
      <p:pic>
        <p:nvPicPr>
          <p:cNvPr id="9221" name="Picture 6"/>
          <p:cNvPicPr>
            <a:picLocks noGrp="1" noChangeAspect="1" noChangeArrowheads="1"/>
          </p:cNvPicPr>
          <p:nvPr>
            <p:ph sz="half" idx="4294967295"/>
          </p:nvPr>
        </p:nvPicPr>
        <p:blipFill>
          <a:blip r:embed="rId2" cstate="print"/>
          <a:srcRect/>
          <a:stretch>
            <a:fillRect/>
          </a:stretch>
        </p:blipFill>
        <p:spPr>
          <a:xfrm>
            <a:off x="3397250" y="1346200"/>
            <a:ext cx="5746750" cy="3576638"/>
          </a:xfrm>
          <a:solidFill>
            <a:srgbClr val="FFFFFF"/>
          </a:solid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1675</TotalTime>
  <Words>3292</Words>
  <Application>Microsoft Office PowerPoint</Application>
  <PresentationFormat>Skjermfremvisning (4:3)</PresentationFormat>
  <Paragraphs>357</Paragraphs>
  <Slides>53</Slides>
  <Notes>8</Notes>
  <HiddenSlides>0</HiddenSlides>
  <MMClips>0</MMClips>
  <ScaleCrop>false</ScaleCrop>
  <HeadingPairs>
    <vt:vector size="8" baseType="variant">
      <vt:variant>
        <vt:lpstr>Brukte skrifter</vt:lpstr>
      </vt:variant>
      <vt:variant>
        <vt:i4>4</vt:i4>
      </vt:variant>
      <vt:variant>
        <vt:lpstr>Tema</vt:lpstr>
      </vt:variant>
      <vt:variant>
        <vt:i4>1</vt:i4>
      </vt:variant>
      <vt:variant>
        <vt:lpstr>Innebygde OLE-servere</vt:lpstr>
      </vt:variant>
      <vt:variant>
        <vt:i4>2</vt:i4>
      </vt:variant>
      <vt:variant>
        <vt:lpstr>Lysbildetitler</vt:lpstr>
      </vt:variant>
      <vt:variant>
        <vt:i4>53</vt:i4>
      </vt:variant>
    </vt:vector>
  </HeadingPairs>
  <TitlesOfParts>
    <vt:vector size="60" baseType="lpstr">
      <vt:lpstr>Arial</vt:lpstr>
      <vt:lpstr>Wingdings</vt:lpstr>
      <vt:lpstr>Symbol</vt:lpstr>
      <vt:lpstr>Times New Roman</vt:lpstr>
      <vt:lpstr>Default Design</vt:lpstr>
      <vt:lpstr>Equation</vt:lpstr>
      <vt:lpstr>Microsoft Equation 3.0</vt:lpstr>
      <vt:lpstr>Metabolic diversity</vt:lpstr>
      <vt:lpstr>… because:</vt:lpstr>
      <vt:lpstr>Outline</vt:lpstr>
      <vt:lpstr>Chemo-organoheterotrophy</vt:lpstr>
      <vt:lpstr>Chemo-organoheterotrophy</vt:lpstr>
      <vt:lpstr>Possible electron acceptors  G, the driving force</vt:lpstr>
      <vt:lpstr>Aerobic Organoheterotrophy</vt:lpstr>
      <vt:lpstr>Growth stoichiometry and kinetics of aerobic heterotrophs in mixed cultures</vt:lpstr>
      <vt:lpstr>Organics in nature</vt:lpstr>
      <vt:lpstr>Cellulose</vt:lpstr>
      <vt:lpstr>Lignins</vt:lpstr>
      <vt:lpstr>Humus</vt:lpstr>
      <vt:lpstr>Depolymerization</vt:lpstr>
      <vt:lpstr>Hexose, Pentose, and  Polysaccharide Metabolism</vt:lpstr>
      <vt:lpstr>Depolymerization</vt:lpstr>
      <vt:lpstr>Lysbilde 16</vt:lpstr>
      <vt:lpstr>Amino acids and proteins</vt:lpstr>
      <vt:lpstr>Deamination of Amino Acids</vt:lpstr>
      <vt:lpstr>Growth on Fatty acids and Lipids</vt:lpstr>
      <vt:lpstr>Lysbilde 20</vt:lpstr>
      <vt:lpstr>Hydrocarbon Oxidation</vt:lpstr>
      <vt:lpstr>Hydrocarbons, CnHm</vt:lpstr>
      <vt:lpstr>N-alkane oxidation</vt:lpstr>
      <vt:lpstr>Methanotrophy and Methylotrophy</vt:lpstr>
      <vt:lpstr>Assimilation in Methanotrophy</vt:lpstr>
      <vt:lpstr>Anaerobic Chemo-organoheterotrophy - Fermentation</vt:lpstr>
      <vt:lpstr>Energy and redox constrains in fermentation</vt:lpstr>
      <vt:lpstr>Redox-balance in fermentation</vt:lpstr>
      <vt:lpstr>Fermentation pathways;  main routes</vt:lpstr>
      <vt:lpstr>Lysbilde 30</vt:lpstr>
      <vt:lpstr>Fermentative Diversity</vt:lpstr>
      <vt:lpstr>Lysbilde 32</vt:lpstr>
      <vt:lpstr>Lysbilde 33</vt:lpstr>
      <vt:lpstr>Fermentation by ion gradients</vt:lpstr>
      <vt:lpstr>Anaerobic RESPIRATION or ANOXIC growth</vt:lpstr>
      <vt:lpstr>Chemo-organoheterotrophy and diversitry of e-acceptors</vt:lpstr>
      <vt:lpstr>Nitrate Reduction and the Denitrification Process</vt:lpstr>
      <vt:lpstr>Nitrate respiration</vt:lpstr>
      <vt:lpstr>Biology of denitrifiers</vt:lpstr>
      <vt:lpstr>Growth stoichiometry and kinetics of denitrification in mixed cultures</vt:lpstr>
      <vt:lpstr>Sulfate (and other S) reduction</vt:lpstr>
      <vt:lpstr>Sulfate respiration</vt:lpstr>
      <vt:lpstr>Biology of sulfate reducers</vt:lpstr>
      <vt:lpstr>Growth stoichiometry and kinetics of SRBs in mixed cultures</vt:lpstr>
      <vt:lpstr>Anaerobically breathing CO2.   Acetogenesis and Methanogens</vt:lpstr>
      <vt:lpstr>Acetogenesis</vt:lpstr>
      <vt:lpstr>Methanogenesis</vt:lpstr>
      <vt:lpstr>Lysbilde 48</vt:lpstr>
      <vt:lpstr>Biology of metanogens</vt:lpstr>
      <vt:lpstr>Growth stoichiometry and kinetics of methanogens in mixed cultures</vt:lpstr>
      <vt:lpstr>Ferric Iron, Manganese, Chlorate, and Organic Electron Acceptors</vt:lpstr>
      <vt:lpstr>Lysbilde 52</vt:lpstr>
      <vt:lpstr>Next lecture: Chemolithotrophic way of making a living</vt:lpstr>
    </vt:vector>
  </TitlesOfParts>
  <Company>HiS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Metabolic diversity</dc:title>
  <dc:creator>Roald Kommedal</dc:creator>
  <cp:lastModifiedBy>Roald Kommedal</cp:lastModifiedBy>
  <cp:revision>67</cp:revision>
  <dcterms:created xsi:type="dcterms:W3CDTF">2007-09-25T09:13:52Z</dcterms:created>
  <dcterms:modified xsi:type="dcterms:W3CDTF">2010-10-07T07:58:14Z</dcterms:modified>
</cp:coreProperties>
</file>