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notesSlides/notesSlide16.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notesSlides/notesSlide13.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5"/>
  </p:notesMasterIdLst>
  <p:handoutMasterIdLst>
    <p:handoutMasterId r:id="rId36"/>
  </p:handoutMasterIdLst>
  <p:sldIdLst>
    <p:sldId id="256" r:id="rId2"/>
    <p:sldId id="266" r:id="rId3"/>
    <p:sldId id="257" r:id="rId4"/>
    <p:sldId id="263" r:id="rId5"/>
    <p:sldId id="306" r:id="rId6"/>
    <p:sldId id="264" r:id="rId7"/>
    <p:sldId id="307" r:id="rId8"/>
    <p:sldId id="292" r:id="rId9"/>
    <p:sldId id="293" r:id="rId10"/>
    <p:sldId id="308" r:id="rId11"/>
    <p:sldId id="303" r:id="rId12"/>
    <p:sldId id="265" r:id="rId13"/>
    <p:sldId id="305" r:id="rId14"/>
    <p:sldId id="259" r:id="rId15"/>
    <p:sldId id="294" r:id="rId16"/>
    <p:sldId id="309" r:id="rId17"/>
    <p:sldId id="297" r:id="rId18"/>
    <p:sldId id="295" r:id="rId19"/>
    <p:sldId id="296" r:id="rId20"/>
    <p:sldId id="299" r:id="rId21"/>
    <p:sldId id="298" r:id="rId22"/>
    <p:sldId id="260" r:id="rId23"/>
    <p:sldId id="258" r:id="rId24"/>
    <p:sldId id="300" r:id="rId25"/>
    <p:sldId id="310" r:id="rId26"/>
    <p:sldId id="301" r:id="rId27"/>
    <p:sldId id="262" r:id="rId28"/>
    <p:sldId id="302" r:id="rId29"/>
    <p:sldId id="268" r:id="rId30"/>
    <p:sldId id="269" r:id="rId31"/>
    <p:sldId id="304" r:id="rId32"/>
    <p:sldId id="261" r:id="rId33"/>
    <p:sldId id="291" r:id="rId34"/>
  </p:sldIdLst>
  <p:sldSz cx="9144000" cy="6858000" type="screen4x3"/>
  <p:notesSz cx="6858000" cy="9144000"/>
  <p:defaultTextStyle>
    <a:defPPr>
      <a:defRPr lang="en-GB"/>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FFFF0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p:scale>
          <a:sx n="75" d="100"/>
          <a:sy n="75" d="100"/>
        </p:scale>
        <p:origin x="-1944" y="-78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54626"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vl1pPr>
          </a:lstStyle>
          <a:p>
            <a:endParaRPr lang="en-US"/>
          </a:p>
        </p:txBody>
      </p:sp>
      <p:sp>
        <p:nvSpPr>
          <p:cNvPr id="154627" name="Rectangle 3"/>
          <p:cNvSpPr>
            <a:spLocks noGrp="1" noChangeArrowheads="1"/>
          </p:cNvSpPr>
          <p:nvPr>
            <p:ph type="dt" sz="quarter"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vl1pPr>
          </a:lstStyle>
          <a:p>
            <a:endParaRPr lang="en-US"/>
          </a:p>
        </p:txBody>
      </p:sp>
      <p:sp>
        <p:nvSpPr>
          <p:cNvPr id="154628" name="Rectangle 4"/>
          <p:cNvSpPr>
            <a:spLocks noGrp="1" noChangeArrowheads="1"/>
          </p:cNvSpPr>
          <p:nvPr>
            <p:ph type="ftr" sz="quarter" idx="2"/>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vl1pPr>
          </a:lstStyle>
          <a:p>
            <a:endParaRPr lang="en-US"/>
          </a:p>
        </p:txBody>
      </p:sp>
      <p:sp>
        <p:nvSpPr>
          <p:cNvPr id="154629" name="Rectangle 5"/>
          <p:cNvSpPr>
            <a:spLocks noGrp="1" noChangeArrowheads="1"/>
          </p:cNvSpPr>
          <p:nvPr>
            <p:ph type="sldNum" sz="quarter" idx="3"/>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70CAFF7C-8D6A-47D7-AAA0-3156EF767D55}" type="slidenum">
              <a:rPr lang="en-US"/>
              <a:pPr/>
              <a:t>‹#›</a:t>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55650"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vl1pPr>
          </a:lstStyle>
          <a:p>
            <a:endParaRPr lang="en-US"/>
          </a:p>
        </p:txBody>
      </p:sp>
      <p:sp>
        <p:nvSpPr>
          <p:cNvPr id="155651"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vl1pPr>
          </a:lstStyle>
          <a:p>
            <a:endParaRPr lang="en-US"/>
          </a:p>
        </p:txBody>
      </p:sp>
      <p:sp>
        <p:nvSpPr>
          <p:cNvPr id="155652" name="Rectangle 4"/>
          <p:cNvSpPr>
            <a:spLocks noRo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p:spPr>
      </p:sp>
      <p:sp>
        <p:nvSpPr>
          <p:cNvPr id="155653"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55654"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vl1pPr>
          </a:lstStyle>
          <a:p>
            <a:endParaRPr lang="en-US"/>
          </a:p>
        </p:txBody>
      </p:sp>
      <p:sp>
        <p:nvSpPr>
          <p:cNvPr id="155655"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4A806CDB-0BCD-4100-A445-4E554F5E2872}" type="slidenum">
              <a:rPr lang="en-US"/>
              <a:pPr/>
              <a:t>‹#›</a:t>
            </a:fld>
            <a:endParaRPr lang="en-US"/>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Arial" charset="0"/>
        <a:ea typeface="+mn-ea"/>
        <a:cs typeface="+mn-cs"/>
      </a:defRPr>
    </a:lvl1pPr>
    <a:lvl2pPr marL="457200" algn="l" rtl="0" fontAlgn="base">
      <a:spcBef>
        <a:spcPct val="30000"/>
      </a:spcBef>
      <a:spcAft>
        <a:spcPct val="0"/>
      </a:spcAft>
      <a:defRPr sz="1200" kern="1200">
        <a:solidFill>
          <a:schemeClr val="tx1"/>
        </a:solidFill>
        <a:latin typeface="Arial" charset="0"/>
        <a:ea typeface="+mn-ea"/>
        <a:cs typeface="+mn-cs"/>
      </a:defRPr>
    </a:lvl2pPr>
    <a:lvl3pPr marL="914400" algn="l" rtl="0" fontAlgn="base">
      <a:spcBef>
        <a:spcPct val="30000"/>
      </a:spcBef>
      <a:spcAft>
        <a:spcPct val="0"/>
      </a:spcAft>
      <a:defRPr sz="1200" kern="1200">
        <a:solidFill>
          <a:schemeClr val="tx1"/>
        </a:solidFill>
        <a:latin typeface="Arial" charset="0"/>
        <a:ea typeface="+mn-ea"/>
        <a:cs typeface="+mn-cs"/>
      </a:defRPr>
    </a:lvl3pPr>
    <a:lvl4pPr marL="1371600" algn="l" rtl="0" fontAlgn="base">
      <a:spcBef>
        <a:spcPct val="30000"/>
      </a:spcBef>
      <a:spcAft>
        <a:spcPct val="0"/>
      </a:spcAft>
      <a:defRPr sz="1200" kern="1200">
        <a:solidFill>
          <a:schemeClr val="tx1"/>
        </a:solidFill>
        <a:latin typeface="Arial" charset="0"/>
        <a:ea typeface="+mn-ea"/>
        <a:cs typeface="+mn-cs"/>
      </a:defRPr>
    </a:lvl4pPr>
    <a:lvl5pPr marL="1828800" algn="l" rtl="0" fontAlgn="base">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F02B677-CA6B-4B12-9AE2-06554F4B0237}" type="slidenum">
              <a:rPr lang="en-US"/>
              <a:pPr/>
              <a:t>1</a:t>
            </a:fld>
            <a:endParaRPr lang="en-US"/>
          </a:p>
        </p:txBody>
      </p:sp>
      <p:sp>
        <p:nvSpPr>
          <p:cNvPr id="156674" name="Rectangle 2"/>
          <p:cNvSpPr>
            <a:spLocks noRot="1" noChangeArrowheads="1" noTextEdit="1"/>
          </p:cNvSpPr>
          <p:nvPr>
            <p:ph type="sldImg"/>
          </p:nvPr>
        </p:nvSpPr>
        <p:spPr>
          <a:ln/>
        </p:spPr>
      </p:sp>
      <p:sp>
        <p:nvSpPr>
          <p:cNvPr id="15667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94AF20AF-2E86-40A1-A1AF-66B0FBC360DF}" type="slidenum">
              <a:rPr lang="en-US"/>
              <a:pPr/>
              <a:t>22</a:t>
            </a:fld>
            <a:endParaRPr lang="en-US"/>
          </a:p>
        </p:txBody>
      </p:sp>
      <p:sp>
        <p:nvSpPr>
          <p:cNvPr id="163842" name="Rectangle 2"/>
          <p:cNvSpPr>
            <a:spLocks noRot="1" noChangeArrowheads="1" noTextEdit="1"/>
          </p:cNvSpPr>
          <p:nvPr>
            <p:ph type="sldImg"/>
          </p:nvPr>
        </p:nvSpPr>
        <p:spPr>
          <a:ln/>
        </p:spPr>
      </p:sp>
      <p:sp>
        <p:nvSpPr>
          <p:cNvPr id="163843"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23B562C6-3952-4BDA-BBF1-28AE8E6B98C4}" type="slidenum">
              <a:rPr lang="en-US"/>
              <a:pPr/>
              <a:t>23</a:t>
            </a:fld>
            <a:endParaRPr lang="en-US"/>
          </a:p>
        </p:txBody>
      </p:sp>
      <p:sp>
        <p:nvSpPr>
          <p:cNvPr id="164866" name="Rectangle 2"/>
          <p:cNvSpPr>
            <a:spLocks noRot="1" noChangeArrowheads="1" noTextEdit="1"/>
          </p:cNvSpPr>
          <p:nvPr>
            <p:ph type="sldImg"/>
          </p:nvPr>
        </p:nvSpPr>
        <p:spPr>
          <a:ln/>
        </p:spPr>
      </p:sp>
      <p:sp>
        <p:nvSpPr>
          <p:cNvPr id="164867"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870BF47-1C8D-4F59-BCC9-693EC094D3B5}" type="slidenum">
              <a:rPr lang="en-US"/>
              <a:pPr/>
              <a:t>27</a:t>
            </a:fld>
            <a:endParaRPr lang="en-US"/>
          </a:p>
        </p:txBody>
      </p:sp>
      <p:sp>
        <p:nvSpPr>
          <p:cNvPr id="165890" name="Rectangle 2"/>
          <p:cNvSpPr>
            <a:spLocks noRot="1" noChangeArrowheads="1" noTextEdit="1"/>
          </p:cNvSpPr>
          <p:nvPr>
            <p:ph type="sldImg"/>
          </p:nvPr>
        </p:nvSpPr>
        <p:spPr>
          <a:ln/>
        </p:spPr>
      </p:sp>
      <p:sp>
        <p:nvSpPr>
          <p:cNvPr id="165891"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801BEA3E-62F6-4BA1-B78E-958D9F9C73A1}" type="slidenum">
              <a:rPr lang="en-US"/>
              <a:pPr/>
              <a:t>29</a:t>
            </a:fld>
            <a:endParaRPr lang="en-US"/>
          </a:p>
        </p:txBody>
      </p:sp>
      <p:sp>
        <p:nvSpPr>
          <p:cNvPr id="167938" name="Rectangle 2"/>
          <p:cNvSpPr>
            <a:spLocks noRot="1" noChangeArrowheads="1" noTextEdit="1"/>
          </p:cNvSpPr>
          <p:nvPr>
            <p:ph type="sldImg"/>
          </p:nvPr>
        </p:nvSpPr>
        <p:spPr>
          <a:ln/>
        </p:spPr>
      </p:sp>
      <p:sp>
        <p:nvSpPr>
          <p:cNvPr id="167939"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A8DB562-1AB5-449D-9F4F-61601BB61789}" type="slidenum">
              <a:rPr lang="en-US"/>
              <a:pPr/>
              <a:t>30</a:t>
            </a:fld>
            <a:endParaRPr lang="en-US"/>
          </a:p>
        </p:txBody>
      </p:sp>
      <p:sp>
        <p:nvSpPr>
          <p:cNvPr id="168962" name="Rectangle 2"/>
          <p:cNvSpPr>
            <a:spLocks noRot="1" noChangeArrowheads="1" noTextEdit="1"/>
          </p:cNvSpPr>
          <p:nvPr>
            <p:ph type="sldImg"/>
          </p:nvPr>
        </p:nvSpPr>
        <p:spPr>
          <a:ln/>
        </p:spPr>
      </p:sp>
      <p:sp>
        <p:nvSpPr>
          <p:cNvPr id="168963"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28B53DF-DAA9-42B1-B971-A79506FE3620}" type="slidenum">
              <a:rPr lang="en-US"/>
              <a:pPr/>
              <a:t>32</a:t>
            </a:fld>
            <a:endParaRPr lang="en-US"/>
          </a:p>
        </p:txBody>
      </p:sp>
      <p:sp>
        <p:nvSpPr>
          <p:cNvPr id="169986" name="Rectangle 2"/>
          <p:cNvSpPr>
            <a:spLocks noRot="1" noChangeArrowheads="1" noTextEdit="1"/>
          </p:cNvSpPr>
          <p:nvPr>
            <p:ph type="sldImg"/>
          </p:nvPr>
        </p:nvSpPr>
        <p:spPr>
          <a:ln/>
        </p:spPr>
      </p:sp>
      <p:sp>
        <p:nvSpPr>
          <p:cNvPr id="169987"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AF2386D-65B3-4278-BE35-A3A653279A0E}" type="slidenum">
              <a:rPr lang="en-US"/>
              <a:pPr/>
              <a:t>33</a:t>
            </a:fld>
            <a:endParaRPr lang="en-US"/>
          </a:p>
        </p:txBody>
      </p:sp>
      <p:sp>
        <p:nvSpPr>
          <p:cNvPr id="192514" name="Rectangle 2"/>
          <p:cNvSpPr>
            <a:spLocks noRot="1" noChangeArrowheads="1" noTextEdit="1"/>
          </p:cNvSpPr>
          <p:nvPr>
            <p:ph type="sldImg"/>
          </p:nvPr>
        </p:nvSpPr>
        <p:spPr>
          <a:ln/>
        </p:spPr>
      </p:sp>
      <p:sp>
        <p:nvSpPr>
          <p:cNvPr id="19251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A2FA4A9-98AB-4837-9803-947D66C71C70}" type="slidenum">
              <a:rPr lang="en-US"/>
              <a:pPr/>
              <a:t>2</a:t>
            </a:fld>
            <a:endParaRPr lang="en-US"/>
          </a:p>
        </p:txBody>
      </p:sp>
      <p:sp>
        <p:nvSpPr>
          <p:cNvPr id="158722" name="Rectangle 2"/>
          <p:cNvSpPr>
            <a:spLocks noRot="1" noChangeArrowheads="1" noTextEdit="1"/>
          </p:cNvSpPr>
          <p:nvPr>
            <p:ph type="sldImg"/>
          </p:nvPr>
        </p:nvSpPr>
        <p:spPr>
          <a:ln/>
        </p:spPr>
      </p:sp>
      <p:sp>
        <p:nvSpPr>
          <p:cNvPr id="158723" name="Rectangle 3"/>
          <p:cNvSpPr>
            <a:spLocks noGrp="1" noChangeArrowheads="1"/>
          </p:cNvSpPr>
          <p:nvPr>
            <p:ph type="body" idx="1"/>
          </p:nvPr>
        </p:nvSpPr>
        <p:spPr/>
        <p:txBody>
          <a:bodyPr/>
          <a:lstStyle/>
          <a:p>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D8DEA4D-C1CF-4355-8E15-CD883BC93875}" type="slidenum">
              <a:rPr lang="en-US"/>
              <a:pPr/>
              <a:t>3</a:t>
            </a:fld>
            <a:endParaRPr lang="en-US"/>
          </a:p>
        </p:txBody>
      </p:sp>
      <p:sp>
        <p:nvSpPr>
          <p:cNvPr id="159746" name="Rectangle 2"/>
          <p:cNvSpPr>
            <a:spLocks noRot="1" noChangeArrowheads="1" noTextEdit="1"/>
          </p:cNvSpPr>
          <p:nvPr>
            <p:ph type="sldImg"/>
          </p:nvPr>
        </p:nvSpPr>
        <p:spPr>
          <a:ln/>
        </p:spPr>
      </p:sp>
      <p:sp>
        <p:nvSpPr>
          <p:cNvPr id="159747" name="Rectangle 3"/>
          <p:cNvSpPr>
            <a:spLocks noGrp="1" noChangeArrowheads="1"/>
          </p:cNvSpPr>
          <p:nvPr>
            <p:ph type="body" idx="1"/>
          </p:nvPr>
        </p:nvSpPr>
        <p:spPr/>
        <p:txBody>
          <a:bodyPr/>
          <a:lstStyle/>
          <a:p>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59491D4B-4BA7-4E69-935E-54E8EC87D14E}" type="slidenum">
              <a:rPr lang="en-US"/>
              <a:pPr/>
              <a:t>4</a:t>
            </a:fld>
            <a:endParaRPr lang="en-US"/>
          </a:p>
        </p:txBody>
      </p:sp>
      <p:sp>
        <p:nvSpPr>
          <p:cNvPr id="160770" name="Rectangle 2"/>
          <p:cNvSpPr>
            <a:spLocks noRot="1" noChangeArrowheads="1" noTextEdit="1"/>
          </p:cNvSpPr>
          <p:nvPr>
            <p:ph type="sldImg"/>
          </p:nvPr>
        </p:nvSpPr>
        <p:spPr>
          <a:ln/>
        </p:spPr>
      </p:sp>
      <p:sp>
        <p:nvSpPr>
          <p:cNvPr id="160771" name="Rectangle 3"/>
          <p:cNvSpPr>
            <a:spLocks noGrp="1" noChangeArrowheads="1"/>
          </p:cNvSpPr>
          <p:nvPr>
            <p:ph type="body" idx="1"/>
          </p:nvPr>
        </p:nvSpPr>
        <p:spPr/>
        <p:txBody>
          <a:bodyPr/>
          <a:lstStyle/>
          <a:p>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9787AB3A-A7FC-4F6B-A500-8A1838E777FC}" type="slidenum">
              <a:rPr lang="en-US"/>
              <a:pPr/>
              <a:t>6</a:t>
            </a:fld>
            <a:endParaRPr lang="en-US"/>
          </a:p>
        </p:txBody>
      </p:sp>
      <p:sp>
        <p:nvSpPr>
          <p:cNvPr id="161794" name="Rectangle 2"/>
          <p:cNvSpPr>
            <a:spLocks noRot="1" noChangeArrowheads="1" noTextEdit="1"/>
          </p:cNvSpPr>
          <p:nvPr>
            <p:ph type="sldImg"/>
          </p:nvPr>
        </p:nvSpPr>
        <p:spPr>
          <a:ln/>
        </p:spPr>
      </p:sp>
      <p:sp>
        <p:nvSpPr>
          <p:cNvPr id="16179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90BA532-22E8-47C4-85FA-07019B080B0A}" type="slidenum">
              <a:rPr lang="en-US"/>
              <a:pPr/>
              <a:t>7</a:t>
            </a:fld>
            <a:endParaRPr lang="en-US"/>
          </a:p>
        </p:txBody>
      </p:sp>
      <p:sp>
        <p:nvSpPr>
          <p:cNvPr id="7430146" name="Rectangle 2"/>
          <p:cNvSpPr>
            <a:spLocks noChangeArrowheads="1" noTextEdit="1"/>
          </p:cNvSpPr>
          <p:nvPr>
            <p:ph type="sldImg"/>
          </p:nvPr>
        </p:nvSpPr>
        <p:spPr>
          <a:ln/>
        </p:spPr>
      </p:sp>
      <p:sp>
        <p:nvSpPr>
          <p:cNvPr id="7430147" name="Rectangle 3"/>
          <p:cNvSpPr>
            <a:spLocks noGrp="1" noChangeArrowheads="1"/>
          </p:cNvSpPr>
          <p:nvPr>
            <p:ph type="body" idx="1"/>
          </p:nvPr>
        </p:nvSpPr>
        <p:spPr/>
        <p:txBody>
          <a:bodyPr/>
          <a:lstStyle/>
          <a:p>
            <a:endParaRPr lang="nb-NO"/>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28323AB3-F976-4512-AD69-715ECD3487E6}" type="slidenum">
              <a:rPr lang="en-US"/>
              <a:pPr/>
              <a:t>10</a:t>
            </a:fld>
            <a:endParaRPr lang="en-US"/>
          </a:p>
        </p:txBody>
      </p:sp>
      <p:sp>
        <p:nvSpPr>
          <p:cNvPr id="7434242" name="Rectangle 2"/>
          <p:cNvSpPr>
            <a:spLocks noChangeArrowheads="1" noTextEdit="1"/>
          </p:cNvSpPr>
          <p:nvPr>
            <p:ph type="sldImg"/>
          </p:nvPr>
        </p:nvSpPr>
        <p:spPr>
          <a:ln/>
        </p:spPr>
      </p:sp>
      <p:sp>
        <p:nvSpPr>
          <p:cNvPr id="7434243" name="Rectangle 3"/>
          <p:cNvSpPr>
            <a:spLocks noGrp="1" noChangeArrowheads="1"/>
          </p:cNvSpPr>
          <p:nvPr>
            <p:ph type="body" idx="1"/>
          </p:nvPr>
        </p:nvSpPr>
        <p:spPr/>
        <p:txBody>
          <a:bodyPr/>
          <a:lstStyle/>
          <a:p>
            <a:endParaRPr lang="nb-NO"/>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5AC2F43-1FA7-4411-A7FC-C552EACCEB2E}" type="slidenum">
              <a:rPr lang="en-US"/>
              <a:pPr/>
              <a:t>12</a:t>
            </a:fld>
            <a:endParaRPr lang="en-US"/>
          </a:p>
        </p:txBody>
      </p:sp>
      <p:sp>
        <p:nvSpPr>
          <p:cNvPr id="162818" name="Rectangle 2"/>
          <p:cNvSpPr>
            <a:spLocks noRot="1" noChangeArrowheads="1" noTextEdit="1"/>
          </p:cNvSpPr>
          <p:nvPr>
            <p:ph type="sldImg"/>
          </p:nvPr>
        </p:nvSpPr>
        <p:spPr>
          <a:ln/>
        </p:spPr>
      </p:sp>
      <p:sp>
        <p:nvSpPr>
          <p:cNvPr id="162819" name="Rectangle 3"/>
          <p:cNvSpPr>
            <a:spLocks noGrp="1" noChangeArrowheads="1"/>
          </p:cNvSpPr>
          <p:nvPr>
            <p:ph type="body" idx="1"/>
          </p:nvPr>
        </p:nvSpPr>
        <p:spPr/>
        <p:txBody>
          <a:bodyPr/>
          <a:lstStyle/>
          <a:p>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25C1CAA-6FEB-4114-A005-CE8BF196D1F2}" type="slidenum">
              <a:rPr lang="en-US"/>
              <a:pPr/>
              <a:t>14</a:t>
            </a:fld>
            <a:endParaRPr lang="en-US"/>
          </a:p>
        </p:txBody>
      </p:sp>
      <p:sp>
        <p:nvSpPr>
          <p:cNvPr id="166914" name="Rectangle 2"/>
          <p:cNvSpPr>
            <a:spLocks noRot="1" noChangeArrowheads="1" noTextEdit="1"/>
          </p:cNvSpPr>
          <p:nvPr>
            <p:ph type="sldImg"/>
          </p:nvPr>
        </p:nvSpPr>
        <p:spPr>
          <a:ln/>
        </p:spPr>
      </p:sp>
      <p:sp>
        <p:nvSpPr>
          <p:cNvPr id="166915" name="Rectangle 3"/>
          <p:cNvSpPr>
            <a:spLocks noGrp="1" noChangeArrowheads="1"/>
          </p:cNvSpPr>
          <p:nvPr>
            <p:ph type="body" idx="1"/>
          </p:nvPr>
        </p:nvSpPr>
        <p:spPr/>
        <p:txBody>
          <a:bodyPr/>
          <a:lstStyle/>
          <a:p>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tellysbilde">
    <p:spTree>
      <p:nvGrpSpPr>
        <p:cNvPr id="1" name=""/>
        <p:cNvGrpSpPr/>
        <p:nvPr/>
      </p:nvGrpSpPr>
      <p:grpSpPr>
        <a:xfrm>
          <a:off x="0" y="0"/>
          <a:ext cx="0" cy="0"/>
          <a:chOff x="0" y="0"/>
          <a:chExt cx="0" cy="0"/>
        </a:xfrm>
      </p:grpSpPr>
      <p:sp>
        <p:nvSpPr>
          <p:cNvPr id="2" name="Tittel 1"/>
          <p:cNvSpPr>
            <a:spLocks noGrp="1"/>
          </p:cNvSpPr>
          <p:nvPr>
            <p:ph type="ctrTitle"/>
          </p:nvPr>
        </p:nvSpPr>
        <p:spPr>
          <a:xfrm>
            <a:off x="685800" y="2130425"/>
            <a:ext cx="7772400" cy="1470025"/>
          </a:xfrm>
        </p:spPr>
        <p:txBody>
          <a:bodyPr/>
          <a:lstStyle/>
          <a:p>
            <a:r>
              <a:rPr lang="nb-NO" smtClean="0"/>
              <a:t>Klikk for å redigere tittelstil</a:t>
            </a:r>
            <a:endParaRPr lang="nb-NO"/>
          </a:p>
        </p:txBody>
      </p:sp>
      <p:sp>
        <p:nvSpPr>
          <p:cNvPr id="3" name="Undertittel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nb-NO" smtClean="0"/>
              <a:t>Klikk for å redigere undertittelstil i malen</a:t>
            </a:r>
            <a:endParaRPr lang="nb-NO"/>
          </a:p>
        </p:txBody>
      </p:sp>
      <p:sp>
        <p:nvSpPr>
          <p:cNvPr id="4" name="Plassholder for dato 3"/>
          <p:cNvSpPr>
            <a:spLocks noGrp="1"/>
          </p:cNvSpPr>
          <p:nvPr>
            <p:ph type="dt" sz="half" idx="10"/>
          </p:nvPr>
        </p:nvSpPr>
        <p:spPr/>
        <p:txBody>
          <a:bodyPr/>
          <a:lstStyle>
            <a:lvl1pPr>
              <a:defRPr/>
            </a:lvl1pPr>
          </a:lstStyle>
          <a:p>
            <a:endParaRPr lang="en-GB"/>
          </a:p>
        </p:txBody>
      </p:sp>
      <p:sp>
        <p:nvSpPr>
          <p:cNvPr id="5" name="Plassholder for bunntekst 4"/>
          <p:cNvSpPr>
            <a:spLocks noGrp="1"/>
          </p:cNvSpPr>
          <p:nvPr>
            <p:ph type="ftr" sz="quarter" idx="11"/>
          </p:nvPr>
        </p:nvSpPr>
        <p:spPr/>
        <p:txBody>
          <a:bodyPr/>
          <a:lstStyle>
            <a:lvl1pPr>
              <a:defRPr/>
            </a:lvl1pPr>
          </a:lstStyle>
          <a:p>
            <a:endParaRPr lang="en-GB"/>
          </a:p>
        </p:txBody>
      </p:sp>
      <p:sp>
        <p:nvSpPr>
          <p:cNvPr id="6" name="Plassholder for lysbildenummer 5"/>
          <p:cNvSpPr>
            <a:spLocks noGrp="1"/>
          </p:cNvSpPr>
          <p:nvPr>
            <p:ph type="sldNum" sz="quarter" idx="12"/>
          </p:nvPr>
        </p:nvSpPr>
        <p:spPr/>
        <p:txBody>
          <a:bodyPr/>
          <a:lstStyle>
            <a:lvl1pPr>
              <a:defRPr/>
            </a:lvl1pPr>
          </a:lstStyle>
          <a:p>
            <a:fld id="{728765D8-5338-4DBC-B4EB-D91C220F5019}" type="slidenum">
              <a:rPr lang="en-GB"/>
              <a:pPr/>
              <a:t>‹#›</a:t>
            </a:fld>
            <a:endParaRPr lang="en-GB"/>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Loddrett tekst">
    <p:spTree>
      <p:nvGrpSpPr>
        <p:cNvPr id="1" name=""/>
        <p:cNvGrpSpPr/>
        <p:nvPr/>
      </p:nvGrpSpPr>
      <p:grpSpPr>
        <a:xfrm>
          <a:off x="0" y="0"/>
          <a:ext cx="0" cy="0"/>
          <a:chOff x="0" y="0"/>
          <a:chExt cx="0" cy="0"/>
        </a:xfrm>
      </p:grpSpPr>
      <p:sp>
        <p:nvSpPr>
          <p:cNvPr id="2" name="Tittel 1"/>
          <p:cNvSpPr>
            <a:spLocks noGrp="1"/>
          </p:cNvSpPr>
          <p:nvPr>
            <p:ph type="title"/>
          </p:nvPr>
        </p:nvSpPr>
        <p:spPr/>
        <p:txBody>
          <a:bodyPr/>
          <a:lstStyle/>
          <a:p>
            <a:r>
              <a:rPr lang="nb-NO" smtClean="0"/>
              <a:t>Klikk for å redigere tittelstil</a:t>
            </a:r>
            <a:endParaRPr lang="nb-NO"/>
          </a:p>
        </p:txBody>
      </p:sp>
      <p:sp>
        <p:nvSpPr>
          <p:cNvPr id="3" name="Plassholder for loddrett tekst 2"/>
          <p:cNvSpPr>
            <a:spLocks noGrp="1"/>
          </p:cNvSpPr>
          <p:nvPr>
            <p:ph type="body" orient="vert" idx="1"/>
          </p:nvPr>
        </p:nvSpPr>
        <p:spPr/>
        <p:txBody>
          <a:bodyPr vert="eaVert"/>
          <a:lstStyle/>
          <a:p>
            <a:pPr lvl="0"/>
            <a:r>
              <a:rPr lang="nb-NO" smtClean="0"/>
              <a:t>Klikk for å redigere tekststiler i malen</a:t>
            </a:r>
          </a:p>
          <a:p>
            <a:pPr lvl="1"/>
            <a:r>
              <a:rPr lang="nb-NO" smtClean="0"/>
              <a:t>Andre nivå</a:t>
            </a:r>
          </a:p>
          <a:p>
            <a:pPr lvl="2"/>
            <a:r>
              <a:rPr lang="nb-NO" smtClean="0"/>
              <a:t>Tredje nivå</a:t>
            </a:r>
          </a:p>
          <a:p>
            <a:pPr lvl="3"/>
            <a:r>
              <a:rPr lang="nb-NO" smtClean="0"/>
              <a:t>Fjerde nivå</a:t>
            </a:r>
          </a:p>
          <a:p>
            <a:pPr lvl="4"/>
            <a:r>
              <a:rPr lang="nb-NO" smtClean="0"/>
              <a:t>Femte nivå</a:t>
            </a:r>
            <a:endParaRPr lang="nb-NO"/>
          </a:p>
        </p:txBody>
      </p:sp>
      <p:sp>
        <p:nvSpPr>
          <p:cNvPr id="4" name="Plassholder for dato 3"/>
          <p:cNvSpPr>
            <a:spLocks noGrp="1"/>
          </p:cNvSpPr>
          <p:nvPr>
            <p:ph type="dt" sz="half" idx="10"/>
          </p:nvPr>
        </p:nvSpPr>
        <p:spPr/>
        <p:txBody>
          <a:bodyPr/>
          <a:lstStyle>
            <a:lvl1pPr>
              <a:defRPr/>
            </a:lvl1pPr>
          </a:lstStyle>
          <a:p>
            <a:endParaRPr lang="en-GB"/>
          </a:p>
        </p:txBody>
      </p:sp>
      <p:sp>
        <p:nvSpPr>
          <p:cNvPr id="5" name="Plassholder for bunntekst 4"/>
          <p:cNvSpPr>
            <a:spLocks noGrp="1"/>
          </p:cNvSpPr>
          <p:nvPr>
            <p:ph type="ftr" sz="quarter" idx="11"/>
          </p:nvPr>
        </p:nvSpPr>
        <p:spPr/>
        <p:txBody>
          <a:bodyPr/>
          <a:lstStyle>
            <a:lvl1pPr>
              <a:defRPr/>
            </a:lvl1pPr>
          </a:lstStyle>
          <a:p>
            <a:endParaRPr lang="en-GB"/>
          </a:p>
        </p:txBody>
      </p:sp>
      <p:sp>
        <p:nvSpPr>
          <p:cNvPr id="6" name="Plassholder for lysbildenummer 5"/>
          <p:cNvSpPr>
            <a:spLocks noGrp="1"/>
          </p:cNvSpPr>
          <p:nvPr>
            <p:ph type="sldNum" sz="quarter" idx="12"/>
          </p:nvPr>
        </p:nvSpPr>
        <p:spPr/>
        <p:txBody>
          <a:bodyPr/>
          <a:lstStyle>
            <a:lvl1pPr>
              <a:defRPr/>
            </a:lvl1pPr>
          </a:lstStyle>
          <a:p>
            <a:fld id="{941D31A3-1F69-4E28-9564-21570E452A2A}" type="slidenum">
              <a:rPr lang="en-GB"/>
              <a:pPr/>
              <a:t>‹#›</a:t>
            </a:fld>
            <a:endParaRPr lang="en-GB"/>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Loddrett tittel og tekst">
    <p:spTree>
      <p:nvGrpSpPr>
        <p:cNvPr id="1" name=""/>
        <p:cNvGrpSpPr/>
        <p:nvPr/>
      </p:nvGrpSpPr>
      <p:grpSpPr>
        <a:xfrm>
          <a:off x="0" y="0"/>
          <a:ext cx="0" cy="0"/>
          <a:chOff x="0" y="0"/>
          <a:chExt cx="0" cy="0"/>
        </a:xfrm>
      </p:grpSpPr>
      <p:sp>
        <p:nvSpPr>
          <p:cNvPr id="2" name="Loddrett tittel 1"/>
          <p:cNvSpPr>
            <a:spLocks noGrp="1"/>
          </p:cNvSpPr>
          <p:nvPr>
            <p:ph type="title" orient="vert"/>
          </p:nvPr>
        </p:nvSpPr>
        <p:spPr>
          <a:xfrm>
            <a:off x="6629400" y="274638"/>
            <a:ext cx="2057400" cy="5851525"/>
          </a:xfrm>
        </p:spPr>
        <p:txBody>
          <a:bodyPr vert="eaVert"/>
          <a:lstStyle/>
          <a:p>
            <a:r>
              <a:rPr lang="nb-NO" smtClean="0"/>
              <a:t>Klikk for å redigere tittelstil</a:t>
            </a:r>
            <a:endParaRPr lang="nb-NO"/>
          </a:p>
        </p:txBody>
      </p:sp>
      <p:sp>
        <p:nvSpPr>
          <p:cNvPr id="3" name="Plassholder for loddrett tekst 2"/>
          <p:cNvSpPr>
            <a:spLocks noGrp="1"/>
          </p:cNvSpPr>
          <p:nvPr>
            <p:ph type="body" orient="vert" idx="1"/>
          </p:nvPr>
        </p:nvSpPr>
        <p:spPr>
          <a:xfrm>
            <a:off x="457200" y="274638"/>
            <a:ext cx="6019800" cy="5851525"/>
          </a:xfrm>
        </p:spPr>
        <p:txBody>
          <a:bodyPr vert="eaVert"/>
          <a:lstStyle/>
          <a:p>
            <a:pPr lvl="0"/>
            <a:r>
              <a:rPr lang="nb-NO" smtClean="0"/>
              <a:t>Klikk for å redigere tekststiler i malen</a:t>
            </a:r>
          </a:p>
          <a:p>
            <a:pPr lvl="1"/>
            <a:r>
              <a:rPr lang="nb-NO" smtClean="0"/>
              <a:t>Andre nivå</a:t>
            </a:r>
          </a:p>
          <a:p>
            <a:pPr lvl="2"/>
            <a:r>
              <a:rPr lang="nb-NO" smtClean="0"/>
              <a:t>Tredje nivå</a:t>
            </a:r>
          </a:p>
          <a:p>
            <a:pPr lvl="3"/>
            <a:r>
              <a:rPr lang="nb-NO" smtClean="0"/>
              <a:t>Fjerde nivå</a:t>
            </a:r>
          </a:p>
          <a:p>
            <a:pPr lvl="4"/>
            <a:r>
              <a:rPr lang="nb-NO" smtClean="0"/>
              <a:t>Femte nivå</a:t>
            </a:r>
            <a:endParaRPr lang="nb-NO"/>
          </a:p>
        </p:txBody>
      </p:sp>
      <p:sp>
        <p:nvSpPr>
          <p:cNvPr id="4" name="Plassholder for dato 3"/>
          <p:cNvSpPr>
            <a:spLocks noGrp="1"/>
          </p:cNvSpPr>
          <p:nvPr>
            <p:ph type="dt" sz="half" idx="10"/>
          </p:nvPr>
        </p:nvSpPr>
        <p:spPr/>
        <p:txBody>
          <a:bodyPr/>
          <a:lstStyle>
            <a:lvl1pPr>
              <a:defRPr/>
            </a:lvl1pPr>
          </a:lstStyle>
          <a:p>
            <a:endParaRPr lang="en-GB"/>
          </a:p>
        </p:txBody>
      </p:sp>
      <p:sp>
        <p:nvSpPr>
          <p:cNvPr id="5" name="Plassholder for bunntekst 4"/>
          <p:cNvSpPr>
            <a:spLocks noGrp="1"/>
          </p:cNvSpPr>
          <p:nvPr>
            <p:ph type="ftr" sz="quarter" idx="11"/>
          </p:nvPr>
        </p:nvSpPr>
        <p:spPr/>
        <p:txBody>
          <a:bodyPr/>
          <a:lstStyle>
            <a:lvl1pPr>
              <a:defRPr/>
            </a:lvl1pPr>
          </a:lstStyle>
          <a:p>
            <a:endParaRPr lang="en-GB"/>
          </a:p>
        </p:txBody>
      </p:sp>
      <p:sp>
        <p:nvSpPr>
          <p:cNvPr id="6" name="Plassholder for lysbildenummer 5"/>
          <p:cNvSpPr>
            <a:spLocks noGrp="1"/>
          </p:cNvSpPr>
          <p:nvPr>
            <p:ph type="sldNum" sz="quarter" idx="12"/>
          </p:nvPr>
        </p:nvSpPr>
        <p:spPr/>
        <p:txBody>
          <a:bodyPr/>
          <a:lstStyle>
            <a:lvl1pPr>
              <a:defRPr/>
            </a:lvl1pPr>
          </a:lstStyle>
          <a:p>
            <a:fld id="{5F276365-4949-4CEC-978F-DF89797EE1CE}" type="slidenum">
              <a:rPr lang="en-GB"/>
              <a:pPr/>
              <a:t>‹#›</a:t>
            </a:fld>
            <a:endParaRPr lang="en-GB"/>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TwoObj" preserve="1">
  <p:cSld name="Tittel, tekst og to innholdsdeler">
    <p:spTree>
      <p:nvGrpSpPr>
        <p:cNvPr id="1" name=""/>
        <p:cNvGrpSpPr/>
        <p:nvPr/>
      </p:nvGrpSpPr>
      <p:grpSpPr>
        <a:xfrm>
          <a:off x="0" y="0"/>
          <a:ext cx="0" cy="0"/>
          <a:chOff x="0" y="0"/>
          <a:chExt cx="0" cy="0"/>
        </a:xfrm>
      </p:grpSpPr>
      <p:sp>
        <p:nvSpPr>
          <p:cNvPr id="2" name="Tittel 1"/>
          <p:cNvSpPr>
            <a:spLocks noGrp="1"/>
          </p:cNvSpPr>
          <p:nvPr>
            <p:ph type="title"/>
          </p:nvPr>
        </p:nvSpPr>
        <p:spPr>
          <a:xfrm>
            <a:off x="457200" y="274638"/>
            <a:ext cx="8229600" cy="1143000"/>
          </a:xfrm>
        </p:spPr>
        <p:txBody>
          <a:bodyPr/>
          <a:lstStyle/>
          <a:p>
            <a:r>
              <a:rPr lang="nb-NO" smtClean="0"/>
              <a:t>Klikk for å redigere tittelstil</a:t>
            </a:r>
            <a:endParaRPr lang="nb-NO"/>
          </a:p>
        </p:txBody>
      </p:sp>
      <p:sp>
        <p:nvSpPr>
          <p:cNvPr id="3" name="Plassholder for tekst 2"/>
          <p:cNvSpPr>
            <a:spLocks noGrp="1"/>
          </p:cNvSpPr>
          <p:nvPr>
            <p:ph type="body" sz="half" idx="1"/>
          </p:nvPr>
        </p:nvSpPr>
        <p:spPr>
          <a:xfrm>
            <a:off x="457200" y="1600200"/>
            <a:ext cx="4038600" cy="4525963"/>
          </a:xfrm>
        </p:spPr>
        <p:txBody>
          <a:bodyPr/>
          <a:lstStyle/>
          <a:p>
            <a:pPr lvl="0"/>
            <a:r>
              <a:rPr lang="nb-NO" smtClean="0"/>
              <a:t>Klikk for å redigere tekststiler i malen</a:t>
            </a:r>
          </a:p>
          <a:p>
            <a:pPr lvl="1"/>
            <a:r>
              <a:rPr lang="nb-NO" smtClean="0"/>
              <a:t>Andre nivå</a:t>
            </a:r>
          </a:p>
          <a:p>
            <a:pPr lvl="2"/>
            <a:r>
              <a:rPr lang="nb-NO" smtClean="0"/>
              <a:t>Tredje nivå</a:t>
            </a:r>
          </a:p>
          <a:p>
            <a:pPr lvl="3"/>
            <a:r>
              <a:rPr lang="nb-NO" smtClean="0"/>
              <a:t>Fjerde nivå</a:t>
            </a:r>
          </a:p>
          <a:p>
            <a:pPr lvl="4"/>
            <a:r>
              <a:rPr lang="nb-NO" smtClean="0"/>
              <a:t>Femte nivå</a:t>
            </a:r>
            <a:endParaRPr lang="nb-NO"/>
          </a:p>
        </p:txBody>
      </p:sp>
      <p:sp>
        <p:nvSpPr>
          <p:cNvPr id="4" name="Plassholder for innhold 3"/>
          <p:cNvSpPr>
            <a:spLocks noGrp="1"/>
          </p:cNvSpPr>
          <p:nvPr>
            <p:ph sz="quarter" idx="2"/>
          </p:nvPr>
        </p:nvSpPr>
        <p:spPr>
          <a:xfrm>
            <a:off x="4648200" y="1600200"/>
            <a:ext cx="4038600" cy="2185988"/>
          </a:xfrm>
        </p:spPr>
        <p:txBody>
          <a:bodyPr/>
          <a:lstStyle/>
          <a:p>
            <a:pPr lvl="0"/>
            <a:r>
              <a:rPr lang="nb-NO" smtClean="0"/>
              <a:t>Klikk for å redigere tekststiler i malen</a:t>
            </a:r>
          </a:p>
          <a:p>
            <a:pPr lvl="1"/>
            <a:r>
              <a:rPr lang="nb-NO" smtClean="0"/>
              <a:t>Andre nivå</a:t>
            </a:r>
          </a:p>
          <a:p>
            <a:pPr lvl="2"/>
            <a:r>
              <a:rPr lang="nb-NO" smtClean="0"/>
              <a:t>Tredje nivå</a:t>
            </a:r>
          </a:p>
          <a:p>
            <a:pPr lvl="3"/>
            <a:r>
              <a:rPr lang="nb-NO" smtClean="0"/>
              <a:t>Fjerde nivå</a:t>
            </a:r>
          </a:p>
          <a:p>
            <a:pPr lvl="4"/>
            <a:r>
              <a:rPr lang="nb-NO" smtClean="0"/>
              <a:t>Femte nivå</a:t>
            </a:r>
            <a:endParaRPr lang="nb-NO"/>
          </a:p>
        </p:txBody>
      </p:sp>
      <p:sp>
        <p:nvSpPr>
          <p:cNvPr id="5" name="Plassholder for innhold 4"/>
          <p:cNvSpPr>
            <a:spLocks noGrp="1"/>
          </p:cNvSpPr>
          <p:nvPr>
            <p:ph sz="quarter" idx="3"/>
          </p:nvPr>
        </p:nvSpPr>
        <p:spPr>
          <a:xfrm>
            <a:off x="4648200" y="3938588"/>
            <a:ext cx="4038600" cy="2187575"/>
          </a:xfrm>
        </p:spPr>
        <p:txBody>
          <a:bodyPr/>
          <a:lstStyle/>
          <a:p>
            <a:pPr lvl="0"/>
            <a:r>
              <a:rPr lang="nb-NO" smtClean="0"/>
              <a:t>Klikk for å redigere tekststiler i malen</a:t>
            </a:r>
          </a:p>
          <a:p>
            <a:pPr lvl="1"/>
            <a:r>
              <a:rPr lang="nb-NO" smtClean="0"/>
              <a:t>Andre nivå</a:t>
            </a:r>
          </a:p>
          <a:p>
            <a:pPr lvl="2"/>
            <a:r>
              <a:rPr lang="nb-NO" smtClean="0"/>
              <a:t>Tredje nivå</a:t>
            </a:r>
          </a:p>
          <a:p>
            <a:pPr lvl="3"/>
            <a:r>
              <a:rPr lang="nb-NO" smtClean="0"/>
              <a:t>Fjerde nivå</a:t>
            </a:r>
          </a:p>
          <a:p>
            <a:pPr lvl="4"/>
            <a:r>
              <a:rPr lang="nb-NO" smtClean="0"/>
              <a:t>Femte nivå</a:t>
            </a:r>
            <a:endParaRPr lang="nb-NO"/>
          </a:p>
        </p:txBody>
      </p:sp>
      <p:sp>
        <p:nvSpPr>
          <p:cNvPr id="6" name="Plassholder for dato 5"/>
          <p:cNvSpPr>
            <a:spLocks noGrp="1"/>
          </p:cNvSpPr>
          <p:nvPr>
            <p:ph type="dt" sz="half" idx="10"/>
          </p:nvPr>
        </p:nvSpPr>
        <p:spPr>
          <a:xfrm>
            <a:off x="457200" y="6245225"/>
            <a:ext cx="2133600" cy="476250"/>
          </a:xfrm>
        </p:spPr>
        <p:txBody>
          <a:bodyPr/>
          <a:lstStyle>
            <a:lvl1pPr>
              <a:defRPr/>
            </a:lvl1pPr>
          </a:lstStyle>
          <a:p>
            <a:endParaRPr lang="en-GB"/>
          </a:p>
        </p:txBody>
      </p:sp>
      <p:sp>
        <p:nvSpPr>
          <p:cNvPr id="7" name="Plassholder for bunntekst 6"/>
          <p:cNvSpPr>
            <a:spLocks noGrp="1"/>
          </p:cNvSpPr>
          <p:nvPr>
            <p:ph type="ftr" sz="quarter" idx="11"/>
          </p:nvPr>
        </p:nvSpPr>
        <p:spPr>
          <a:xfrm>
            <a:off x="3124200" y="6245225"/>
            <a:ext cx="2895600" cy="476250"/>
          </a:xfrm>
        </p:spPr>
        <p:txBody>
          <a:bodyPr/>
          <a:lstStyle>
            <a:lvl1pPr>
              <a:defRPr/>
            </a:lvl1pPr>
          </a:lstStyle>
          <a:p>
            <a:endParaRPr lang="en-GB"/>
          </a:p>
        </p:txBody>
      </p:sp>
      <p:sp>
        <p:nvSpPr>
          <p:cNvPr id="8" name="Plassholder for lysbildenummer 7"/>
          <p:cNvSpPr>
            <a:spLocks noGrp="1"/>
          </p:cNvSpPr>
          <p:nvPr>
            <p:ph type="sldNum" sz="quarter" idx="12"/>
          </p:nvPr>
        </p:nvSpPr>
        <p:spPr>
          <a:xfrm>
            <a:off x="6553200" y="6245225"/>
            <a:ext cx="2133600" cy="476250"/>
          </a:xfrm>
        </p:spPr>
        <p:txBody>
          <a:bodyPr/>
          <a:lstStyle>
            <a:lvl1pPr>
              <a:defRPr/>
            </a:lvl1pPr>
          </a:lstStyle>
          <a:p>
            <a:fld id="{ADA7B2F8-E7B2-4D86-ABEF-7F7791946BAA}" type="slidenum">
              <a:rPr lang="en-GB"/>
              <a:pPr/>
              <a:t>‹#›</a:t>
            </a:fld>
            <a:endParaRPr lang="en-GB"/>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reserve="1">
  <p:cSld name="Tittel, tekst og innhold">
    <p:spTree>
      <p:nvGrpSpPr>
        <p:cNvPr id="1" name=""/>
        <p:cNvGrpSpPr/>
        <p:nvPr/>
      </p:nvGrpSpPr>
      <p:grpSpPr>
        <a:xfrm>
          <a:off x="0" y="0"/>
          <a:ext cx="0" cy="0"/>
          <a:chOff x="0" y="0"/>
          <a:chExt cx="0" cy="0"/>
        </a:xfrm>
      </p:grpSpPr>
      <p:sp>
        <p:nvSpPr>
          <p:cNvPr id="2" name="Tittel 1"/>
          <p:cNvSpPr>
            <a:spLocks noGrp="1"/>
          </p:cNvSpPr>
          <p:nvPr>
            <p:ph type="title"/>
          </p:nvPr>
        </p:nvSpPr>
        <p:spPr>
          <a:xfrm>
            <a:off x="457200" y="274638"/>
            <a:ext cx="8229600" cy="1143000"/>
          </a:xfrm>
        </p:spPr>
        <p:txBody>
          <a:bodyPr/>
          <a:lstStyle/>
          <a:p>
            <a:r>
              <a:rPr lang="nb-NO" smtClean="0"/>
              <a:t>Klikk for å redigere tittelstil</a:t>
            </a:r>
            <a:endParaRPr lang="nb-NO"/>
          </a:p>
        </p:txBody>
      </p:sp>
      <p:sp>
        <p:nvSpPr>
          <p:cNvPr id="3" name="Plassholder for tekst 2"/>
          <p:cNvSpPr>
            <a:spLocks noGrp="1"/>
          </p:cNvSpPr>
          <p:nvPr>
            <p:ph type="body" sz="half" idx="1"/>
          </p:nvPr>
        </p:nvSpPr>
        <p:spPr>
          <a:xfrm>
            <a:off x="457200" y="1600200"/>
            <a:ext cx="4038600" cy="4525963"/>
          </a:xfrm>
        </p:spPr>
        <p:txBody>
          <a:bodyPr/>
          <a:lstStyle/>
          <a:p>
            <a:pPr lvl="0"/>
            <a:r>
              <a:rPr lang="nb-NO" smtClean="0"/>
              <a:t>Klikk for å redigere tekststiler i malen</a:t>
            </a:r>
          </a:p>
          <a:p>
            <a:pPr lvl="1"/>
            <a:r>
              <a:rPr lang="nb-NO" smtClean="0"/>
              <a:t>Andre nivå</a:t>
            </a:r>
          </a:p>
          <a:p>
            <a:pPr lvl="2"/>
            <a:r>
              <a:rPr lang="nb-NO" smtClean="0"/>
              <a:t>Tredje nivå</a:t>
            </a:r>
          </a:p>
          <a:p>
            <a:pPr lvl="3"/>
            <a:r>
              <a:rPr lang="nb-NO" smtClean="0"/>
              <a:t>Fjerde nivå</a:t>
            </a:r>
          </a:p>
          <a:p>
            <a:pPr lvl="4"/>
            <a:r>
              <a:rPr lang="nb-NO" smtClean="0"/>
              <a:t>Femte nivå</a:t>
            </a:r>
            <a:endParaRPr lang="nb-NO"/>
          </a:p>
        </p:txBody>
      </p:sp>
      <p:sp>
        <p:nvSpPr>
          <p:cNvPr id="4" name="Plassholder for innhold 3"/>
          <p:cNvSpPr>
            <a:spLocks noGrp="1"/>
          </p:cNvSpPr>
          <p:nvPr>
            <p:ph sz="half" idx="2"/>
          </p:nvPr>
        </p:nvSpPr>
        <p:spPr>
          <a:xfrm>
            <a:off x="4648200" y="1600200"/>
            <a:ext cx="4038600" cy="4525963"/>
          </a:xfrm>
        </p:spPr>
        <p:txBody>
          <a:bodyPr/>
          <a:lstStyle/>
          <a:p>
            <a:pPr lvl="0"/>
            <a:r>
              <a:rPr lang="nb-NO" smtClean="0"/>
              <a:t>Klikk for å redigere tekststiler i malen</a:t>
            </a:r>
          </a:p>
          <a:p>
            <a:pPr lvl="1"/>
            <a:r>
              <a:rPr lang="nb-NO" smtClean="0"/>
              <a:t>Andre nivå</a:t>
            </a:r>
          </a:p>
          <a:p>
            <a:pPr lvl="2"/>
            <a:r>
              <a:rPr lang="nb-NO" smtClean="0"/>
              <a:t>Tredje nivå</a:t>
            </a:r>
          </a:p>
          <a:p>
            <a:pPr lvl="3"/>
            <a:r>
              <a:rPr lang="nb-NO" smtClean="0"/>
              <a:t>Fjerde nivå</a:t>
            </a:r>
          </a:p>
          <a:p>
            <a:pPr lvl="4"/>
            <a:r>
              <a:rPr lang="nb-NO" smtClean="0"/>
              <a:t>Femte nivå</a:t>
            </a:r>
            <a:endParaRPr lang="nb-NO"/>
          </a:p>
        </p:txBody>
      </p:sp>
      <p:sp>
        <p:nvSpPr>
          <p:cNvPr id="5" name="Plassholder for dato 4"/>
          <p:cNvSpPr>
            <a:spLocks noGrp="1"/>
          </p:cNvSpPr>
          <p:nvPr>
            <p:ph type="dt" sz="half" idx="10"/>
          </p:nvPr>
        </p:nvSpPr>
        <p:spPr>
          <a:xfrm>
            <a:off x="457200" y="6245225"/>
            <a:ext cx="2133600" cy="476250"/>
          </a:xfrm>
        </p:spPr>
        <p:txBody>
          <a:bodyPr/>
          <a:lstStyle>
            <a:lvl1pPr>
              <a:defRPr/>
            </a:lvl1pPr>
          </a:lstStyle>
          <a:p>
            <a:endParaRPr lang="en-GB"/>
          </a:p>
        </p:txBody>
      </p:sp>
      <p:sp>
        <p:nvSpPr>
          <p:cNvPr id="6" name="Plassholder for bunntekst 5"/>
          <p:cNvSpPr>
            <a:spLocks noGrp="1"/>
          </p:cNvSpPr>
          <p:nvPr>
            <p:ph type="ftr" sz="quarter" idx="11"/>
          </p:nvPr>
        </p:nvSpPr>
        <p:spPr>
          <a:xfrm>
            <a:off x="3124200" y="6245225"/>
            <a:ext cx="2895600" cy="476250"/>
          </a:xfrm>
        </p:spPr>
        <p:txBody>
          <a:bodyPr/>
          <a:lstStyle>
            <a:lvl1pPr>
              <a:defRPr/>
            </a:lvl1pPr>
          </a:lstStyle>
          <a:p>
            <a:endParaRPr lang="en-GB"/>
          </a:p>
        </p:txBody>
      </p:sp>
      <p:sp>
        <p:nvSpPr>
          <p:cNvPr id="7" name="Plassholder for lysbildenummer 6"/>
          <p:cNvSpPr>
            <a:spLocks noGrp="1"/>
          </p:cNvSpPr>
          <p:nvPr>
            <p:ph type="sldNum" sz="quarter" idx="12"/>
          </p:nvPr>
        </p:nvSpPr>
        <p:spPr>
          <a:xfrm>
            <a:off x="6553200" y="6245225"/>
            <a:ext cx="2133600" cy="476250"/>
          </a:xfrm>
        </p:spPr>
        <p:txBody>
          <a:bodyPr/>
          <a:lstStyle>
            <a:lvl1pPr>
              <a:defRPr/>
            </a:lvl1pPr>
          </a:lstStyle>
          <a:p>
            <a:fld id="{CB6AC794-95E5-49D9-A49B-90DFA0BA9727}" type="slidenum">
              <a:rPr lang="en-GB"/>
              <a:pPr/>
              <a:t>‹#›</a:t>
            </a:fld>
            <a:endParaRPr lang="en-GB"/>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tel og innhold">
    <p:spTree>
      <p:nvGrpSpPr>
        <p:cNvPr id="1" name=""/>
        <p:cNvGrpSpPr/>
        <p:nvPr/>
      </p:nvGrpSpPr>
      <p:grpSpPr>
        <a:xfrm>
          <a:off x="0" y="0"/>
          <a:ext cx="0" cy="0"/>
          <a:chOff x="0" y="0"/>
          <a:chExt cx="0" cy="0"/>
        </a:xfrm>
      </p:grpSpPr>
      <p:sp>
        <p:nvSpPr>
          <p:cNvPr id="2" name="Tittel 1"/>
          <p:cNvSpPr>
            <a:spLocks noGrp="1"/>
          </p:cNvSpPr>
          <p:nvPr>
            <p:ph type="title"/>
          </p:nvPr>
        </p:nvSpPr>
        <p:spPr/>
        <p:txBody>
          <a:bodyPr/>
          <a:lstStyle/>
          <a:p>
            <a:r>
              <a:rPr lang="nb-NO" smtClean="0"/>
              <a:t>Klikk for å redigere tittelstil</a:t>
            </a:r>
            <a:endParaRPr lang="nb-NO"/>
          </a:p>
        </p:txBody>
      </p:sp>
      <p:sp>
        <p:nvSpPr>
          <p:cNvPr id="3" name="Plassholder for innhold 2"/>
          <p:cNvSpPr>
            <a:spLocks noGrp="1"/>
          </p:cNvSpPr>
          <p:nvPr>
            <p:ph idx="1"/>
          </p:nvPr>
        </p:nvSpPr>
        <p:spPr/>
        <p:txBody>
          <a:bodyPr/>
          <a:lstStyle/>
          <a:p>
            <a:pPr lvl="0"/>
            <a:r>
              <a:rPr lang="nb-NO" smtClean="0"/>
              <a:t>Klikk for å redigere tekststiler i malen</a:t>
            </a:r>
          </a:p>
          <a:p>
            <a:pPr lvl="1"/>
            <a:r>
              <a:rPr lang="nb-NO" smtClean="0"/>
              <a:t>Andre nivå</a:t>
            </a:r>
          </a:p>
          <a:p>
            <a:pPr lvl="2"/>
            <a:r>
              <a:rPr lang="nb-NO" smtClean="0"/>
              <a:t>Tredje nivå</a:t>
            </a:r>
          </a:p>
          <a:p>
            <a:pPr lvl="3"/>
            <a:r>
              <a:rPr lang="nb-NO" smtClean="0"/>
              <a:t>Fjerde nivå</a:t>
            </a:r>
          </a:p>
          <a:p>
            <a:pPr lvl="4"/>
            <a:r>
              <a:rPr lang="nb-NO" smtClean="0"/>
              <a:t>Femte nivå</a:t>
            </a:r>
            <a:endParaRPr lang="nb-NO"/>
          </a:p>
        </p:txBody>
      </p:sp>
      <p:sp>
        <p:nvSpPr>
          <p:cNvPr id="4" name="Plassholder for dato 3"/>
          <p:cNvSpPr>
            <a:spLocks noGrp="1"/>
          </p:cNvSpPr>
          <p:nvPr>
            <p:ph type="dt" sz="half" idx="10"/>
          </p:nvPr>
        </p:nvSpPr>
        <p:spPr/>
        <p:txBody>
          <a:bodyPr/>
          <a:lstStyle>
            <a:lvl1pPr>
              <a:defRPr/>
            </a:lvl1pPr>
          </a:lstStyle>
          <a:p>
            <a:endParaRPr lang="en-GB"/>
          </a:p>
        </p:txBody>
      </p:sp>
      <p:sp>
        <p:nvSpPr>
          <p:cNvPr id="5" name="Plassholder for bunntekst 4"/>
          <p:cNvSpPr>
            <a:spLocks noGrp="1"/>
          </p:cNvSpPr>
          <p:nvPr>
            <p:ph type="ftr" sz="quarter" idx="11"/>
          </p:nvPr>
        </p:nvSpPr>
        <p:spPr/>
        <p:txBody>
          <a:bodyPr/>
          <a:lstStyle>
            <a:lvl1pPr>
              <a:defRPr/>
            </a:lvl1pPr>
          </a:lstStyle>
          <a:p>
            <a:endParaRPr lang="en-GB"/>
          </a:p>
        </p:txBody>
      </p:sp>
      <p:sp>
        <p:nvSpPr>
          <p:cNvPr id="6" name="Plassholder for lysbildenummer 5"/>
          <p:cNvSpPr>
            <a:spLocks noGrp="1"/>
          </p:cNvSpPr>
          <p:nvPr>
            <p:ph type="sldNum" sz="quarter" idx="12"/>
          </p:nvPr>
        </p:nvSpPr>
        <p:spPr/>
        <p:txBody>
          <a:bodyPr/>
          <a:lstStyle>
            <a:lvl1pPr>
              <a:defRPr/>
            </a:lvl1pPr>
          </a:lstStyle>
          <a:p>
            <a:fld id="{3B24F6AF-D814-4644-9045-019543841B5A}" type="slidenum">
              <a:rPr lang="en-GB"/>
              <a:pPr/>
              <a:t>‹#›</a:t>
            </a:fld>
            <a:endParaRPr lang="en-GB"/>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Inndelingsoverskrift">
    <p:spTree>
      <p:nvGrpSpPr>
        <p:cNvPr id="1" name=""/>
        <p:cNvGrpSpPr/>
        <p:nvPr/>
      </p:nvGrpSpPr>
      <p:grpSpPr>
        <a:xfrm>
          <a:off x="0" y="0"/>
          <a:ext cx="0" cy="0"/>
          <a:chOff x="0" y="0"/>
          <a:chExt cx="0" cy="0"/>
        </a:xfrm>
      </p:grpSpPr>
      <p:sp>
        <p:nvSpPr>
          <p:cNvPr id="2" name="Tittel 1"/>
          <p:cNvSpPr>
            <a:spLocks noGrp="1"/>
          </p:cNvSpPr>
          <p:nvPr>
            <p:ph type="title"/>
          </p:nvPr>
        </p:nvSpPr>
        <p:spPr>
          <a:xfrm>
            <a:off x="722313" y="4406900"/>
            <a:ext cx="7772400" cy="1362075"/>
          </a:xfrm>
        </p:spPr>
        <p:txBody>
          <a:bodyPr anchor="t"/>
          <a:lstStyle>
            <a:lvl1pPr algn="l">
              <a:defRPr sz="4000" b="1" cap="all"/>
            </a:lvl1pPr>
          </a:lstStyle>
          <a:p>
            <a:r>
              <a:rPr lang="nb-NO" smtClean="0"/>
              <a:t>Klikk for å redigere tittelstil</a:t>
            </a:r>
            <a:endParaRPr lang="nb-NO"/>
          </a:p>
        </p:txBody>
      </p:sp>
      <p:sp>
        <p:nvSpPr>
          <p:cNvPr id="3" name="Plassholder for tekst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nb-NO" smtClean="0"/>
              <a:t>Klikk for å redigere tekststiler i malen</a:t>
            </a:r>
          </a:p>
        </p:txBody>
      </p:sp>
      <p:sp>
        <p:nvSpPr>
          <p:cNvPr id="4" name="Plassholder for dato 3"/>
          <p:cNvSpPr>
            <a:spLocks noGrp="1"/>
          </p:cNvSpPr>
          <p:nvPr>
            <p:ph type="dt" sz="half" idx="10"/>
          </p:nvPr>
        </p:nvSpPr>
        <p:spPr/>
        <p:txBody>
          <a:bodyPr/>
          <a:lstStyle>
            <a:lvl1pPr>
              <a:defRPr/>
            </a:lvl1pPr>
          </a:lstStyle>
          <a:p>
            <a:endParaRPr lang="en-GB"/>
          </a:p>
        </p:txBody>
      </p:sp>
      <p:sp>
        <p:nvSpPr>
          <p:cNvPr id="5" name="Plassholder for bunntekst 4"/>
          <p:cNvSpPr>
            <a:spLocks noGrp="1"/>
          </p:cNvSpPr>
          <p:nvPr>
            <p:ph type="ftr" sz="quarter" idx="11"/>
          </p:nvPr>
        </p:nvSpPr>
        <p:spPr/>
        <p:txBody>
          <a:bodyPr/>
          <a:lstStyle>
            <a:lvl1pPr>
              <a:defRPr/>
            </a:lvl1pPr>
          </a:lstStyle>
          <a:p>
            <a:endParaRPr lang="en-GB"/>
          </a:p>
        </p:txBody>
      </p:sp>
      <p:sp>
        <p:nvSpPr>
          <p:cNvPr id="6" name="Plassholder for lysbildenummer 5"/>
          <p:cNvSpPr>
            <a:spLocks noGrp="1"/>
          </p:cNvSpPr>
          <p:nvPr>
            <p:ph type="sldNum" sz="quarter" idx="12"/>
          </p:nvPr>
        </p:nvSpPr>
        <p:spPr/>
        <p:txBody>
          <a:bodyPr/>
          <a:lstStyle>
            <a:lvl1pPr>
              <a:defRPr/>
            </a:lvl1pPr>
          </a:lstStyle>
          <a:p>
            <a:fld id="{AA05DB81-84AD-491E-8627-C47CB44737EF}" type="slidenum">
              <a:rPr lang="en-GB"/>
              <a:pPr/>
              <a:t>‹#›</a:t>
            </a:fld>
            <a:endParaRPr lang="en-GB"/>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o innholdsdeler">
    <p:spTree>
      <p:nvGrpSpPr>
        <p:cNvPr id="1" name=""/>
        <p:cNvGrpSpPr/>
        <p:nvPr/>
      </p:nvGrpSpPr>
      <p:grpSpPr>
        <a:xfrm>
          <a:off x="0" y="0"/>
          <a:ext cx="0" cy="0"/>
          <a:chOff x="0" y="0"/>
          <a:chExt cx="0" cy="0"/>
        </a:xfrm>
      </p:grpSpPr>
      <p:sp>
        <p:nvSpPr>
          <p:cNvPr id="2" name="Tittel 1"/>
          <p:cNvSpPr>
            <a:spLocks noGrp="1"/>
          </p:cNvSpPr>
          <p:nvPr>
            <p:ph type="title"/>
          </p:nvPr>
        </p:nvSpPr>
        <p:spPr/>
        <p:txBody>
          <a:bodyPr/>
          <a:lstStyle/>
          <a:p>
            <a:r>
              <a:rPr lang="nb-NO" smtClean="0"/>
              <a:t>Klikk for å redigere tittelstil</a:t>
            </a:r>
            <a:endParaRPr lang="nb-NO"/>
          </a:p>
        </p:txBody>
      </p:sp>
      <p:sp>
        <p:nvSpPr>
          <p:cNvPr id="3" name="Plassholder for innhold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nb-NO" smtClean="0"/>
              <a:t>Klikk for å redigere tekststiler i malen</a:t>
            </a:r>
          </a:p>
          <a:p>
            <a:pPr lvl="1"/>
            <a:r>
              <a:rPr lang="nb-NO" smtClean="0"/>
              <a:t>Andre nivå</a:t>
            </a:r>
          </a:p>
          <a:p>
            <a:pPr lvl="2"/>
            <a:r>
              <a:rPr lang="nb-NO" smtClean="0"/>
              <a:t>Tredje nivå</a:t>
            </a:r>
          </a:p>
          <a:p>
            <a:pPr lvl="3"/>
            <a:r>
              <a:rPr lang="nb-NO" smtClean="0"/>
              <a:t>Fjerde nivå</a:t>
            </a:r>
          </a:p>
          <a:p>
            <a:pPr lvl="4"/>
            <a:r>
              <a:rPr lang="nb-NO" smtClean="0"/>
              <a:t>Femte nivå</a:t>
            </a:r>
            <a:endParaRPr lang="nb-NO"/>
          </a:p>
        </p:txBody>
      </p:sp>
      <p:sp>
        <p:nvSpPr>
          <p:cNvPr id="4" name="Plassholder for innhold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nb-NO" smtClean="0"/>
              <a:t>Klikk for å redigere tekststiler i malen</a:t>
            </a:r>
          </a:p>
          <a:p>
            <a:pPr lvl="1"/>
            <a:r>
              <a:rPr lang="nb-NO" smtClean="0"/>
              <a:t>Andre nivå</a:t>
            </a:r>
          </a:p>
          <a:p>
            <a:pPr lvl="2"/>
            <a:r>
              <a:rPr lang="nb-NO" smtClean="0"/>
              <a:t>Tredje nivå</a:t>
            </a:r>
          </a:p>
          <a:p>
            <a:pPr lvl="3"/>
            <a:r>
              <a:rPr lang="nb-NO" smtClean="0"/>
              <a:t>Fjerde nivå</a:t>
            </a:r>
          </a:p>
          <a:p>
            <a:pPr lvl="4"/>
            <a:r>
              <a:rPr lang="nb-NO" smtClean="0"/>
              <a:t>Femte nivå</a:t>
            </a:r>
            <a:endParaRPr lang="nb-NO"/>
          </a:p>
        </p:txBody>
      </p:sp>
      <p:sp>
        <p:nvSpPr>
          <p:cNvPr id="5" name="Plassholder for dato 4"/>
          <p:cNvSpPr>
            <a:spLocks noGrp="1"/>
          </p:cNvSpPr>
          <p:nvPr>
            <p:ph type="dt" sz="half" idx="10"/>
          </p:nvPr>
        </p:nvSpPr>
        <p:spPr/>
        <p:txBody>
          <a:bodyPr/>
          <a:lstStyle>
            <a:lvl1pPr>
              <a:defRPr/>
            </a:lvl1pPr>
          </a:lstStyle>
          <a:p>
            <a:endParaRPr lang="en-GB"/>
          </a:p>
        </p:txBody>
      </p:sp>
      <p:sp>
        <p:nvSpPr>
          <p:cNvPr id="6" name="Plassholder for bunntekst 5"/>
          <p:cNvSpPr>
            <a:spLocks noGrp="1"/>
          </p:cNvSpPr>
          <p:nvPr>
            <p:ph type="ftr" sz="quarter" idx="11"/>
          </p:nvPr>
        </p:nvSpPr>
        <p:spPr/>
        <p:txBody>
          <a:bodyPr/>
          <a:lstStyle>
            <a:lvl1pPr>
              <a:defRPr/>
            </a:lvl1pPr>
          </a:lstStyle>
          <a:p>
            <a:endParaRPr lang="en-GB"/>
          </a:p>
        </p:txBody>
      </p:sp>
      <p:sp>
        <p:nvSpPr>
          <p:cNvPr id="7" name="Plassholder for lysbildenummer 6"/>
          <p:cNvSpPr>
            <a:spLocks noGrp="1"/>
          </p:cNvSpPr>
          <p:nvPr>
            <p:ph type="sldNum" sz="quarter" idx="12"/>
          </p:nvPr>
        </p:nvSpPr>
        <p:spPr/>
        <p:txBody>
          <a:bodyPr/>
          <a:lstStyle>
            <a:lvl1pPr>
              <a:defRPr/>
            </a:lvl1pPr>
          </a:lstStyle>
          <a:p>
            <a:fld id="{85D00BD4-5ADC-4DEE-8510-98531EE3DB3C}" type="slidenum">
              <a:rPr lang="en-GB"/>
              <a:pPr/>
              <a:t>‹#›</a:t>
            </a:fld>
            <a:endParaRPr lang="en-GB"/>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Sammenligning">
    <p:spTree>
      <p:nvGrpSpPr>
        <p:cNvPr id="1" name=""/>
        <p:cNvGrpSpPr/>
        <p:nvPr/>
      </p:nvGrpSpPr>
      <p:grpSpPr>
        <a:xfrm>
          <a:off x="0" y="0"/>
          <a:ext cx="0" cy="0"/>
          <a:chOff x="0" y="0"/>
          <a:chExt cx="0" cy="0"/>
        </a:xfrm>
      </p:grpSpPr>
      <p:sp>
        <p:nvSpPr>
          <p:cNvPr id="2" name="Tittel 1"/>
          <p:cNvSpPr>
            <a:spLocks noGrp="1"/>
          </p:cNvSpPr>
          <p:nvPr>
            <p:ph type="title"/>
          </p:nvPr>
        </p:nvSpPr>
        <p:spPr/>
        <p:txBody>
          <a:bodyPr/>
          <a:lstStyle>
            <a:lvl1pPr>
              <a:defRPr/>
            </a:lvl1pPr>
          </a:lstStyle>
          <a:p>
            <a:r>
              <a:rPr lang="nb-NO" smtClean="0"/>
              <a:t>Klikk for å redigere tittelstil</a:t>
            </a:r>
            <a:endParaRPr lang="nb-NO"/>
          </a:p>
        </p:txBody>
      </p:sp>
      <p:sp>
        <p:nvSpPr>
          <p:cNvPr id="3" name="Plassholder for tekst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b-NO" smtClean="0"/>
              <a:t>Klikk for å redigere tekststiler i malen</a:t>
            </a:r>
          </a:p>
        </p:txBody>
      </p:sp>
      <p:sp>
        <p:nvSpPr>
          <p:cNvPr id="4" name="Plassholder for innhold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nb-NO" smtClean="0"/>
              <a:t>Klikk for å redigere tekststiler i malen</a:t>
            </a:r>
          </a:p>
          <a:p>
            <a:pPr lvl="1"/>
            <a:r>
              <a:rPr lang="nb-NO" smtClean="0"/>
              <a:t>Andre nivå</a:t>
            </a:r>
          </a:p>
          <a:p>
            <a:pPr lvl="2"/>
            <a:r>
              <a:rPr lang="nb-NO" smtClean="0"/>
              <a:t>Tredje nivå</a:t>
            </a:r>
          </a:p>
          <a:p>
            <a:pPr lvl="3"/>
            <a:r>
              <a:rPr lang="nb-NO" smtClean="0"/>
              <a:t>Fjerde nivå</a:t>
            </a:r>
          </a:p>
          <a:p>
            <a:pPr lvl="4"/>
            <a:r>
              <a:rPr lang="nb-NO" smtClean="0"/>
              <a:t>Femte nivå</a:t>
            </a:r>
            <a:endParaRPr lang="nb-NO"/>
          </a:p>
        </p:txBody>
      </p:sp>
      <p:sp>
        <p:nvSpPr>
          <p:cNvPr id="5" name="Plassholder for tekst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b-NO" smtClean="0"/>
              <a:t>Klikk for å redigere tekststiler i malen</a:t>
            </a:r>
          </a:p>
        </p:txBody>
      </p:sp>
      <p:sp>
        <p:nvSpPr>
          <p:cNvPr id="6" name="Plassholder for innhold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nb-NO" smtClean="0"/>
              <a:t>Klikk for å redigere tekststiler i malen</a:t>
            </a:r>
          </a:p>
          <a:p>
            <a:pPr lvl="1"/>
            <a:r>
              <a:rPr lang="nb-NO" smtClean="0"/>
              <a:t>Andre nivå</a:t>
            </a:r>
          </a:p>
          <a:p>
            <a:pPr lvl="2"/>
            <a:r>
              <a:rPr lang="nb-NO" smtClean="0"/>
              <a:t>Tredje nivå</a:t>
            </a:r>
          </a:p>
          <a:p>
            <a:pPr lvl="3"/>
            <a:r>
              <a:rPr lang="nb-NO" smtClean="0"/>
              <a:t>Fjerde nivå</a:t>
            </a:r>
          </a:p>
          <a:p>
            <a:pPr lvl="4"/>
            <a:r>
              <a:rPr lang="nb-NO" smtClean="0"/>
              <a:t>Femte nivå</a:t>
            </a:r>
            <a:endParaRPr lang="nb-NO"/>
          </a:p>
        </p:txBody>
      </p:sp>
      <p:sp>
        <p:nvSpPr>
          <p:cNvPr id="7" name="Plassholder for dato 6"/>
          <p:cNvSpPr>
            <a:spLocks noGrp="1"/>
          </p:cNvSpPr>
          <p:nvPr>
            <p:ph type="dt" sz="half" idx="10"/>
          </p:nvPr>
        </p:nvSpPr>
        <p:spPr/>
        <p:txBody>
          <a:bodyPr/>
          <a:lstStyle>
            <a:lvl1pPr>
              <a:defRPr/>
            </a:lvl1pPr>
          </a:lstStyle>
          <a:p>
            <a:endParaRPr lang="en-GB"/>
          </a:p>
        </p:txBody>
      </p:sp>
      <p:sp>
        <p:nvSpPr>
          <p:cNvPr id="8" name="Plassholder for bunntekst 7"/>
          <p:cNvSpPr>
            <a:spLocks noGrp="1"/>
          </p:cNvSpPr>
          <p:nvPr>
            <p:ph type="ftr" sz="quarter" idx="11"/>
          </p:nvPr>
        </p:nvSpPr>
        <p:spPr/>
        <p:txBody>
          <a:bodyPr/>
          <a:lstStyle>
            <a:lvl1pPr>
              <a:defRPr/>
            </a:lvl1pPr>
          </a:lstStyle>
          <a:p>
            <a:endParaRPr lang="en-GB"/>
          </a:p>
        </p:txBody>
      </p:sp>
      <p:sp>
        <p:nvSpPr>
          <p:cNvPr id="9" name="Plassholder for lysbildenummer 8"/>
          <p:cNvSpPr>
            <a:spLocks noGrp="1"/>
          </p:cNvSpPr>
          <p:nvPr>
            <p:ph type="sldNum" sz="quarter" idx="12"/>
          </p:nvPr>
        </p:nvSpPr>
        <p:spPr/>
        <p:txBody>
          <a:bodyPr/>
          <a:lstStyle>
            <a:lvl1pPr>
              <a:defRPr/>
            </a:lvl1pPr>
          </a:lstStyle>
          <a:p>
            <a:fld id="{2BBB17EE-744D-4A98-B384-773A3AC2D7A4}" type="slidenum">
              <a:rPr lang="en-GB"/>
              <a:pPr/>
              <a:t>‹#›</a:t>
            </a:fld>
            <a:endParaRPr lang="en-GB"/>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Bare tittel">
    <p:spTree>
      <p:nvGrpSpPr>
        <p:cNvPr id="1" name=""/>
        <p:cNvGrpSpPr/>
        <p:nvPr/>
      </p:nvGrpSpPr>
      <p:grpSpPr>
        <a:xfrm>
          <a:off x="0" y="0"/>
          <a:ext cx="0" cy="0"/>
          <a:chOff x="0" y="0"/>
          <a:chExt cx="0" cy="0"/>
        </a:xfrm>
      </p:grpSpPr>
      <p:sp>
        <p:nvSpPr>
          <p:cNvPr id="2" name="Tittel 1"/>
          <p:cNvSpPr>
            <a:spLocks noGrp="1"/>
          </p:cNvSpPr>
          <p:nvPr>
            <p:ph type="title"/>
          </p:nvPr>
        </p:nvSpPr>
        <p:spPr/>
        <p:txBody>
          <a:bodyPr/>
          <a:lstStyle/>
          <a:p>
            <a:r>
              <a:rPr lang="nb-NO" smtClean="0"/>
              <a:t>Klikk for å redigere tittelstil</a:t>
            </a:r>
            <a:endParaRPr lang="nb-NO"/>
          </a:p>
        </p:txBody>
      </p:sp>
      <p:sp>
        <p:nvSpPr>
          <p:cNvPr id="3" name="Plassholder for dato 2"/>
          <p:cNvSpPr>
            <a:spLocks noGrp="1"/>
          </p:cNvSpPr>
          <p:nvPr>
            <p:ph type="dt" sz="half" idx="10"/>
          </p:nvPr>
        </p:nvSpPr>
        <p:spPr/>
        <p:txBody>
          <a:bodyPr/>
          <a:lstStyle>
            <a:lvl1pPr>
              <a:defRPr/>
            </a:lvl1pPr>
          </a:lstStyle>
          <a:p>
            <a:endParaRPr lang="en-GB"/>
          </a:p>
        </p:txBody>
      </p:sp>
      <p:sp>
        <p:nvSpPr>
          <p:cNvPr id="4" name="Plassholder for bunntekst 3"/>
          <p:cNvSpPr>
            <a:spLocks noGrp="1"/>
          </p:cNvSpPr>
          <p:nvPr>
            <p:ph type="ftr" sz="quarter" idx="11"/>
          </p:nvPr>
        </p:nvSpPr>
        <p:spPr/>
        <p:txBody>
          <a:bodyPr/>
          <a:lstStyle>
            <a:lvl1pPr>
              <a:defRPr/>
            </a:lvl1pPr>
          </a:lstStyle>
          <a:p>
            <a:endParaRPr lang="en-GB"/>
          </a:p>
        </p:txBody>
      </p:sp>
      <p:sp>
        <p:nvSpPr>
          <p:cNvPr id="5" name="Plassholder for lysbildenummer 4"/>
          <p:cNvSpPr>
            <a:spLocks noGrp="1"/>
          </p:cNvSpPr>
          <p:nvPr>
            <p:ph type="sldNum" sz="quarter" idx="12"/>
          </p:nvPr>
        </p:nvSpPr>
        <p:spPr/>
        <p:txBody>
          <a:bodyPr/>
          <a:lstStyle>
            <a:lvl1pPr>
              <a:defRPr/>
            </a:lvl1pPr>
          </a:lstStyle>
          <a:p>
            <a:fld id="{97BE5215-0D3C-472E-9327-2E2221221117}" type="slidenum">
              <a:rPr lang="en-GB"/>
              <a:pPr/>
              <a:t>‹#›</a:t>
            </a:fld>
            <a:endParaRPr lang="en-GB"/>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Tomt">
    <p:spTree>
      <p:nvGrpSpPr>
        <p:cNvPr id="1" name=""/>
        <p:cNvGrpSpPr/>
        <p:nvPr/>
      </p:nvGrpSpPr>
      <p:grpSpPr>
        <a:xfrm>
          <a:off x="0" y="0"/>
          <a:ext cx="0" cy="0"/>
          <a:chOff x="0" y="0"/>
          <a:chExt cx="0" cy="0"/>
        </a:xfrm>
      </p:grpSpPr>
      <p:sp>
        <p:nvSpPr>
          <p:cNvPr id="2" name="Plassholder for dato 1"/>
          <p:cNvSpPr>
            <a:spLocks noGrp="1"/>
          </p:cNvSpPr>
          <p:nvPr>
            <p:ph type="dt" sz="half" idx="10"/>
          </p:nvPr>
        </p:nvSpPr>
        <p:spPr/>
        <p:txBody>
          <a:bodyPr/>
          <a:lstStyle>
            <a:lvl1pPr>
              <a:defRPr/>
            </a:lvl1pPr>
          </a:lstStyle>
          <a:p>
            <a:endParaRPr lang="en-GB"/>
          </a:p>
        </p:txBody>
      </p:sp>
      <p:sp>
        <p:nvSpPr>
          <p:cNvPr id="3" name="Plassholder for bunntekst 2"/>
          <p:cNvSpPr>
            <a:spLocks noGrp="1"/>
          </p:cNvSpPr>
          <p:nvPr>
            <p:ph type="ftr" sz="quarter" idx="11"/>
          </p:nvPr>
        </p:nvSpPr>
        <p:spPr/>
        <p:txBody>
          <a:bodyPr/>
          <a:lstStyle>
            <a:lvl1pPr>
              <a:defRPr/>
            </a:lvl1pPr>
          </a:lstStyle>
          <a:p>
            <a:endParaRPr lang="en-GB"/>
          </a:p>
        </p:txBody>
      </p:sp>
      <p:sp>
        <p:nvSpPr>
          <p:cNvPr id="4" name="Plassholder for lysbildenummer 3"/>
          <p:cNvSpPr>
            <a:spLocks noGrp="1"/>
          </p:cNvSpPr>
          <p:nvPr>
            <p:ph type="sldNum" sz="quarter" idx="12"/>
          </p:nvPr>
        </p:nvSpPr>
        <p:spPr/>
        <p:txBody>
          <a:bodyPr/>
          <a:lstStyle>
            <a:lvl1pPr>
              <a:defRPr/>
            </a:lvl1pPr>
          </a:lstStyle>
          <a:p>
            <a:fld id="{9C03AAEC-7CBB-453C-BD4A-AFE361EADE72}" type="slidenum">
              <a:rPr lang="en-GB"/>
              <a:pPr/>
              <a:t>‹#›</a:t>
            </a:fld>
            <a:endParaRPr lang="en-GB"/>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nhold med tekst">
    <p:spTree>
      <p:nvGrpSpPr>
        <p:cNvPr id="1" name=""/>
        <p:cNvGrpSpPr/>
        <p:nvPr/>
      </p:nvGrpSpPr>
      <p:grpSpPr>
        <a:xfrm>
          <a:off x="0" y="0"/>
          <a:ext cx="0" cy="0"/>
          <a:chOff x="0" y="0"/>
          <a:chExt cx="0" cy="0"/>
        </a:xfrm>
      </p:grpSpPr>
      <p:sp>
        <p:nvSpPr>
          <p:cNvPr id="2" name="Tittel 1"/>
          <p:cNvSpPr>
            <a:spLocks noGrp="1"/>
          </p:cNvSpPr>
          <p:nvPr>
            <p:ph type="title"/>
          </p:nvPr>
        </p:nvSpPr>
        <p:spPr>
          <a:xfrm>
            <a:off x="457200" y="273050"/>
            <a:ext cx="3008313" cy="1162050"/>
          </a:xfrm>
        </p:spPr>
        <p:txBody>
          <a:bodyPr anchor="b"/>
          <a:lstStyle>
            <a:lvl1pPr algn="l">
              <a:defRPr sz="2000" b="1"/>
            </a:lvl1pPr>
          </a:lstStyle>
          <a:p>
            <a:r>
              <a:rPr lang="nb-NO" smtClean="0"/>
              <a:t>Klikk for å redigere tittelstil</a:t>
            </a:r>
            <a:endParaRPr lang="nb-NO"/>
          </a:p>
        </p:txBody>
      </p:sp>
      <p:sp>
        <p:nvSpPr>
          <p:cNvPr id="3" name="Plassholder for innhold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nb-NO" smtClean="0"/>
              <a:t>Klikk for å redigere tekststiler i malen</a:t>
            </a:r>
          </a:p>
          <a:p>
            <a:pPr lvl="1"/>
            <a:r>
              <a:rPr lang="nb-NO" smtClean="0"/>
              <a:t>Andre nivå</a:t>
            </a:r>
          </a:p>
          <a:p>
            <a:pPr lvl="2"/>
            <a:r>
              <a:rPr lang="nb-NO" smtClean="0"/>
              <a:t>Tredje nivå</a:t>
            </a:r>
          </a:p>
          <a:p>
            <a:pPr lvl="3"/>
            <a:r>
              <a:rPr lang="nb-NO" smtClean="0"/>
              <a:t>Fjerde nivå</a:t>
            </a:r>
          </a:p>
          <a:p>
            <a:pPr lvl="4"/>
            <a:r>
              <a:rPr lang="nb-NO" smtClean="0"/>
              <a:t>Femte nivå</a:t>
            </a:r>
            <a:endParaRPr lang="nb-NO"/>
          </a:p>
        </p:txBody>
      </p:sp>
      <p:sp>
        <p:nvSpPr>
          <p:cNvPr id="4" name="Plassholder for tekst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nb-NO" smtClean="0"/>
              <a:t>Klikk for å redigere tekststiler i malen</a:t>
            </a:r>
          </a:p>
        </p:txBody>
      </p:sp>
      <p:sp>
        <p:nvSpPr>
          <p:cNvPr id="5" name="Plassholder for dato 4"/>
          <p:cNvSpPr>
            <a:spLocks noGrp="1"/>
          </p:cNvSpPr>
          <p:nvPr>
            <p:ph type="dt" sz="half" idx="10"/>
          </p:nvPr>
        </p:nvSpPr>
        <p:spPr/>
        <p:txBody>
          <a:bodyPr/>
          <a:lstStyle>
            <a:lvl1pPr>
              <a:defRPr/>
            </a:lvl1pPr>
          </a:lstStyle>
          <a:p>
            <a:endParaRPr lang="en-GB"/>
          </a:p>
        </p:txBody>
      </p:sp>
      <p:sp>
        <p:nvSpPr>
          <p:cNvPr id="6" name="Plassholder for bunntekst 5"/>
          <p:cNvSpPr>
            <a:spLocks noGrp="1"/>
          </p:cNvSpPr>
          <p:nvPr>
            <p:ph type="ftr" sz="quarter" idx="11"/>
          </p:nvPr>
        </p:nvSpPr>
        <p:spPr/>
        <p:txBody>
          <a:bodyPr/>
          <a:lstStyle>
            <a:lvl1pPr>
              <a:defRPr/>
            </a:lvl1pPr>
          </a:lstStyle>
          <a:p>
            <a:endParaRPr lang="en-GB"/>
          </a:p>
        </p:txBody>
      </p:sp>
      <p:sp>
        <p:nvSpPr>
          <p:cNvPr id="7" name="Plassholder for lysbildenummer 6"/>
          <p:cNvSpPr>
            <a:spLocks noGrp="1"/>
          </p:cNvSpPr>
          <p:nvPr>
            <p:ph type="sldNum" sz="quarter" idx="12"/>
          </p:nvPr>
        </p:nvSpPr>
        <p:spPr/>
        <p:txBody>
          <a:bodyPr/>
          <a:lstStyle>
            <a:lvl1pPr>
              <a:defRPr/>
            </a:lvl1pPr>
          </a:lstStyle>
          <a:p>
            <a:fld id="{0D8EA96B-48F2-42FA-86B3-CBED94A56C36}" type="slidenum">
              <a:rPr lang="en-GB"/>
              <a:pPr/>
              <a:t>‹#›</a:t>
            </a:fld>
            <a:endParaRPr lang="en-GB"/>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ilde med tekst">
    <p:spTree>
      <p:nvGrpSpPr>
        <p:cNvPr id="1" name=""/>
        <p:cNvGrpSpPr/>
        <p:nvPr/>
      </p:nvGrpSpPr>
      <p:grpSpPr>
        <a:xfrm>
          <a:off x="0" y="0"/>
          <a:ext cx="0" cy="0"/>
          <a:chOff x="0" y="0"/>
          <a:chExt cx="0" cy="0"/>
        </a:xfrm>
      </p:grpSpPr>
      <p:sp>
        <p:nvSpPr>
          <p:cNvPr id="2" name="Tittel 1"/>
          <p:cNvSpPr>
            <a:spLocks noGrp="1"/>
          </p:cNvSpPr>
          <p:nvPr>
            <p:ph type="title"/>
          </p:nvPr>
        </p:nvSpPr>
        <p:spPr>
          <a:xfrm>
            <a:off x="1792288" y="4800600"/>
            <a:ext cx="5486400" cy="566738"/>
          </a:xfrm>
        </p:spPr>
        <p:txBody>
          <a:bodyPr anchor="b"/>
          <a:lstStyle>
            <a:lvl1pPr algn="l">
              <a:defRPr sz="2000" b="1"/>
            </a:lvl1pPr>
          </a:lstStyle>
          <a:p>
            <a:r>
              <a:rPr lang="nb-NO" smtClean="0"/>
              <a:t>Klikk for å redigere tittelstil</a:t>
            </a:r>
            <a:endParaRPr lang="nb-NO"/>
          </a:p>
        </p:txBody>
      </p:sp>
      <p:sp>
        <p:nvSpPr>
          <p:cNvPr id="3" name="Plassholder for bilde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nb-NO"/>
          </a:p>
        </p:txBody>
      </p:sp>
      <p:sp>
        <p:nvSpPr>
          <p:cNvPr id="4" name="Plassholder for tekst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nb-NO" smtClean="0"/>
              <a:t>Klikk for å redigere tekststiler i malen</a:t>
            </a:r>
          </a:p>
        </p:txBody>
      </p:sp>
      <p:sp>
        <p:nvSpPr>
          <p:cNvPr id="5" name="Plassholder for dato 4"/>
          <p:cNvSpPr>
            <a:spLocks noGrp="1"/>
          </p:cNvSpPr>
          <p:nvPr>
            <p:ph type="dt" sz="half" idx="10"/>
          </p:nvPr>
        </p:nvSpPr>
        <p:spPr/>
        <p:txBody>
          <a:bodyPr/>
          <a:lstStyle>
            <a:lvl1pPr>
              <a:defRPr/>
            </a:lvl1pPr>
          </a:lstStyle>
          <a:p>
            <a:endParaRPr lang="en-GB"/>
          </a:p>
        </p:txBody>
      </p:sp>
      <p:sp>
        <p:nvSpPr>
          <p:cNvPr id="6" name="Plassholder for bunntekst 5"/>
          <p:cNvSpPr>
            <a:spLocks noGrp="1"/>
          </p:cNvSpPr>
          <p:nvPr>
            <p:ph type="ftr" sz="quarter" idx="11"/>
          </p:nvPr>
        </p:nvSpPr>
        <p:spPr/>
        <p:txBody>
          <a:bodyPr/>
          <a:lstStyle>
            <a:lvl1pPr>
              <a:defRPr/>
            </a:lvl1pPr>
          </a:lstStyle>
          <a:p>
            <a:endParaRPr lang="en-GB"/>
          </a:p>
        </p:txBody>
      </p:sp>
      <p:sp>
        <p:nvSpPr>
          <p:cNvPr id="7" name="Plassholder for lysbildenummer 6"/>
          <p:cNvSpPr>
            <a:spLocks noGrp="1"/>
          </p:cNvSpPr>
          <p:nvPr>
            <p:ph type="sldNum" sz="quarter" idx="12"/>
          </p:nvPr>
        </p:nvSpPr>
        <p:spPr/>
        <p:txBody>
          <a:bodyPr/>
          <a:lstStyle>
            <a:lvl1pPr>
              <a:defRPr/>
            </a:lvl1pPr>
          </a:lstStyle>
          <a:p>
            <a:fld id="{CFBDA033-0DBA-4252-ADF0-1539B7F2CD54}" type="slidenum">
              <a:rPr lang="en-GB"/>
              <a:pPr/>
              <a:t>‹#›</a:t>
            </a:fld>
            <a:endParaRPr lang="en-GB"/>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en-GB" smtClean="0"/>
              <a:t>Click to edit Master title style</a:t>
            </a:r>
          </a:p>
        </p:txBody>
      </p:sp>
      <p:sp>
        <p:nvSpPr>
          <p:cNvPr id="1027"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vl1pPr>
          </a:lstStyle>
          <a:p>
            <a:endParaRPr lang="en-GB"/>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vl1pPr>
          </a:lstStyle>
          <a:p>
            <a:endParaRPr lang="en-GB"/>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vl1pPr>
          </a:lstStyle>
          <a:p>
            <a:fld id="{667E7970-7A45-44AD-BC8F-9D5759B9CABC}" type="slidenum">
              <a:rPr lang="en-GB"/>
              <a:pPr/>
              <a:t>‹#›</a:t>
            </a:fld>
            <a:endParaRPr lang="en-GB"/>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xStyles>
    <p:title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charset="0"/>
        </a:defRPr>
      </a:lvl2pPr>
      <a:lvl3pPr algn="ctr" rtl="0" fontAlgn="base">
        <a:spcBef>
          <a:spcPct val="0"/>
        </a:spcBef>
        <a:spcAft>
          <a:spcPct val="0"/>
        </a:spcAft>
        <a:defRPr sz="4400">
          <a:solidFill>
            <a:schemeClr val="tx2"/>
          </a:solidFill>
          <a:latin typeface="Arial" charset="0"/>
        </a:defRPr>
      </a:lvl3pPr>
      <a:lvl4pPr algn="ctr" rtl="0" fontAlgn="base">
        <a:spcBef>
          <a:spcPct val="0"/>
        </a:spcBef>
        <a:spcAft>
          <a:spcPct val="0"/>
        </a:spcAft>
        <a:defRPr sz="4400">
          <a:solidFill>
            <a:schemeClr val="tx2"/>
          </a:solidFill>
          <a:latin typeface="Arial" charset="0"/>
        </a:defRPr>
      </a:lvl4pPr>
      <a:lvl5pPr algn="ctr" rtl="0" fontAlgn="base">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defRPr>
      </a:lvl2pPr>
      <a:lvl3pPr marL="1143000" indent="-228600" algn="l" rtl="0" fontAlgn="base">
        <a:spcBef>
          <a:spcPct val="20000"/>
        </a:spcBef>
        <a:spcAft>
          <a:spcPct val="0"/>
        </a:spcAft>
        <a:buChar char="•"/>
        <a:defRPr sz="2400">
          <a:solidFill>
            <a:schemeClr val="tx1"/>
          </a:solidFill>
          <a:latin typeface="+mn-lt"/>
        </a:defRPr>
      </a:lvl3pPr>
      <a:lvl4pPr marL="1600200" indent="-228600" algn="l" rtl="0" fontAlgn="base">
        <a:spcBef>
          <a:spcPct val="20000"/>
        </a:spcBef>
        <a:spcAft>
          <a:spcPct val="0"/>
        </a:spcAft>
        <a:buChar char="–"/>
        <a:defRPr sz="2000">
          <a:solidFill>
            <a:schemeClr val="tx1"/>
          </a:solidFill>
          <a:latin typeface="+mn-lt"/>
        </a:defRPr>
      </a:lvl4pPr>
      <a:lvl5pPr marL="2057400" indent="-228600" algn="l" rtl="0" fontAlgn="base">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nb-N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9.xml"/><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jpeg"/><Relationship Id="rId1" Type="http://schemas.openxmlformats.org/officeDocument/2006/relationships/slideLayout" Target="../slideLayouts/slideLayout12.xml"/><Relationship Id="rId5" Type="http://schemas.openxmlformats.org/officeDocument/2006/relationships/image" Target="../media/image23.jpeg"/><Relationship Id="rId4" Type="http://schemas.openxmlformats.org/officeDocument/2006/relationships/hyperlink" Target="../2007/Phylogenetic%20tree%20animation.ppt"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12.xml"/><Relationship Id="rId4" Type="http://schemas.openxmlformats.org/officeDocument/2006/relationships/image" Target="../media/image3.jpeg"/></Relationships>
</file>

<file path=ppt/slides/_rels/slide20.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26.jpeg"/><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image" Target="../media/image28.jpeg"/><Relationship Id="rId1" Type="http://schemas.openxmlformats.org/officeDocument/2006/relationships/slideLayout" Target="../slideLayouts/slideLayout7.xml"/><Relationship Id="rId4" Type="http://schemas.openxmlformats.org/officeDocument/2006/relationships/image" Target="../media/image30.jpeg"/></Relationships>
</file>

<file path=ppt/slides/_rels/slide27.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12.xml"/><Relationship Id="rId1" Type="http://schemas.openxmlformats.org/officeDocument/2006/relationships/slideLayout" Target="../slideLayouts/slideLayout13.xml"/></Relationships>
</file>

<file path=ppt/slides/_rels/slide28.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image" Target="../media/image32.jpeg"/><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13.xm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4.xml"/><Relationship Id="rId1" Type="http://schemas.openxmlformats.org/officeDocument/2006/relationships/slideLayout" Target="../slideLayouts/slideLayout13.xml"/><Relationship Id="rId4" Type="http://schemas.openxmlformats.org/officeDocument/2006/relationships/image" Target="../media/image5.jpeg"/></Relationships>
</file>

<file path=ppt/slides/_rels/slide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4" name="Picture 6" descr="showimage"/>
          <p:cNvPicPr>
            <a:picLocks noChangeAspect="1" noChangeArrowheads="1"/>
          </p:cNvPicPr>
          <p:nvPr/>
        </p:nvPicPr>
        <p:blipFill>
          <a:blip r:embed="rId3" cstate="print"/>
          <a:srcRect/>
          <a:stretch>
            <a:fillRect/>
          </a:stretch>
        </p:blipFill>
        <p:spPr bwMode="auto">
          <a:xfrm>
            <a:off x="0" y="0"/>
            <a:ext cx="9144000" cy="6858000"/>
          </a:xfrm>
          <a:prstGeom prst="rect">
            <a:avLst/>
          </a:prstGeom>
          <a:noFill/>
        </p:spPr>
      </p:pic>
      <p:sp>
        <p:nvSpPr>
          <p:cNvPr id="2050" name="Rectangle 2"/>
          <p:cNvSpPr>
            <a:spLocks noGrp="1" noChangeArrowheads="1"/>
          </p:cNvSpPr>
          <p:nvPr>
            <p:ph type="ctrTitle"/>
          </p:nvPr>
        </p:nvSpPr>
        <p:spPr>
          <a:xfrm>
            <a:off x="1041400" y="2117725"/>
            <a:ext cx="7772400" cy="1470025"/>
          </a:xfrm>
        </p:spPr>
        <p:txBody>
          <a:bodyPr/>
          <a:lstStyle/>
          <a:p>
            <a:r>
              <a:rPr lang="en-GB" dirty="0">
                <a:solidFill>
                  <a:srgbClr val="FFFFFF"/>
                </a:solidFill>
              </a:rPr>
              <a:t>Microbial </a:t>
            </a:r>
            <a:r>
              <a:rPr lang="en-GB" dirty="0" smtClean="0">
                <a:solidFill>
                  <a:srgbClr val="FFFFFF"/>
                </a:solidFill>
              </a:rPr>
              <a:t>Evolution, Identification and </a:t>
            </a:r>
            <a:r>
              <a:rPr lang="en-GB" dirty="0" err="1" smtClean="0">
                <a:solidFill>
                  <a:srgbClr val="FFFFFF"/>
                </a:solidFill>
              </a:rPr>
              <a:t>Systematics</a:t>
            </a:r>
            <a:endParaRPr lang="en-GB" dirty="0">
              <a:solidFill>
                <a:srgbClr val="FFFFFF"/>
              </a:solidFill>
            </a:endParaRPr>
          </a:p>
        </p:txBody>
      </p:sp>
      <p:sp>
        <p:nvSpPr>
          <p:cNvPr id="2051" name="Rectangle 3"/>
          <p:cNvSpPr>
            <a:spLocks noGrp="1" noChangeArrowheads="1"/>
          </p:cNvSpPr>
          <p:nvPr>
            <p:ph type="subTitle" idx="1"/>
          </p:nvPr>
        </p:nvSpPr>
        <p:spPr>
          <a:xfrm>
            <a:off x="1663700" y="4165600"/>
            <a:ext cx="6400800" cy="1752600"/>
          </a:xfrm>
        </p:spPr>
        <p:txBody>
          <a:bodyPr/>
          <a:lstStyle/>
          <a:p>
            <a:r>
              <a:rPr lang="en-GB" dirty="0">
                <a:solidFill>
                  <a:schemeClr val="bg1"/>
                </a:solidFill>
              </a:rPr>
              <a:t>Environmental </a:t>
            </a:r>
            <a:r>
              <a:rPr lang="en-GB" dirty="0" smtClean="0">
                <a:solidFill>
                  <a:schemeClr val="bg1"/>
                </a:solidFill>
              </a:rPr>
              <a:t>Microbiology</a:t>
            </a:r>
            <a:endParaRPr lang="en-GB" dirty="0">
              <a:solidFill>
                <a:schemeClr val="bg1"/>
              </a:solidFill>
            </a:endParaRPr>
          </a:p>
          <a:p>
            <a:r>
              <a:rPr lang="en-GB" dirty="0" err="1">
                <a:solidFill>
                  <a:schemeClr val="bg1"/>
                </a:solidFill>
              </a:rPr>
              <a:t>UiS</a:t>
            </a:r>
            <a:r>
              <a:rPr lang="en-GB" dirty="0">
                <a:solidFill>
                  <a:schemeClr val="bg1"/>
                </a:solidFill>
              </a:rPr>
              <a:t>, </a:t>
            </a:r>
            <a:r>
              <a:rPr lang="en-GB" dirty="0" smtClean="0">
                <a:solidFill>
                  <a:schemeClr val="bg1"/>
                </a:solidFill>
              </a:rPr>
              <a:t>2010</a:t>
            </a:r>
            <a:endParaRPr lang="en-GB" dirty="0">
              <a:solidFill>
                <a:schemeClr val="bg1"/>
              </a:solidFill>
            </a:endParaRPr>
          </a:p>
          <a:p>
            <a:r>
              <a:rPr lang="en-GB" dirty="0" err="1">
                <a:solidFill>
                  <a:schemeClr val="bg1"/>
                </a:solidFill>
              </a:rPr>
              <a:t>Roald</a:t>
            </a:r>
            <a:r>
              <a:rPr lang="en-GB" dirty="0">
                <a:solidFill>
                  <a:schemeClr val="bg1"/>
                </a:solidFill>
              </a:rPr>
              <a:t> </a:t>
            </a:r>
            <a:r>
              <a:rPr lang="en-GB" dirty="0" err="1">
                <a:solidFill>
                  <a:schemeClr val="bg1"/>
                </a:solidFill>
              </a:rPr>
              <a:t>Kommedal</a:t>
            </a:r>
            <a:endParaRPr lang="en-GB" dirty="0">
              <a:solidFill>
                <a:schemeClr val="bg1"/>
              </a:solidFill>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433218" name="Picture 2" descr="11_F08"/>
          <p:cNvPicPr>
            <a:picLocks noChangeAspect="1" noChangeArrowheads="1"/>
          </p:cNvPicPr>
          <p:nvPr/>
        </p:nvPicPr>
        <p:blipFill>
          <a:blip r:embed="rId3" cstate="print"/>
          <a:srcRect/>
          <a:stretch>
            <a:fillRect/>
          </a:stretch>
        </p:blipFill>
        <p:spPr bwMode="auto">
          <a:xfrm>
            <a:off x="1587500" y="228600"/>
            <a:ext cx="5986463" cy="6399213"/>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3476" name="Picture 4" descr="Atlas evolution001"/>
          <p:cNvPicPr>
            <a:picLocks noChangeAspect="1" noChangeArrowheads="1"/>
          </p:cNvPicPr>
          <p:nvPr/>
        </p:nvPicPr>
        <p:blipFill>
          <a:blip r:embed="rId2" cstate="print"/>
          <a:srcRect b="25371"/>
          <a:stretch>
            <a:fillRect/>
          </a:stretch>
        </p:blipFill>
        <p:spPr bwMode="auto">
          <a:xfrm>
            <a:off x="596900" y="42863"/>
            <a:ext cx="7750175" cy="6815137"/>
          </a:xfrm>
          <a:prstGeom prst="rect">
            <a:avLst/>
          </a:prstGeom>
          <a:noFill/>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a:xfrm>
            <a:off x="457200" y="274638"/>
            <a:ext cx="8229600" cy="706437"/>
          </a:xfrm>
        </p:spPr>
        <p:txBody>
          <a:bodyPr/>
          <a:lstStyle/>
          <a:p>
            <a:r>
              <a:rPr lang="nb-NO" sz="4000"/>
              <a:t>The Universal Tree of Life</a:t>
            </a:r>
          </a:p>
        </p:txBody>
      </p:sp>
      <p:pic>
        <p:nvPicPr>
          <p:cNvPr id="13323" name="Picture 11" descr="11_F16"/>
          <p:cNvPicPr>
            <a:picLocks noChangeAspect="1" noChangeArrowheads="1"/>
          </p:cNvPicPr>
          <p:nvPr>
            <p:ph idx="1"/>
          </p:nvPr>
        </p:nvPicPr>
        <p:blipFill>
          <a:blip r:embed="rId3" cstate="print"/>
          <a:srcRect/>
          <a:stretch>
            <a:fillRect/>
          </a:stretch>
        </p:blipFill>
        <p:spPr>
          <a:xfrm>
            <a:off x="179388" y="1524000"/>
            <a:ext cx="8713787" cy="5135563"/>
          </a:xfrm>
          <a:noFill/>
          <a:ln/>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tel 1"/>
          <p:cNvSpPr>
            <a:spLocks noGrp="1"/>
          </p:cNvSpPr>
          <p:nvPr>
            <p:ph type="title"/>
          </p:nvPr>
        </p:nvSpPr>
        <p:spPr/>
        <p:txBody>
          <a:bodyPr/>
          <a:lstStyle/>
          <a:p>
            <a:r>
              <a:rPr lang="nb-NO" dirty="0" err="1" smtClean="0"/>
              <a:t>Evolution</a:t>
            </a:r>
            <a:endParaRPr lang="nb-NO" dirty="0"/>
          </a:p>
        </p:txBody>
      </p:sp>
      <p:sp>
        <p:nvSpPr>
          <p:cNvPr id="3" name="Plassholder for innhold 2"/>
          <p:cNvSpPr>
            <a:spLocks noGrp="1"/>
          </p:cNvSpPr>
          <p:nvPr>
            <p:ph idx="1"/>
          </p:nvPr>
        </p:nvSpPr>
        <p:spPr/>
        <p:txBody>
          <a:bodyPr/>
          <a:lstStyle/>
          <a:p>
            <a:r>
              <a:rPr lang="nb-NO" dirty="0" err="1" smtClean="0"/>
              <a:t>Offspring</a:t>
            </a:r>
            <a:r>
              <a:rPr lang="nb-NO" dirty="0" smtClean="0"/>
              <a:t> </a:t>
            </a:r>
            <a:r>
              <a:rPr lang="nb-NO" dirty="0" err="1" smtClean="0"/>
              <a:t>descent</a:t>
            </a:r>
            <a:r>
              <a:rPr lang="nb-NO" dirty="0" smtClean="0"/>
              <a:t> </a:t>
            </a:r>
            <a:r>
              <a:rPr lang="nb-NO" dirty="0" err="1" smtClean="0"/>
              <a:t>of</a:t>
            </a:r>
            <a:r>
              <a:rPr lang="nb-NO" dirty="0" smtClean="0"/>
              <a:t> </a:t>
            </a:r>
            <a:r>
              <a:rPr lang="nb-NO" dirty="0" err="1" smtClean="0"/>
              <a:t>genetic</a:t>
            </a:r>
            <a:r>
              <a:rPr lang="nb-NO" dirty="0" smtClean="0"/>
              <a:t> material </a:t>
            </a:r>
            <a:r>
              <a:rPr lang="nb-NO" dirty="0" err="1" smtClean="0"/>
              <a:t>with</a:t>
            </a:r>
            <a:r>
              <a:rPr lang="nb-NO" dirty="0" smtClean="0"/>
              <a:t> </a:t>
            </a:r>
            <a:r>
              <a:rPr lang="nb-NO" dirty="0" err="1" smtClean="0"/>
              <a:t>it’s</a:t>
            </a:r>
            <a:r>
              <a:rPr lang="nb-NO" dirty="0" smtClean="0"/>
              <a:t> </a:t>
            </a:r>
            <a:r>
              <a:rPr lang="nb-NO" dirty="0" err="1" smtClean="0"/>
              <a:t>variation</a:t>
            </a:r>
            <a:r>
              <a:rPr lang="nb-NO" dirty="0" smtClean="0"/>
              <a:t>; DNA </a:t>
            </a:r>
            <a:r>
              <a:rPr lang="nb-NO" dirty="0" err="1" smtClean="0"/>
              <a:t>sequence</a:t>
            </a:r>
            <a:r>
              <a:rPr lang="nb-NO" dirty="0" smtClean="0"/>
              <a:t> </a:t>
            </a:r>
            <a:r>
              <a:rPr lang="nb-NO" dirty="0" err="1" smtClean="0"/>
              <a:t>variation</a:t>
            </a:r>
            <a:r>
              <a:rPr lang="nb-NO" dirty="0" smtClean="0"/>
              <a:t> and </a:t>
            </a:r>
            <a:r>
              <a:rPr lang="nb-NO" dirty="0" err="1" smtClean="0"/>
              <a:t>the</a:t>
            </a:r>
            <a:r>
              <a:rPr lang="nb-NO" dirty="0" smtClean="0"/>
              <a:t> </a:t>
            </a:r>
            <a:r>
              <a:rPr lang="nb-NO" dirty="0" err="1" smtClean="0"/>
              <a:t>inheritance</a:t>
            </a:r>
            <a:r>
              <a:rPr lang="nb-NO" dirty="0" smtClean="0"/>
              <a:t> </a:t>
            </a:r>
            <a:r>
              <a:rPr lang="nb-NO" dirty="0" err="1" smtClean="0"/>
              <a:t>of</a:t>
            </a:r>
            <a:r>
              <a:rPr lang="nb-NO" dirty="0" smtClean="0"/>
              <a:t> </a:t>
            </a:r>
            <a:r>
              <a:rPr lang="nb-NO" dirty="0" err="1" smtClean="0"/>
              <a:t>that</a:t>
            </a:r>
            <a:r>
              <a:rPr lang="nb-NO" dirty="0" smtClean="0"/>
              <a:t> </a:t>
            </a:r>
            <a:r>
              <a:rPr lang="nb-NO" dirty="0" err="1" smtClean="0"/>
              <a:t>variation</a:t>
            </a:r>
            <a:endParaRPr lang="nb-NO" dirty="0" smtClean="0"/>
          </a:p>
          <a:p>
            <a:r>
              <a:rPr lang="nb-NO" dirty="0" smtClean="0"/>
              <a:t>Charles Darwin ”The </a:t>
            </a:r>
            <a:r>
              <a:rPr lang="nb-NO" dirty="0" err="1" smtClean="0"/>
              <a:t>Origin</a:t>
            </a:r>
            <a:r>
              <a:rPr lang="nb-NO" dirty="0" smtClean="0"/>
              <a:t> </a:t>
            </a:r>
            <a:r>
              <a:rPr lang="nb-NO" dirty="0" err="1" smtClean="0"/>
              <a:t>of</a:t>
            </a:r>
            <a:r>
              <a:rPr lang="nb-NO" dirty="0" smtClean="0"/>
              <a:t> </a:t>
            </a:r>
            <a:r>
              <a:rPr lang="nb-NO" dirty="0" err="1" smtClean="0"/>
              <a:t>Species</a:t>
            </a:r>
            <a:r>
              <a:rPr lang="nb-NO" dirty="0" smtClean="0"/>
              <a:t>; </a:t>
            </a:r>
            <a:r>
              <a:rPr lang="nb-NO" sz="2400" dirty="0" err="1" smtClean="0"/>
              <a:t>Survival</a:t>
            </a:r>
            <a:r>
              <a:rPr lang="nb-NO" sz="2400" dirty="0" smtClean="0"/>
              <a:t> </a:t>
            </a:r>
            <a:r>
              <a:rPr lang="nb-NO" sz="2400" dirty="0" err="1" smtClean="0"/>
              <a:t>of</a:t>
            </a:r>
            <a:r>
              <a:rPr lang="nb-NO" sz="2400" dirty="0" smtClean="0"/>
              <a:t> </a:t>
            </a:r>
            <a:r>
              <a:rPr lang="nb-NO" sz="2400" dirty="0" err="1" smtClean="0"/>
              <a:t>the</a:t>
            </a:r>
            <a:r>
              <a:rPr lang="nb-NO" sz="2400" dirty="0" smtClean="0"/>
              <a:t> </a:t>
            </a:r>
            <a:r>
              <a:rPr lang="nb-NO" sz="2400" dirty="0" err="1" smtClean="0"/>
              <a:t>fittest</a:t>
            </a:r>
            <a:r>
              <a:rPr lang="nb-NO" sz="2400" dirty="0" smtClean="0"/>
              <a:t> by </a:t>
            </a:r>
            <a:r>
              <a:rPr lang="nb-NO" sz="2400" dirty="0" err="1" smtClean="0"/>
              <a:t>natural</a:t>
            </a:r>
            <a:r>
              <a:rPr lang="nb-NO" sz="2400" dirty="0" smtClean="0"/>
              <a:t> </a:t>
            </a:r>
            <a:r>
              <a:rPr lang="nb-NO" sz="2400" dirty="0" err="1" smtClean="0"/>
              <a:t>selection</a:t>
            </a:r>
            <a:r>
              <a:rPr lang="nb-NO" dirty="0" smtClean="0"/>
              <a:t>” </a:t>
            </a:r>
          </a:p>
          <a:p>
            <a:pPr lvl="1"/>
            <a:r>
              <a:rPr lang="nb-NO" dirty="0" err="1" smtClean="0"/>
              <a:t>Mutations</a:t>
            </a:r>
            <a:endParaRPr lang="nb-NO" dirty="0" smtClean="0"/>
          </a:p>
          <a:p>
            <a:pPr lvl="1"/>
            <a:r>
              <a:rPr lang="nb-NO" dirty="0" err="1" smtClean="0"/>
              <a:t>Selection</a:t>
            </a:r>
            <a:endParaRPr lang="nb-NO" dirty="0" smtClean="0"/>
          </a:p>
          <a:p>
            <a:pPr lvl="1"/>
            <a:r>
              <a:rPr lang="nb-NO" dirty="0" err="1" smtClean="0"/>
              <a:t>Changing</a:t>
            </a:r>
            <a:r>
              <a:rPr lang="nb-NO" dirty="0" smtClean="0"/>
              <a:t> </a:t>
            </a:r>
            <a:r>
              <a:rPr lang="nb-NO" dirty="0" err="1" smtClean="0"/>
              <a:t>environments</a:t>
            </a:r>
            <a:endParaRPr lang="nb-NO"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a:xfrm>
            <a:off x="468313" y="404813"/>
            <a:ext cx="8229600" cy="303212"/>
          </a:xfrm>
        </p:spPr>
        <p:txBody>
          <a:bodyPr/>
          <a:lstStyle/>
          <a:p>
            <a:r>
              <a:rPr lang="en-GB" sz="4000"/>
              <a:t>Phylogenetic classification</a:t>
            </a:r>
          </a:p>
        </p:txBody>
      </p:sp>
      <p:sp>
        <p:nvSpPr>
          <p:cNvPr id="5124" name="Rectangle 4"/>
          <p:cNvSpPr>
            <a:spLocks noGrp="1" noChangeArrowheads="1"/>
          </p:cNvSpPr>
          <p:nvPr>
            <p:ph type="body" sz="half" idx="1"/>
          </p:nvPr>
        </p:nvSpPr>
        <p:spPr>
          <a:xfrm>
            <a:off x="179388" y="1069975"/>
            <a:ext cx="4049712" cy="5788025"/>
          </a:xfrm>
        </p:spPr>
        <p:txBody>
          <a:bodyPr/>
          <a:lstStyle/>
          <a:p>
            <a:pPr>
              <a:lnSpc>
                <a:spcPct val="90000"/>
              </a:lnSpc>
            </a:pPr>
            <a:r>
              <a:rPr lang="en-US" sz="2000" dirty="0">
                <a:cs typeface="Times New Roman" pitchFamily="18" charset="0"/>
              </a:rPr>
              <a:t>The </a:t>
            </a:r>
            <a:r>
              <a:rPr lang="en-US" sz="2000" b="1" dirty="0">
                <a:cs typeface="Times New Roman" pitchFamily="18" charset="0"/>
              </a:rPr>
              <a:t>phylogeny</a:t>
            </a:r>
            <a:r>
              <a:rPr lang="en-US" sz="2000" dirty="0">
                <a:cs typeface="Times New Roman" pitchFamily="18" charset="0"/>
              </a:rPr>
              <a:t> of microorganisms is their evolutionary </a:t>
            </a:r>
            <a:r>
              <a:rPr lang="en-US" sz="2000" dirty="0" smtClean="0">
                <a:cs typeface="Times New Roman" pitchFamily="18" charset="0"/>
              </a:rPr>
              <a:t>history inferred from nucleotide sequences.</a:t>
            </a:r>
            <a:endParaRPr lang="en-US" sz="2000" dirty="0">
              <a:cs typeface="Times New Roman" pitchFamily="18" charset="0"/>
            </a:endParaRPr>
          </a:p>
          <a:p>
            <a:pPr>
              <a:lnSpc>
                <a:spcPct val="90000"/>
              </a:lnSpc>
              <a:spcBef>
                <a:spcPct val="0"/>
              </a:spcBef>
              <a:spcAft>
                <a:spcPct val="30000"/>
              </a:spcAft>
            </a:pPr>
            <a:r>
              <a:rPr lang="en-US" sz="2000" dirty="0" smtClean="0">
                <a:cs typeface="Times New Roman" pitchFamily="18" charset="0"/>
              </a:rPr>
              <a:t>Certain </a:t>
            </a:r>
            <a:r>
              <a:rPr lang="en-US" sz="2000" dirty="0">
                <a:cs typeface="Times New Roman" pitchFamily="18" charset="0"/>
              </a:rPr>
              <a:t>genes and proteins are </a:t>
            </a:r>
            <a:r>
              <a:rPr lang="en-US" sz="2000" b="1" dirty="0">
                <a:cs typeface="Times New Roman" pitchFamily="18" charset="0"/>
              </a:rPr>
              <a:t>evolutionary chronometers</a:t>
            </a:r>
            <a:r>
              <a:rPr lang="en-US" sz="2000" dirty="0">
                <a:cs typeface="Times New Roman" pitchFamily="18" charset="0"/>
              </a:rPr>
              <a:t>—measures of evolutionary change. </a:t>
            </a:r>
            <a:endParaRPr lang="en-GB" sz="2000" dirty="0"/>
          </a:p>
          <a:p>
            <a:pPr>
              <a:lnSpc>
                <a:spcPct val="90000"/>
              </a:lnSpc>
              <a:spcBef>
                <a:spcPct val="0"/>
              </a:spcBef>
              <a:spcAft>
                <a:spcPct val="30000"/>
              </a:spcAft>
            </a:pPr>
            <a:r>
              <a:rPr lang="en-GB" sz="2000" dirty="0"/>
              <a:t>Several “</a:t>
            </a:r>
            <a:r>
              <a:rPr lang="en-GB" sz="2000" dirty="0" err="1"/>
              <a:t>BioChronometers</a:t>
            </a:r>
            <a:r>
              <a:rPr lang="en-GB" sz="2000" dirty="0"/>
              <a:t>” has been proposed</a:t>
            </a:r>
          </a:p>
          <a:p>
            <a:pPr lvl="1">
              <a:lnSpc>
                <a:spcPct val="90000"/>
              </a:lnSpc>
              <a:spcBef>
                <a:spcPct val="0"/>
              </a:spcBef>
              <a:spcAft>
                <a:spcPct val="30000"/>
              </a:spcAft>
            </a:pPr>
            <a:r>
              <a:rPr lang="en-GB" sz="1600" dirty="0"/>
              <a:t>Ribosomal RNA</a:t>
            </a:r>
          </a:p>
          <a:p>
            <a:pPr lvl="1">
              <a:lnSpc>
                <a:spcPct val="90000"/>
              </a:lnSpc>
              <a:spcBef>
                <a:spcPct val="0"/>
              </a:spcBef>
              <a:spcAft>
                <a:spcPct val="30000"/>
              </a:spcAft>
            </a:pPr>
            <a:r>
              <a:rPr lang="en-GB" sz="1600" dirty="0" err="1"/>
              <a:t>ATPase</a:t>
            </a:r>
            <a:r>
              <a:rPr lang="en-GB" sz="1600" dirty="0"/>
              <a:t> proteins</a:t>
            </a:r>
          </a:p>
          <a:p>
            <a:pPr lvl="1">
              <a:lnSpc>
                <a:spcPct val="90000"/>
              </a:lnSpc>
              <a:spcBef>
                <a:spcPct val="0"/>
              </a:spcBef>
              <a:spcAft>
                <a:spcPct val="30000"/>
              </a:spcAft>
            </a:pPr>
            <a:r>
              <a:rPr lang="en-GB" sz="1600" i="1" dirty="0" err="1"/>
              <a:t>Rec</a:t>
            </a:r>
            <a:r>
              <a:rPr lang="en-GB" sz="1600" i="1" dirty="0"/>
              <a:t> A</a:t>
            </a:r>
            <a:r>
              <a:rPr lang="en-GB" sz="1600" dirty="0"/>
              <a:t> recombination facilitator</a:t>
            </a:r>
          </a:p>
          <a:p>
            <a:pPr lvl="1">
              <a:lnSpc>
                <a:spcPct val="90000"/>
              </a:lnSpc>
              <a:spcBef>
                <a:spcPct val="0"/>
              </a:spcBef>
              <a:spcAft>
                <a:spcPct val="30000"/>
              </a:spcAft>
            </a:pPr>
            <a:r>
              <a:rPr lang="en-GB" sz="1600" dirty="0"/>
              <a:t>Translational proteins</a:t>
            </a:r>
          </a:p>
          <a:p>
            <a:pPr>
              <a:lnSpc>
                <a:spcPct val="90000"/>
              </a:lnSpc>
              <a:spcBef>
                <a:spcPct val="0"/>
              </a:spcBef>
              <a:spcAft>
                <a:spcPct val="30000"/>
              </a:spcAft>
            </a:pPr>
            <a:r>
              <a:rPr lang="en-GB" sz="2000" dirty="0"/>
              <a:t>Widespread choice: the small </a:t>
            </a:r>
            <a:r>
              <a:rPr lang="en-GB" sz="2000" dirty="0" smtClean="0"/>
              <a:t>subunit (SSU) </a:t>
            </a:r>
            <a:r>
              <a:rPr lang="en-GB" sz="2000" dirty="0"/>
              <a:t>of ribosomal RNA called 16 S </a:t>
            </a:r>
            <a:r>
              <a:rPr lang="en-GB" sz="2000" dirty="0" err="1"/>
              <a:t>rRNA</a:t>
            </a:r>
            <a:r>
              <a:rPr lang="en-GB" sz="2000" dirty="0"/>
              <a:t> sequence comparisons (18 S </a:t>
            </a:r>
            <a:r>
              <a:rPr lang="en-GB" sz="2000" dirty="0" err="1"/>
              <a:t>eucaryota</a:t>
            </a:r>
            <a:r>
              <a:rPr lang="en-GB" sz="2000" dirty="0"/>
              <a:t>)</a:t>
            </a:r>
          </a:p>
          <a:p>
            <a:pPr>
              <a:lnSpc>
                <a:spcPct val="90000"/>
              </a:lnSpc>
              <a:spcAft>
                <a:spcPct val="30000"/>
              </a:spcAft>
            </a:pPr>
            <a:endParaRPr lang="en-GB" sz="2000" dirty="0"/>
          </a:p>
        </p:txBody>
      </p:sp>
      <p:pic>
        <p:nvPicPr>
          <p:cNvPr id="5128" name="Picture 8" descr="11_F11c"/>
          <p:cNvPicPr>
            <a:picLocks noChangeAspect="1" noChangeArrowheads="1"/>
          </p:cNvPicPr>
          <p:nvPr>
            <p:ph sz="half" idx="2"/>
          </p:nvPr>
        </p:nvPicPr>
        <p:blipFill>
          <a:blip r:embed="rId3" cstate="print"/>
          <a:srcRect/>
          <a:stretch>
            <a:fillRect/>
          </a:stretch>
        </p:blipFill>
        <p:spPr>
          <a:xfrm>
            <a:off x="4337050" y="1039813"/>
            <a:ext cx="4806950" cy="5818187"/>
          </a:xfrm>
          <a:noFill/>
          <a:ln/>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2760" name="Rectangle 8"/>
          <p:cNvSpPr>
            <a:spLocks noGrp="1" noChangeArrowheads="1"/>
          </p:cNvSpPr>
          <p:nvPr>
            <p:ph type="title"/>
          </p:nvPr>
        </p:nvSpPr>
        <p:spPr>
          <a:xfrm>
            <a:off x="457200" y="274638"/>
            <a:ext cx="8229600" cy="812800"/>
          </a:xfrm>
        </p:spPr>
        <p:txBody>
          <a:bodyPr/>
          <a:lstStyle/>
          <a:p>
            <a:r>
              <a:rPr lang="en-GB" sz="4000"/>
              <a:t>16 S rRNA</a:t>
            </a:r>
            <a:endParaRPr lang="en-US" sz="4000"/>
          </a:p>
        </p:txBody>
      </p:sp>
      <p:sp>
        <p:nvSpPr>
          <p:cNvPr id="202761" name="Rectangle 9"/>
          <p:cNvSpPr>
            <a:spLocks noGrp="1" noChangeArrowheads="1"/>
          </p:cNvSpPr>
          <p:nvPr>
            <p:ph type="body" idx="1"/>
          </p:nvPr>
        </p:nvSpPr>
        <p:spPr>
          <a:xfrm>
            <a:off x="241300" y="1600200"/>
            <a:ext cx="4076700" cy="4970463"/>
          </a:xfrm>
        </p:spPr>
        <p:txBody>
          <a:bodyPr/>
          <a:lstStyle/>
          <a:p>
            <a:pPr>
              <a:lnSpc>
                <a:spcPct val="80000"/>
              </a:lnSpc>
              <a:spcBef>
                <a:spcPct val="10000"/>
              </a:spcBef>
              <a:spcAft>
                <a:spcPct val="30000"/>
              </a:spcAft>
            </a:pPr>
            <a:r>
              <a:rPr lang="en-US" sz="2000" dirty="0">
                <a:cs typeface="Times New Roman" pitchFamily="18" charset="0"/>
              </a:rPr>
              <a:t>Differences in nucleotide or amino acid sequence of functionally similar (homologous) macromolecules are a function of their </a:t>
            </a:r>
            <a:r>
              <a:rPr lang="en-US" sz="2000" b="1" dirty="0">
                <a:cs typeface="Times New Roman" pitchFamily="18" charset="0"/>
              </a:rPr>
              <a:t>evolutionary distance</a:t>
            </a:r>
            <a:r>
              <a:rPr lang="en-US" sz="2000" dirty="0">
                <a:cs typeface="Times New Roman" pitchFamily="18" charset="0"/>
              </a:rPr>
              <a:t>.</a:t>
            </a:r>
          </a:p>
          <a:p>
            <a:pPr>
              <a:lnSpc>
                <a:spcPct val="80000"/>
              </a:lnSpc>
              <a:spcBef>
                <a:spcPct val="10000"/>
              </a:spcBef>
              <a:spcAft>
                <a:spcPct val="30000"/>
              </a:spcAft>
            </a:pPr>
            <a:r>
              <a:rPr lang="en-US" sz="2000" dirty="0">
                <a:cs typeface="Times New Roman" pitchFamily="18" charset="0"/>
              </a:rPr>
              <a:t>A huge database of </a:t>
            </a:r>
            <a:r>
              <a:rPr lang="en-US" sz="2000" dirty="0" err="1">
                <a:cs typeface="Times New Roman" pitchFamily="18" charset="0"/>
              </a:rPr>
              <a:t>rRNA</a:t>
            </a:r>
            <a:r>
              <a:rPr lang="en-US" sz="2000" dirty="0">
                <a:cs typeface="Times New Roman" pitchFamily="18" charset="0"/>
              </a:rPr>
              <a:t> sequences exists. For example, the </a:t>
            </a:r>
            <a:r>
              <a:rPr lang="en-US" sz="2000" b="1" dirty="0">
                <a:cs typeface="Times New Roman" pitchFamily="18" charset="0"/>
              </a:rPr>
              <a:t>Ribosomal Database Project (RDP) </a:t>
            </a:r>
            <a:r>
              <a:rPr lang="en-US" sz="2000" dirty="0">
                <a:cs typeface="Times New Roman" pitchFamily="18" charset="0"/>
              </a:rPr>
              <a:t>contains a large collection of such sequences, now numbering over </a:t>
            </a:r>
            <a:r>
              <a:rPr lang="en-US" sz="2000" dirty="0" smtClean="0">
                <a:cs typeface="Times New Roman" pitchFamily="18" charset="0"/>
              </a:rPr>
              <a:t>700,000</a:t>
            </a:r>
            <a:r>
              <a:rPr lang="en-US" sz="2000" dirty="0">
                <a:cs typeface="Times New Roman" pitchFamily="18" charset="0"/>
              </a:rPr>
              <a:t>.</a:t>
            </a:r>
            <a:endParaRPr lang="en-GB" sz="2000" dirty="0"/>
          </a:p>
          <a:p>
            <a:pPr>
              <a:lnSpc>
                <a:spcPct val="80000"/>
              </a:lnSpc>
              <a:spcBef>
                <a:spcPct val="10000"/>
              </a:spcBef>
              <a:spcAft>
                <a:spcPct val="30000"/>
              </a:spcAft>
            </a:pPr>
            <a:r>
              <a:rPr lang="en-GB" sz="2000" dirty="0"/>
              <a:t>Three domains</a:t>
            </a:r>
          </a:p>
          <a:p>
            <a:pPr>
              <a:lnSpc>
                <a:spcPct val="80000"/>
              </a:lnSpc>
              <a:spcBef>
                <a:spcPct val="10000"/>
              </a:spcBef>
              <a:spcAft>
                <a:spcPct val="30000"/>
              </a:spcAft>
            </a:pPr>
            <a:r>
              <a:rPr lang="en-GB" sz="2000" dirty="0" smtClean="0"/>
              <a:t>80 </a:t>
            </a:r>
            <a:r>
              <a:rPr lang="en-GB" sz="2000" dirty="0"/>
              <a:t>phyla (lineages) of Bacteria</a:t>
            </a:r>
          </a:p>
          <a:p>
            <a:pPr>
              <a:lnSpc>
                <a:spcPct val="80000"/>
              </a:lnSpc>
              <a:spcBef>
                <a:spcPct val="10000"/>
              </a:spcBef>
              <a:spcAft>
                <a:spcPct val="30000"/>
              </a:spcAft>
            </a:pPr>
            <a:r>
              <a:rPr lang="en-GB" sz="2000" dirty="0"/>
              <a:t>Four main phyla of </a:t>
            </a:r>
            <a:r>
              <a:rPr lang="en-GB" sz="2000" dirty="0" err="1"/>
              <a:t>Archaea</a:t>
            </a:r>
            <a:endParaRPr lang="en-GB" sz="2000" dirty="0"/>
          </a:p>
          <a:p>
            <a:pPr>
              <a:lnSpc>
                <a:spcPct val="80000"/>
              </a:lnSpc>
              <a:spcBef>
                <a:spcPct val="10000"/>
              </a:spcBef>
              <a:spcAft>
                <a:spcPct val="30000"/>
              </a:spcAft>
            </a:pPr>
            <a:r>
              <a:rPr lang="en-GB" sz="2000" dirty="0"/>
              <a:t>At least 10 phyla of </a:t>
            </a:r>
            <a:r>
              <a:rPr lang="en-GB" sz="2000" dirty="0" err="1"/>
              <a:t>Eukarya</a:t>
            </a:r>
            <a:endParaRPr lang="en-US" sz="2000" dirty="0"/>
          </a:p>
        </p:txBody>
      </p:sp>
      <p:pic>
        <p:nvPicPr>
          <p:cNvPr id="202757" name="Picture 5" descr="figure 11-11b"/>
          <p:cNvPicPr>
            <a:picLocks noChangeAspect="1" noChangeArrowheads="1"/>
          </p:cNvPicPr>
          <p:nvPr>
            <p:ph idx="4294967295"/>
          </p:nvPr>
        </p:nvPicPr>
        <p:blipFill>
          <a:blip r:embed="rId2" cstate="print"/>
          <a:srcRect/>
          <a:stretch>
            <a:fillRect/>
          </a:stretch>
        </p:blipFill>
        <p:spPr>
          <a:xfrm>
            <a:off x="4851400" y="1905000"/>
            <a:ext cx="4292600" cy="4525963"/>
          </a:xfrm>
          <a:noFill/>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04" name="Picture 4"/>
          <p:cNvPicPr>
            <a:picLocks noChangeAspect="1" noChangeArrowheads="1"/>
          </p:cNvPicPr>
          <p:nvPr/>
        </p:nvPicPr>
        <p:blipFill>
          <a:blip r:embed="rId2" cstate="print"/>
          <a:srcRect/>
          <a:stretch>
            <a:fillRect/>
          </a:stretch>
        </p:blipFill>
        <p:spPr bwMode="auto">
          <a:xfrm>
            <a:off x="461963" y="266700"/>
            <a:ext cx="8315667" cy="3398837"/>
          </a:xfrm>
          <a:prstGeom prst="rect">
            <a:avLst/>
          </a:prstGeom>
          <a:noFill/>
          <a:ln w="9525">
            <a:noFill/>
            <a:miter lim="800000"/>
            <a:headEnd/>
            <a:tailEnd/>
          </a:ln>
          <a:effectLst/>
        </p:spPr>
      </p:pic>
      <p:pic>
        <p:nvPicPr>
          <p:cNvPr id="256005" name="Picture 5"/>
          <p:cNvPicPr>
            <a:picLocks noChangeAspect="1" noChangeArrowheads="1"/>
          </p:cNvPicPr>
          <p:nvPr/>
        </p:nvPicPr>
        <p:blipFill>
          <a:blip r:embed="rId3" cstate="print"/>
          <a:srcRect/>
          <a:stretch>
            <a:fillRect/>
          </a:stretch>
        </p:blipFill>
        <p:spPr bwMode="auto">
          <a:xfrm>
            <a:off x="1219200" y="3942138"/>
            <a:ext cx="6477000" cy="2915862"/>
          </a:xfrm>
          <a:prstGeom prst="rect">
            <a:avLst/>
          </a:prstGeom>
          <a:noFill/>
          <a:ln w="9525">
            <a:noFill/>
            <a:miter lim="800000"/>
            <a:headEnd/>
            <a:tailEnd/>
          </a:ln>
        </p:spPr>
      </p:pic>
      <p:sp>
        <p:nvSpPr>
          <p:cNvPr id="8" name="Tittel 7"/>
          <p:cNvSpPr>
            <a:spLocks noGrp="1"/>
          </p:cNvSpPr>
          <p:nvPr>
            <p:ph type="title"/>
          </p:nvPr>
        </p:nvSpPr>
        <p:spPr/>
        <p:txBody>
          <a:bodyPr/>
          <a:lstStyle/>
          <a:p>
            <a:r>
              <a:rPr lang="nb-NO" dirty="0" smtClean="0"/>
              <a:t> </a:t>
            </a:r>
            <a:endParaRPr lang="nb-NO"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6068" name="Rectangle 4"/>
          <p:cNvSpPr>
            <a:spLocks noGrp="1" noChangeArrowheads="1"/>
          </p:cNvSpPr>
          <p:nvPr>
            <p:ph type="title"/>
          </p:nvPr>
        </p:nvSpPr>
        <p:spPr>
          <a:xfrm>
            <a:off x="457200" y="363538"/>
            <a:ext cx="8229600" cy="355600"/>
          </a:xfrm>
        </p:spPr>
        <p:txBody>
          <a:bodyPr/>
          <a:lstStyle/>
          <a:p>
            <a:r>
              <a:rPr lang="en-US" sz="3600"/>
              <a:t>Signature sequences; </a:t>
            </a:r>
            <a:br>
              <a:rPr lang="en-US" sz="3600"/>
            </a:br>
            <a:r>
              <a:rPr lang="en-US" sz="3600"/>
              <a:t>detailed identification</a:t>
            </a:r>
          </a:p>
        </p:txBody>
      </p:sp>
      <p:sp>
        <p:nvSpPr>
          <p:cNvPr id="216069" name="Rectangle 5"/>
          <p:cNvSpPr>
            <a:spLocks noChangeArrowheads="1"/>
          </p:cNvSpPr>
          <p:nvPr/>
        </p:nvSpPr>
        <p:spPr bwMode="auto">
          <a:xfrm>
            <a:off x="139700" y="1358900"/>
            <a:ext cx="8953500" cy="2349500"/>
          </a:xfrm>
          <a:prstGeom prst="rect">
            <a:avLst/>
          </a:prstGeom>
          <a:noFill/>
          <a:ln w="9525">
            <a:noFill/>
            <a:miter lim="800000"/>
            <a:headEnd/>
            <a:tailEnd/>
          </a:ln>
          <a:effectLst/>
        </p:spPr>
        <p:txBody>
          <a:bodyPr/>
          <a:lstStyle/>
          <a:p>
            <a:pPr marL="177800" indent="-177800">
              <a:spcBef>
                <a:spcPct val="20000"/>
              </a:spcBef>
              <a:spcAft>
                <a:spcPct val="30000"/>
              </a:spcAft>
              <a:buFontTx/>
              <a:buChar char="•"/>
            </a:pPr>
            <a:r>
              <a:rPr lang="en-US" sz="2200" b="1">
                <a:cs typeface="Times New Roman" pitchFamily="18" charset="0"/>
              </a:rPr>
              <a:t>Signature sequences</a:t>
            </a:r>
            <a:r>
              <a:rPr lang="en-US" sz="2200">
                <a:cs typeface="Times New Roman" pitchFamily="18" charset="0"/>
              </a:rPr>
              <a:t>, short oligonucleotides found within a ribosomal RNA molecule, can be highly diagnostic of a particular organism or group of related organisms. </a:t>
            </a:r>
          </a:p>
          <a:p>
            <a:pPr marL="177800" indent="-177800">
              <a:spcBef>
                <a:spcPct val="20000"/>
              </a:spcBef>
              <a:spcAft>
                <a:spcPct val="30000"/>
              </a:spcAft>
              <a:buFontTx/>
              <a:buChar char="•"/>
            </a:pPr>
            <a:r>
              <a:rPr lang="en-US" sz="2200">
                <a:cs typeface="Times New Roman" pitchFamily="18" charset="0"/>
              </a:rPr>
              <a:t>Signature sequences exists for all level of organisation, from domain specific, through classes and genus to specie specific regions.</a:t>
            </a:r>
          </a:p>
          <a:p>
            <a:pPr marL="177800" indent="-177800">
              <a:spcBef>
                <a:spcPct val="20000"/>
              </a:spcBef>
              <a:spcAft>
                <a:spcPct val="30000"/>
              </a:spcAft>
              <a:buFontTx/>
              <a:buChar char="•"/>
            </a:pPr>
            <a:endParaRPr lang="en-US" sz="2200">
              <a:cs typeface="Times New Roman" pitchFamily="18" charset="0"/>
            </a:endParaRPr>
          </a:p>
        </p:txBody>
      </p:sp>
      <p:pic>
        <p:nvPicPr>
          <p:cNvPr id="216070" name="Picture 6" descr="table 11-1"/>
          <p:cNvPicPr>
            <a:picLocks noChangeAspect="1" noChangeArrowheads="1"/>
          </p:cNvPicPr>
          <p:nvPr>
            <p:ph idx="1"/>
          </p:nvPr>
        </p:nvPicPr>
        <p:blipFill>
          <a:blip r:embed="rId2" cstate="print"/>
          <a:srcRect b="22531"/>
          <a:stretch>
            <a:fillRect/>
          </a:stretch>
        </p:blipFill>
        <p:spPr>
          <a:xfrm>
            <a:off x="381000" y="3492500"/>
            <a:ext cx="8229600" cy="3187700"/>
          </a:xfrm>
          <a:noFill/>
          <a:ln/>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6850" name="Rectangle 2"/>
          <p:cNvSpPr>
            <a:spLocks noGrp="1" noChangeArrowheads="1"/>
          </p:cNvSpPr>
          <p:nvPr>
            <p:ph type="title"/>
          </p:nvPr>
        </p:nvSpPr>
        <p:spPr>
          <a:xfrm>
            <a:off x="457200" y="274638"/>
            <a:ext cx="8229600" cy="482600"/>
          </a:xfrm>
        </p:spPr>
        <p:txBody>
          <a:bodyPr/>
          <a:lstStyle/>
          <a:p>
            <a:r>
              <a:rPr lang="en-US" sz="4000"/>
              <a:t>How to do it?</a:t>
            </a:r>
          </a:p>
        </p:txBody>
      </p:sp>
      <p:pic>
        <p:nvPicPr>
          <p:cNvPr id="206853" name="Picture 5" descr="11_F12"/>
          <p:cNvPicPr>
            <a:picLocks noChangeAspect="1" noChangeArrowheads="1"/>
          </p:cNvPicPr>
          <p:nvPr>
            <p:ph sz="half" idx="1"/>
          </p:nvPr>
        </p:nvPicPr>
        <p:blipFill>
          <a:blip r:embed="rId2" cstate="print"/>
          <a:srcRect/>
          <a:stretch>
            <a:fillRect/>
          </a:stretch>
        </p:blipFill>
        <p:spPr>
          <a:xfrm>
            <a:off x="4754563" y="1095375"/>
            <a:ext cx="4383087" cy="5221288"/>
          </a:xfrm>
          <a:noFill/>
          <a:ln/>
        </p:spPr>
      </p:pic>
      <p:sp>
        <p:nvSpPr>
          <p:cNvPr id="206852" name="Rectangle 4"/>
          <p:cNvSpPr>
            <a:spLocks noChangeArrowheads="1"/>
          </p:cNvSpPr>
          <p:nvPr/>
        </p:nvSpPr>
        <p:spPr bwMode="auto">
          <a:xfrm>
            <a:off x="469900" y="1117600"/>
            <a:ext cx="3886200" cy="3340100"/>
          </a:xfrm>
          <a:prstGeom prst="rect">
            <a:avLst/>
          </a:prstGeom>
          <a:noFill/>
          <a:ln w="9525">
            <a:noFill/>
            <a:miter lim="800000"/>
            <a:headEnd/>
            <a:tailEnd/>
          </a:ln>
          <a:effectLst/>
        </p:spPr>
        <p:txBody>
          <a:bodyPr/>
          <a:lstStyle/>
          <a:p>
            <a:pPr marL="177800" indent="-177800">
              <a:spcBef>
                <a:spcPct val="20000"/>
              </a:spcBef>
              <a:buFontTx/>
              <a:buChar char="•"/>
            </a:pPr>
            <a:r>
              <a:rPr lang="en-US" sz="2200">
                <a:cs typeface="Times New Roman" pitchFamily="18" charset="0"/>
              </a:rPr>
              <a:t>Comparative ribosomal RNA sequencing is now a routine procedure involving the amplification of the gene encoding </a:t>
            </a:r>
            <a:r>
              <a:rPr lang="en-US" sz="2200" b="1">
                <a:cs typeface="Times New Roman" pitchFamily="18" charset="0"/>
              </a:rPr>
              <a:t>16S ribosomal RNA</a:t>
            </a:r>
            <a:r>
              <a:rPr lang="en-US" sz="2200">
                <a:cs typeface="Times New Roman" pitchFamily="18" charset="0"/>
              </a:rPr>
              <a:t>, sequencing it, and analyzing the sequence in reference to other sequences.</a:t>
            </a:r>
          </a:p>
          <a:p>
            <a:pPr marL="177800" indent="-177800">
              <a:spcBef>
                <a:spcPct val="20000"/>
              </a:spcBef>
              <a:buFontTx/>
              <a:buChar char="•"/>
            </a:pPr>
            <a:endParaRPr lang="en-US" sz="2200">
              <a:cs typeface="Times New Roman" pitchFamily="18" charset="0"/>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0946" name="Rectangle 2"/>
          <p:cNvSpPr>
            <a:spLocks noGrp="1" noChangeArrowheads="1"/>
          </p:cNvSpPr>
          <p:nvPr>
            <p:ph type="title"/>
          </p:nvPr>
        </p:nvSpPr>
        <p:spPr>
          <a:xfrm>
            <a:off x="457200" y="274638"/>
            <a:ext cx="8229600" cy="457200"/>
          </a:xfrm>
        </p:spPr>
        <p:txBody>
          <a:bodyPr/>
          <a:lstStyle/>
          <a:p>
            <a:r>
              <a:rPr lang="en-US" sz="4000"/>
              <a:t>Phylogenetic trees</a:t>
            </a:r>
          </a:p>
        </p:txBody>
      </p:sp>
      <p:sp>
        <p:nvSpPr>
          <p:cNvPr id="210948" name="Rectangle 4"/>
          <p:cNvSpPr>
            <a:spLocks noGrp="1" noChangeArrowheads="1"/>
          </p:cNvSpPr>
          <p:nvPr>
            <p:ph type="body" sz="half" idx="1"/>
          </p:nvPr>
        </p:nvSpPr>
        <p:spPr>
          <a:xfrm>
            <a:off x="457200" y="1282700"/>
            <a:ext cx="3657600" cy="4843463"/>
          </a:xfrm>
        </p:spPr>
        <p:txBody>
          <a:bodyPr/>
          <a:lstStyle/>
          <a:p>
            <a:r>
              <a:rPr lang="en-US" sz="2200">
                <a:cs typeface="Times New Roman" pitchFamily="18" charset="0"/>
              </a:rPr>
              <a:t> Two major treeing algorithms are </a:t>
            </a:r>
            <a:r>
              <a:rPr lang="en-US" sz="2200" i="1">
                <a:cs typeface="Times New Roman" pitchFamily="18" charset="0"/>
              </a:rPr>
              <a:t>distance</a:t>
            </a:r>
            <a:r>
              <a:rPr lang="en-US" sz="2200">
                <a:cs typeface="Times New Roman" pitchFamily="18" charset="0"/>
              </a:rPr>
              <a:t> and </a:t>
            </a:r>
            <a:r>
              <a:rPr lang="en-US" sz="2200" i="1">
                <a:cs typeface="Times New Roman" pitchFamily="18" charset="0"/>
              </a:rPr>
              <a:t>parsimony</a:t>
            </a:r>
            <a:r>
              <a:rPr lang="en-US" sz="2200">
                <a:cs typeface="Times New Roman" pitchFamily="18" charset="0"/>
              </a:rPr>
              <a:t>.</a:t>
            </a:r>
          </a:p>
          <a:p>
            <a:r>
              <a:rPr lang="en-US" sz="2200">
                <a:cs typeface="Times New Roman" pitchFamily="18" charset="0"/>
              </a:rPr>
              <a:t>Distance is calculated based on the relative frequency of differences between aligned homologues.</a:t>
            </a:r>
          </a:p>
        </p:txBody>
      </p:sp>
      <p:pic>
        <p:nvPicPr>
          <p:cNvPr id="210949" name="Picture 5" descr="11_F13b"/>
          <p:cNvPicPr>
            <a:picLocks noChangeAspect="1" noChangeArrowheads="1"/>
          </p:cNvPicPr>
          <p:nvPr>
            <p:ph sz="quarter" idx="2"/>
          </p:nvPr>
        </p:nvPicPr>
        <p:blipFill>
          <a:blip r:embed="rId2" cstate="print"/>
          <a:srcRect/>
          <a:stretch>
            <a:fillRect/>
          </a:stretch>
        </p:blipFill>
        <p:spPr>
          <a:xfrm>
            <a:off x="4429125" y="4140200"/>
            <a:ext cx="4349750" cy="2693988"/>
          </a:xfrm>
          <a:noFill/>
          <a:ln/>
        </p:spPr>
      </p:pic>
      <p:pic>
        <p:nvPicPr>
          <p:cNvPr id="210951" name="Picture 7" descr="11_F13a"/>
          <p:cNvPicPr>
            <a:picLocks noChangeAspect="1" noChangeArrowheads="1"/>
          </p:cNvPicPr>
          <p:nvPr>
            <p:ph sz="quarter" idx="3"/>
          </p:nvPr>
        </p:nvPicPr>
        <p:blipFill>
          <a:blip r:embed="rId3" cstate="print"/>
          <a:srcRect/>
          <a:stretch>
            <a:fillRect/>
          </a:stretch>
        </p:blipFill>
        <p:spPr>
          <a:xfrm>
            <a:off x="4449763" y="1235075"/>
            <a:ext cx="4452937" cy="2044700"/>
          </a:xfrm>
          <a:noFill/>
          <a:ln/>
        </p:spPr>
      </p:pic>
      <p:pic>
        <p:nvPicPr>
          <p:cNvPr id="210953" name="Picture 9" descr="11_F13c">
            <a:hlinkClick r:id="rId4" action="ppaction://hlinkpres?slideindex=1&amp;slidetitle="/>
          </p:cNvPr>
          <p:cNvPicPr>
            <a:picLocks noChangeAspect="1" noChangeArrowheads="1"/>
          </p:cNvPicPr>
          <p:nvPr/>
        </p:nvPicPr>
        <p:blipFill>
          <a:blip r:embed="rId5" cstate="print"/>
          <a:srcRect/>
          <a:stretch>
            <a:fillRect/>
          </a:stretch>
        </p:blipFill>
        <p:spPr bwMode="auto">
          <a:xfrm>
            <a:off x="762000" y="4084638"/>
            <a:ext cx="2557463" cy="2759075"/>
          </a:xfrm>
          <a:prstGeom prst="rect">
            <a:avLst/>
          </a:prstGeom>
          <a:noFill/>
          <a:ln w="9525">
            <a:noFill/>
            <a:miter lim="800000"/>
            <a:headEnd/>
            <a:tailEnd/>
          </a:ln>
          <a:effectLst/>
        </p:spPr>
      </p:pic>
      <p:sp>
        <p:nvSpPr>
          <p:cNvPr id="210955" name="Line 11"/>
          <p:cNvSpPr>
            <a:spLocks noChangeShapeType="1"/>
          </p:cNvSpPr>
          <p:nvPr/>
        </p:nvSpPr>
        <p:spPr bwMode="auto">
          <a:xfrm>
            <a:off x="6553200" y="3454400"/>
            <a:ext cx="0" cy="431800"/>
          </a:xfrm>
          <a:prstGeom prst="line">
            <a:avLst/>
          </a:prstGeom>
          <a:noFill/>
          <a:ln w="38100">
            <a:solidFill>
              <a:schemeClr val="tx1"/>
            </a:solidFill>
            <a:round/>
            <a:headEnd/>
            <a:tailEnd type="triangle" w="lg" len="lg"/>
          </a:ln>
          <a:effectLst/>
        </p:spPr>
        <p:txBody>
          <a:bodyPr/>
          <a:lstStyle/>
          <a:p>
            <a:endParaRPr lang="nb-NO"/>
          </a:p>
        </p:txBody>
      </p:sp>
      <p:sp>
        <p:nvSpPr>
          <p:cNvPr id="210956" name="Line 12"/>
          <p:cNvSpPr>
            <a:spLocks noChangeShapeType="1"/>
          </p:cNvSpPr>
          <p:nvPr/>
        </p:nvSpPr>
        <p:spPr bwMode="auto">
          <a:xfrm rot="5400000">
            <a:off x="3771900" y="5194300"/>
            <a:ext cx="0" cy="431800"/>
          </a:xfrm>
          <a:prstGeom prst="line">
            <a:avLst/>
          </a:prstGeom>
          <a:noFill/>
          <a:ln w="38100">
            <a:solidFill>
              <a:schemeClr val="tx1"/>
            </a:solidFill>
            <a:round/>
            <a:headEnd/>
            <a:tailEnd type="triangle" w="lg" len="lg"/>
          </a:ln>
          <a:effectLst/>
        </p:spPr>
        <p:txBody>
          <a:bodyPr/>
          <a:lstStyle/>
          <a:p>
            <a:endParaRPr lang="nb-NO"/>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p:txBody>
          <a:bodyPr/>
          <a:lstStyle/>
          <a:p>
            <a:r>
              <a:rPr lang="nb-NO"/>
              <a:t>Microbial?    Ecology?</a:t>
            </a:r>
          </a:p>
        </p:txBody>
      </p:sp>
      <p:sp>
        <p:nvSpPr>
          <p:cNvPr id="15364" name="Rectangle 4"/>
          <p:cNvSpPr>
            <a:spLocks noGrp="1" noChangeArrowheads="1"/>
          </p:cNvSpPr>
          <p:nvPr>
            <p:ph type="body" sz="half" idx="1"/>
          </p:nvPr>
        </p:nvSpPr>
        <p:spPr>
          <a:xfrm>
            <a:off x="457200" y="1600200"/>
            <a:ext cx="4038600" cy="5257800"/>
          </a:xfrm>
        </p:spPr>
        <p:txBody>
          <a:bodyPr/>
          <a:lstStyle/>
          <a:p>
            <a:pPr>
              <a:lnSpc>
                <a:spcPct val="80000"/>
              </a:lnSpc>
              <a:spcAft>
                <a:spcPct val="50000"/>
              </a:spcAft>
            </a:pPr>
            <a:r>
              <a:rPr lang="nb-NO" sz="2000" u="sng"/>
              <a:t>Microbial</a:t>
            </a:r>
            <a:r>
              <a:rPr lang="nb-NO" sz="2000"/>
              <a:t> means single cellular organisms or clusters of these, and viruses, not visible by the naked eye.</a:t>
            </a:r>
          </a:p>
          <a:p>
            <a:pPr>
              <a:lnSpc>
                <a:spcPct val="80000"/>
              </a:lnSpc>
              <a:spcAft>
                <a:spcPct val="50000"/>
              </a:spcAft>
            </a:pPr>
            <a:r>
              <a:rPr lang="en-US" sz="2000" u="sng"/>
              <a:t>Ecology</a:t>
            </a:r>
            <a:r>
              <a:rPr lang="en-US" sz="2000"/>
              <a:t> (“oikos”: household, “logos”: disipline or law </a:t>
            </a:r>
            <a:r>
              <a:rPr lang="en-US" sz="2000" i="1"/>
              <a:t>gr</a:t>
            </a:r>
            <a:r>
              <a:rPr lang="en-US" sz="2000"/>
              <a:t>.), or ecological science, is the scientific study of the distribution and abundance of living organisms, and how the distribution and abundance are affected by interactions between the organisms and their environment.</a:t>
            </a:r>
          </a:p>
          <a:p>
            <a:pPr>
              <a:lnSpc>
                <a:spcPct val="80000"/>
              </a:lnSpc>
              <a:spcAft>
                <a:spcPct val="50000"/>
              </a:spcAft>
            </a:pPr>
            <a:r>
              <a:rPr lang="nb-NO" sz="2000"/>
              <a:t>Microbial Ecology is now established as an established subdisipline of microbiology and ecology.</a:t>
            </a:r>
          </a:p>
        </p:txBody>
      </p:sp>
      <p:pic>
        <p:nvPicPr>
          <p:cNvPr id="15367" name="Picture 7" descr="legionella TEM"/>
          <p:cNvPicPr>
            <a:picLocks noChangeAspect="1" noChangeArrowheads="1"/>
          </p:cNvPicPr>
          <p:nvPr>
            <p:ph sz="quarter" idx="2"/>
          </p:nvPr>
        </p:nvPicPr>
        <p:blipFill>
          <a:blip r:embed="rId3" cstate="print"/>
          <a:srcRect/>
          <a:stretch>
            <a:fillRect/>
          </a:stretch>
        </p:blipFill>
        <p:spPr>
          <a:xfrm>
            <a:off x="5302250" y="1600200"/>
            <a:ext cx="2728913" cy="2185988"/>
          </a:xfrm>
          <a:noFill/>
          <a:ln/>
        </p:spPr>
      </p:pic>
      <p:pic>
        <p:nvPicPr>
          <p:cNvPr id="15368" name="Picture 8" descr="biofilm på tennene"/>
          <p:cNvPicPr>
            <a:picLocks noChangeAspect="1" noChangeArrowheads="1"/>
          </p:cNvPicPr>
          <p:nvPr>
            <p:ph sz="quarter" idx="3"/>
          </p:nvPr>
        </p:nvPicPr>
        <p:blipFill>
          <a:blip r:embed="rId4" cstate="print"/>
          <a:srcRect/>
          <a:stretch>
            <a:fillRect/>
          </a:stretch>
        </p:blipFill>
        <p:spPr>
          <a:xfrm>
            <a:off x="5030788" y="3938588"/>
            <a:ext cx="3271837" cy="2187575"/>
          </a:xfrm>
          <a:noFill/>
          <a:ln/>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2210" name="Rectangle 2"/>
          <p:cNvSpPr>
            <a:spLocks noGrp="1" noChangeArrowheads="1"/>
          </p:cNvSpPr>
          <p:nvPr>
            <p:ph type="title"/>
          </p:nvPr>
        </p:nvSpPr>
        <p:spPr>
          <a:xfrm>
            <a:off x="457200" y="274638"/>
            <a:ext cx="8229600" cy="774700"/>
          </a:xfrm>
        </p:spPr>
        <p:txBody>
          <a:bodyPr/>
          <a:lstStyle/>
          <a:p>
            <a:r>
              <a:rPr lang="en-US" sz="4000"/>
              <a:t>Microbial community analysis</a:t>
            </a:r>
          </a:p>
        </p:txBody>
      </p:sp>
      <p:sp>
        <p:nvSpPr>
          <p:cNvPr id="222211" name="Rectangle 3"/>
          <p:cNvSpPr>
            <a:spLocks noGrp="1" noChangeArrowheads="1"/>
          </p:cNvSpPr>
          <p:nvPr>
            <p:ph type="body" sz="half" idx="1"/>
          </p:nvPr>
        </p:nvSpPr>
        <p:spPr>
          <a:xfrm>
            <a:off x="279400" y="1587500"/>
            <a:ext cx="4038600" cy="5270500"/>
          </a:xfrm>
        </p:spPr>
        <p:txBody>
          <a:bodyPr/>
          <a:lstStyle/>
          <a:p>
            <a:pPr>
              <a:lnSpc>
                <a:spcPct val="90000"/>
              </a:lnSpc>
              <a:spcAft>
                <a:spcPct val="30000"/>
              </a:spcAft>
            </a:pPr>
            <a:r>
              <a:rPr lang="en-US" sz="2000"/>
              <a:t>PCR-amplified 16 s rRNA of all cells in  environmental microbial communities may be used for sequence analysis, down to specie level and used for identification and enumeration (RT-PCR).</a:t>
            </a:r>
          </a:p>
          <a:p>
            <a:pPr>
              <a:lnSpc>
                <a:spcPct val="90000"/>
              </a:lnSpc>
              <a:spcAft>
                <a:spcPct val="30000"/>
              </a:spcAft>
            </a:pPr>
            <a:r>
              <a:rPr lang="en-US" sz="2000"/>
              <a:t>This does not require any cultivation, and is therefore a method for detection of ALL bacteria in natural samples (culturable and non-culturable).</a:t>
            </a:r>
          </a:p>
          <a:p>
            <a:pPr>
              <a:lnSpc>
                <a:spcPct val="90000"/>
              </a:lnSpc>
              <a:spcAft>
                <a:spcPct val="30000"/>
              </a:spcAft>
            </a:pPr>
            <a:r>
              <a:rPr lang="en-US" sz="2000"/>
              <a:t>This is the major application used in environmental microbial ecology</a:t>
            </a:r>
          </a:p>
        </p:txBody>
      </p:sp>
      <p:pic>
        <p:nvPicPr>
          <p:cNvPr id="222212" name="Picture 4" descr="18_F13"/>
          <p:cNvPicPr>
            <a:picLocks noChangeAspect="1" noChangeArrowheads="1"/>
          </p:cNvPicPr>
          <p:nvPr>
            <p:ph sz="half" idx="2"/>
          </p:nvPr>
        </p:nvPicPr>
        <p:blipFill>
          <a:blip r:embed="rId2" cstate="print"/>
          <a:srcRect/>
          <a:stretch>
            <a:fillRect/>
          </a:stretch>
        </p:blipFill>
        <p:spPr>
          <a:xfrm>
            <a:off x="4476750" y="1358900"/>
            <a:ext cx="4554538" cy="5465763"/>
          </a:xfrm>
          <a:noFill/>
          <a:ln/>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9140" name="Rectangle 4"/>
          <p:cNvSpPr>
            <a:spLocks noGrp="1" noChangeArrowheads="1"/>
          </p:cNvSpPr>
          <p:nvPr>
            <p:ph type="title"/>
          </p:nvPr>
        </p:nvSpPr>
        <p:spPr>
          <a:xfrm>
            <a:off x="457200" y="274638"/>
            <a:ext cx="8229600" cy="406400"/>
          </a:xfrm>
        </p:spPr>
        <p:txBody>
          <a:bodyPr/>
          <a:lstStyle/>
          <a:p>
            <a:r>
              <a:rPr lang="en-US" sz="3600" i="1"/>
              <a:t>FISH</a:t>
            </a:r>
            <a:r>
              <a:rPr lang="en-US" sz="3600"/>
              <a:t>ing for cells</a:t>
            </a:r>
          </a:p>
        </p:txBody>
      </p:sp>
      <p:sp>
        <p:nvSpPr>
          <p:cNvPr id="219141" name="Rectangle 5"/>
          <p:cNvSpPr>
            <a:spLocks noChangeArrowheads="1"/>
          </p:cNvSpPr>
          <p:nvPr/>
        </p:nvSpPr>
        <p:spPr bwMode="auto">
          <a:xfrm>
            <a:off x="215900" y="914400"/>
            <a:ext cx="3949700" cy="4191000"/>
          </a:xfrm>
          <a:prstGeom prst="rect">
            <a:avLst/>
          </a:prstGeom>
          <a:noFill/>
          <a:ln w="9525">
            <a:noFill/>
            <a:miter lim="800000"/>
            <a:headEnd/>
            <a:tailEnd/>
          </a:ln>
          <a:effectLst/>
        </p:spPr>
        <p:txBody>
          <a:bodyPr/>
          <a:lstStyle/>
          <a:p>
            <a:pPr>
              <a:spcBef>
                <a:spcPct val="20000"/>
              </a:spcBef>
              <a:buFontTx/>
              <a:buChar char="•"/>
            </a:pPr>
            <a:r>
              <a:rPr lang="en-US" sz="2000">
                <a:cs typeface="Times New Roman" pitchFamily="18" charset="0"/>
              </a:rPr>
              <a:t> Signature sequences can be used to generate specific </a:t>
            </a:r>
            <a:r>
              <a:rPr lang="en-US" sz="2000" b="1">
                <a:cs typeface="Times New Roman" pitchFamily="18" charset="0"/>
              </a:rPr>
              <a:t>phylogenetic probes</a:t>
            </a:r>
            <a:r>
              <a:rPr lang="en-US" sz="2000">
                <a:cs typeface="Times New Roman" pitchFamily="18" charset="0"/>
              </a:rPr>
              <a:t>, useful for </a:t>
            </a:r>
            <a:r>
              <a:rPr lang="en-US" sz="2000" b="1">
                <a:cs typeface="Times New Roman" pitchFamily="18" charset="0"/>
              </a:rPr>
              <a:t>fluorescent in situ hybridization (FISH)</a:t>
            </a:r>
            <a:r>
              <a:rPr lang="en-US" sz="2000">
                <a:cs typeface="Times New Roman" pitchFamily="18" charset="0"/>
              </a:rPr>
              <a:t> or microbial community analyses.</a:t>
            </a:r>
          </a:p>
          <a:p>
            <a:pPr>
              <a:spcBef>
                <a:spcPct val="20000"/>
              </a:spcBef>
              <a:buFontTx/>
              <a:buChar char="•"/>
            </a:pPr>
            <a:r>
              <a:rPr lang="en-US" sz="2000">
                <a:cs typeface="Times New Roman" pitchFamily="18" charset="0"/>
              </a:rPr>
              <a:t> These probes will bind to the sequences of specific regions on the ribosomes.</a:t>
            </a:r>
          </a:p>
          <a:p>
            <a:pPr>
              <a:spcBef>
                <a:spcPct val="20000"/>
              </a:spcBef>
              <a:buFontTx/>
              <a:buChar char="•"/>
            </a:pPr>
            <a:r>
              <a:rPr lang="en-US" sz="2000">
                <a:cs typeface="Times New Roman" pitchFamily="18" charset="0"/>
              </a:rPr>
              <a:t>A fluorescent dye is attached to the probe, enabling identifrication under a UV lamp (Fluorescent microscope).</a:t>
            </a:r>
          </a:p>
          <a:p>
            <a:pPr>
              <a:spcBef>
                <a:spcPct val="20000"/>
              </a:spcBef>
              <a:buFontTx/>
              <a:buChar char="•"/>
            </a:pPr>
            <a:r>
              <a:rPr lang="en-US" sz="2000">
                <a:cs typeface="Times New Roman" pitchFamily="18" charset="0"/>
              </a:rPr>
              <a:t>Simple and in situ method that involves; adding probe + adding chemicals to enhance cell membrane permeability + washing steps + microscopy.</a:t>
            </a:r>
          </a:p>
        </p:txBody>
      </p:sp>
      <p:pic>
        <p:nvPicPr>
          <p:cNvPr id="219143" name="Picture 7" descr="11_F15"/>
          <p:cNvPicPr>
            <a:picLocks noChangeAspect="1" noChangeArrowheads="1"/>
          </p:cNvPicPr>
          <p:nvPr>
            <p:ph idx="1"/>
          </p:nvPr>
        </p:nvPicPr>
        <p:blipFill>
          <a:blip r:embed="rId2" cstate="print"/>
          <a:srcRect/>
          <a:stretch>
            <a:fillRect/>
          </a:stretch>
        </p:blipFill>
        <p:spPr>
          <a:xfrm>
            <a:off x="4906963" y="1071563"/>
            <a:ext cx="3197225" cy="4429125"/>
          </a:xfrm>
          <a:noFill/>
          <a:ln/>
        </p:spPr>
      </p:pic>
      <p:sp>
        <p:nvSpPr>
          <p:cNvPr id="219145" name="Text Box 9"/>
          <p:cNvSpPr txBox="1">
            <a:spLocks noChangeArrowheads="1"/>
          </p:cNvSpPr>
          <p:nvPr/>
        </p:nvSpPr>
        <p:spPr bwMode="auto">
          <a:xfrm>
            <a:off x="4403725" y="5637213"/>
            <a:ext cx="4740275" cy="1155700"/>
          </a:xfrm>
          <a:prstGeom prst="rect">
            <a:avLst/>
          </a:prstGeom>
          <a:noFill/>
          <a:ln w="9525">
            <a:noFill/>
            <a:miter lim="800000"/>
            <a:headEnd/>
            <a:tailEnd/>
          </a:ln>
          <a:effectLst/>
        </p:spPr>
        <p:txBody>
          <a:bodyPr>
            <a:spAutoFit/>
          </a:bodyPr>
          <a:lstStyle/>
          <a:p>
            <a:r>
              <a:rPr lang="en-US" sz="1400"/>
              <a:t>Activated sludge floc: Upper pircture show Phase contrast image of the assemblage, while the lower show the same floc stained with signature sequence specific probe for ammonia oxidizers, while the green stains show nitrite oxidizers (combined to yield nitrification)</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a:xfrm>
            <a:off x="457200" y="274638"/>
            <a:ext cx="8229600" cy="723900"/>
          </a:xfrm>
        </p:spPr>
        <p:txBody>
          <a:bodyPr/>
          <a:lstStyle/>
          <a:p>
            <a:r>
              <a:rPr lang="en-GB" sz="4000"/>
              <a:t>Biological organisation: Taxonomy</a:t>
            </a:r>
          </a:p>
        </p:txBody>
      </p:sp>
      <p:grpSp>
        <p:nvGrpSpPr>
          <p:cNvPr id="7175" name="Group 7"/>
          <p:cNvGrpSpPr>
            <a:grpSpLocks/>
          </p:cNvGrpSpPr>
          <p:nvPr/>
        </p:nvGrpSpPr>
        <p:grpSpPr bwMode="auto">
          <a:xfrm>
            <a:off x="4572000" y="1125538"/>
            <a:ext cx="4464050" cy="5543550"/>
            <a:chOff x="0" y="754"/>
            <a:chExt cx="3878" cy="3402"/>
          </a:xfrm>
        </p:grpSpPr>
        <p:sp>
          <p:nvSpPr>
            <p:cNvPr id="7173" name="AutoShape 5"/>
            <p:cNvSpPr>
              <a:spLocks noChangeArrowheads="1"/>
            </p:cNvSpPr>
            <p:nvPr/>
          </p:nvSpPr>
          <p:spPr bwMode="auto">
            <a:xfrm>
              <a:off x="0" y="754"/>
              <a:ext cx="3878" cy="3402"/>
            </a:xfrm>
            <a:prstGeom prst="triangle">
              <a:avLst>
                <a:gd name="adj" fmla="val 50000"/>
              </a:avLst>
            </a:prstGeom>
            <a:gradFill rotWithShape="1">
              <a:gsLst>
                <a:gs pos="0">
                  <a:schemeClr val="accent2">
                    <a:alpha val="78000"/>
                  </a:schemeClr>
                </a:gs>
                <a:gs pos="100000">
                  <a:srgbClr val="FFFF00">
                    <a:alpha val="50999"/>
                  </a:srgbClr>
                </a:gs>
              </a:gsLst>
              <a:lin ang="5400000" scaled="1"/>
            </a:gradFill>
            <a:ln w="9525">
              <a:solidFill>
                <a:schemeClr val="tx1"/>
              </a:solidFill>
              <a:miter lim="800000"/>
              <a:headEnd/>
              <a:tailEnd/>
            </a:ln>
            <a:effectLst/>
          </p:spPr>
          <p:txBody>
            <a:bodyPr wrap="none" anchor="ctr"/>
            <a:lstStyle/>
            <a:p>
              <a:endParaRPr lang="nb-NO"/>
            </a:p>
          </p:txBody>
        </p:sp>
        <p:sp>
          <p:nvSpPr>
            <p:cNvPr id="7172" name="Text Box 4"/>
            <p:cNvSpPr txBox="1">
              <a:spLocks noChangeArrowheads="1"/>
            </p:cNvSpPr>
            <p:nvPr/>
          </p:nvSpPr>
          <p:spPr bwMode="auto">
            <a:xfrm>
              <a:off x="1527" y="1180"/>
              <a:ext cx="851" cy="2777"/>
            </a:xfrm>
            <a:prstGeom prst="rect">
              <a:avLst/>
            </a:prstGeom>
            <a:noFill/>
            <a:ln w="9525">
              <a:noFill/>
              <a:miter lim="800000"/>
              <a:headEnd/>
              <a:tailEnd/>
            </a:ln>
            <a:effectLst/>
          </p:spPr>
          <p:txBody>
            <a:bodyPr wrap="none">
              <a:spAutoFit/>
            </a:bodyPr>
            <a:lstStyle/>
            <a:p>
              <a:pPr algn="ctr"/>
              <a:endParaRPr lang="en-GB" dirty="0"/>
            </a:p>
            <a:p>
              <a:pPr algn="ctr"/>
              <a:endParaRPr lang="en-GB" dirty="0"/>
            </a:p>
            <a:p>
              <a:pPr algn="ctr"/>
              <a:r>
                <a:rPr lang="en-GB" dirty="0"/>
                <a:t>Domain</a:t>
              </a:r>
            </a:p>
            <a:p>
              <a:pPr algn="ctr"/>
              <a:endParaRPr lang="en-GB" dirty="0"/>
            </a:p>
            <a:p>
              <a:pPr algn="ctr"/>
              <a:r>
                <a:rPr lang="en-GB" dirty="0"/>
                <a:t>Phylum</a:t>
              </a:r>
            </a:p>
            <a:p>
              <a:pPr algn="ctr"/>
              <a:endParaRPr lang="en-GB" dirty="0"/>
            </a:p>
            <a:p>
              <a:pPr algn="ctr"/>
              <a:r>
                <a:rPr lang="en-GB" dirty="0" smtClean="0"/>
                <a:t>Class</a:t>
              </a:r>
              <a:endParaRPr lang="en-GB" dirty="0"/>
            </a:p>
            <a:p>
              <a:pPr algn="ctr"/>
              <a:endParaRPr lang="en-GB" dirty="0"/>
            </a:p>
            <a:p>
              <a:pPr algn="ctr"/>
              <a:r>
                <a:rPr lang="en-GB" dirty="0" smtClean="0"/>
                <a:t>Order</a:t>
              </a:r>
              <a:endParaRPr lang="en-GB" dirty="0"/>
            </a:p>
            <a:p>
              <a:pPr algn="ctr"/>
              <a:endParaRPr lang="en-GB" dirty="0"/>
            </a:p>
            <a:p>
              <a:pPr algn="ctr"/>
              <a:r>
                <a:rPr lang="en-GB" dirty="0"/>
                <a:t>Family/</a:t>
              </a:r>
            </a:p>
            <a:p>
              <a:pPr algn="ctr"/>
              <a:endParaRPr lang="en-GB" dirty="0"/>
            </a:p>
            <a:p>
              <a:pPr algn="ctr"/>
              <a:r>
                <a:rPr lang="en-GB" dirty="0"/>
                <a:t>Genus</a:t>
              </a:r>
            </a:p>
            <a:p>
              <a:pPr algn="ctr"/>
              <a:endParaRPr lang="en-GB" dirty="0"/>
            </a:p>
            <a:p>
              <a:pPr algn="ctr"/>
              <a:r>
                <a:rPr lang="en-GB" dirty="0"/>
                <a:t>Specie</a:t>
              </a:r>
            </a:p>
            <a:p>
              <a:pPr algn="ctr"/>
              <a:endParaRPr lang="en-GB" dirty="0"/>
            </a:p>
          </p:txBody>
        </p:sp>
      </p:grpSp>
      <p:grpSp>
        <p:nvGrpSpPr>
          <p:cNvPr id="7176" name="Group 8"/>
          <p:cNvGrpSpPr>
            <a:grpSpLocks/>
          </p:cNvGrpSpPr>
          <p:nvPr/>
        </p:nvGrpSpPr>
        <p:grpSpPr bwMode="auto">
          <a:xfrm>
            <a:off x="179388" y="1125538"/>
            <a:ext cx="4464050" cy="5543550"/>
            <a:chOff x="0" y="754"/>
            <a:chExt cx="3878" cy="3402"/>
          </a:xfrm>
        </p:grpSpPr>
        <p:sp>
          <p:nvSpPr>
            <p:cNvPr id="7177" name="AutoShape 9"/>
            <p:cNvSpPr>
              <a:spLocks noChangeArrowheads="1"/>
            </p:cNvSpPr>
            <p:nvPr/>
          </p:nvSpPr>
          <p:spPr bwMode="auto">
            <a:xfrm>
              <a:off x="0" y="754"/>
              <a:ext cx="3878" cy="3402"/>
            </a:xfrm>
            <a:prstGeom prst="triangle">
              <a:avLst>
                <a:gd name="adj" fmla="val 50000"/>
              </a:avLst>
            </a:prstGeom>
            <a:gradFill rotWithShape="1">
              <a:gsLst>
                <a:gs pos="0">
                  <a:schemeClr val="accent2">
                    <a:alpha val="78000"/>
                  </a:schemeClr>
                </a:gs>
                <a:gs pos="100000">
                  <a:srgbClr val="FFFF00">
                    <a:alpha val="50999"/>
                  </a:srgbClr>
                </a:gs>
              </a:gsLst>
              <a:lin ang="5400000" scaled="1"/>
            </a:gradFill>
            <a:ln w="9525">
              <a:solidFill>
                <a:schemeClr val="tx1"/>
              </a:solidFill>
              <a:miter lim="800000"/>
              <a:headEnd/>
              <a:tailEnd/>
            </a:ln>
            <a:effectLst/>
          </p:spPr>
          <p:txBody>
            <a:bodyPr wrap="none" anchor="ctr"/>
            <a:lstStyle/>
            <a:p>
              <a:endParaRPr lang="nb-NO"/>
            </a:p>
          </p:txBody>
        </p:sp>
        <p:sp>
          <p:nvSpPr>
            <p:cNvPr id="7178" name="Text Box 10"/>
            <p:cNvSpPr txBox="1">
              <a:spLocks noChangeArrowheads="1"/>
            </p:cNvSpPr>
            <p:nvPr/>
          </p:nvSpPr>
          <p:spPr bwMode="auto">
            <a:xfrm>
              <a:off x="1477" y="1180"/>
              <a:ext cx="951" cy="2607"/>
            </a:xfrm>
            <a:prstGeom prst="rect">
              <a:avLst/>
            </a:prstGeom>
            <a:noFill/>
            <a:ln w="9525">
              <a:noFill/>
              <a:miter lim="800000"/>
              <a:headEnd/>
              <a:tailEnd/>
            </a:ln>
            <a:effectLst/>
          </p:spPr>
          <p:txBody>
            <a:bodyPr wrap="none">
              <a:spAutoFit/>
            </a:bodyPr>
            <a:lstStyle/>
            <a:p>
              <a:pPr algn="ctr"/>
              <a:endParaRPr lang="en-GB" dirty="0"/>
            </a:p>
            <a:p>
              <a:pPr algn="ctr"/>
              <a:endParaRPr lang="en-GB" dirty="0"/>
            </a:p>
            <a:p>
              <a:pPr algn="ctr"/>
              <a:endParaRPr lang="en-GB" dirty="0"/>
            </a:p>
            <a:p>
              <a:pPr algn="ctr"/>
              <a:r>
                <a:rPr lang="en-GB" dirty="0"/>
                <a:t>Kingdom</a:t>
              </a:r>
            </a:p>
            <a:p>
              <a:pPr algn="ctr"/>
              <a:endParaRPr lang="en-GB" dirty="0"/>
            </a:p>
            <a:p>
              <a:pPr algn="ctr"/>
              <a:r>
                <a:rPr lang="en-GB" dirty="0"/>
                <a:t>Division</a:t>
              </a:r>
            </a:p>
            <a:p>
              <a:pPr algn="ctr"/>
              <a:endParaRPr lang="en-GB" dirty="0"/>
            </a:p>
            <a:p>
              <a:pPr algn="ctr"/>
              <a:r>
                <a:rPr lang="en-GB" dirty="0"/>
                <a:t>Class</a:t>
              </a:r>
            </a:p>
            <a:p>
              <a:pPr algn="ctr"/>
              <a:endParaRPr lang="en-GB" dirty="0"/>
            </a:p>
            <a:p>
              <a:pPr algn="ctr"/>
              <a:r>
                <a:rPr lang="en-GB" dirty="0"/>
                <a:t>Family</a:t>
              </a:r>
            </a:p>
            <a:p>
              <a:pPr algn="ctr"/>
              <a:endParaRPr lang="en-GB" dirty="0"/>
            </a:p>
            <a:p>
              <a:pPr algn="ctr"/>
              <a:r>
                <a:rPr lang="en-GB" dirty="0"/>
                <a:t>Genus</a:t>
              </a:r>
            </a:p>
            <a:p>
              <a:pPr algn="ctr"/>
              <a:endParaRPr lang="en-GB" dirty="0"/>
            </a:p>
            <a:p>
              <a:pPr algn="ctr"/>
              <a:r>
                <a:rPr lang="en-GB" dirty="0"/>
                <a:t>Specie</a:t>
              </a:r>
            </a:p>
            <a:p>
              <a:pPr algn="ctr"/>
              <a:endParaRPr lang="en-GB" dirty="0"/>
            </a:p>
          </p:txBody>
        </p:sp>
      </p:grpSp>
      <p:sp>
        <p:nvSpPr>
          <p:cNvPr id="7179" name="Text Box 11"/>
          <p:cNvSpPr txBox="1">
            <a:spLocks noChangeArrowheads="1"/>
          </p:cNvSpPr>
          <p:nvPr/>
        </p:nvSpPr>
        <p:spPr bwMode="auto">
          <a:xfrm>
            <a:off x="230188" y="1676400"/>
            <a:ext cx="1820862" cy="1465263"/>
          </a:xfrm>
          <a:prstGeom prst="rect">
            <a:avLst/>
          </a:prstGeom>
          <a:noFill/>
          <a:ln w="9525">
            <a:noFill/>
            <a:miter lim="800000"/>
            <a:headEnd/>
            <a:tailEnd/>
          </a:ln>
          <a:effectLst/>
        </p:spPr>
        <p:txBody>
          <a:bodyPr>
            <a:spAutoFit/>
          </a:bodyPr>
          <a:lstStyle/>
          <a:p>
            <a:r>
              <a:rPr lang="nb-NO"/>
              <a:t>Based on phenotypic characteristics</a:t>
            </a:r>
          </a:p>
          <a:p>
            <a:r>
              <a:rPr lang="nb-NO"/>
              <a:t>(Whittaker’s system)</a:t>
            </a:r>
          </a:p>
        </p:txBody>
      </p:sp>
      <p:sp>
        <p:nvSpPr>
          <p:cNvPr id="7180" name="Text Box 12"/>
          <p:cNvSpPr txBox="1">
            <a:spLocks noChangeArrowheads="1"/>
          </p:cNvSpPr>
          <p:nvPr/>
        </p:nvSpPr>
        <p:spPr bwMode="auto">
          <a:xfrm>
            <a:off x="7323138" y="1628775"/>
            <a:ext cx="1820862" cy="2014538"/>
          </a:xfrm>
          <a:prstGeom prst="rect">
            <a:avLst/>
          </a:prstGeom>
          <a:noFill/>
          <a:ln w="9525">
            <a:noFill/>
            <a:miter lim="800000"/>
            <a:headEnd/>
            <a:tailEnd/>
          </a:ln>
          <a:effectLst/>
        </p:spPr>
        <p:txBody>
          <a:bodyPr>
            <a:spAutoFit/>
          </a:bodyPr>
          <a:lstStyle/>
          <a:p>
            <a:pPr algn="r"/>
            <a:r>
              <a:rPr lang="nb-NO"/>
              <a:t>Based on genotypic characteristics of the 16 S rRNA subunit (Woese’s system)</a:t>
            </a: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r>
              <a:rPr lang="en-GB"/>
              <a:t>Microbiological classification</a:t>
            </a:r>
          </a:p>
        </p:txBody>
      </p:sp>
      <p:sp>
        <p:nvSpPr>
          <p:cNvPr id="4100" name="Rectangle 4"/>
          <p:cNvSpPr>
            <a:spLocks noGrp="1" noChangeArrowheads="1"/>
          </p:cNvSpPr>
          <p:nvPr>
            <p:ph type="body" idx="1"/>
          </p:nvPr>
        </p:nvSpPr>
        <p:spPr>
          <a:xfrm>
            <a:off x="87313" y="1600200"/>
            <a:ext cx="8229600" cy="4525963"/>
          </a:xfrm>
          <a:noFill/>
          <a:ln/>
        </p:spPr>
        <p:txBody>
          <a:bodyPr/>
          <a:lstStyle/>
          <a:p>
            <a:pPr>
              <a:lnSpc>
                <a:spcPct val="90000"/>
              </a:lnSpc>
              <a:buFontTx/>
              <a:buNone/>
            </a:pPr>
            <a:r>
              <a:rPr lang="en-GB" sz="2400" dirty="0"/>
              <a:t>Classification by:</a:t>
            </a:r>
          </a:p>
          <a:p>
            <a:pPr lvl="1">
              <a:lnSpc>
                <a:spcPct val="90000"/>
              </a:lnSpc>
            </a:pPr>
            <a:r>
              <a:rPr lang="en-GB" sz="2000" dirty="0"/>
              <a:t>Cell morphology (shape and size)</a:t>
            </a:r>
          </a:p>
          <a:p>
            <a:pPr lvl="1">
              <a:lnSpc>
                <a:spcPct val="90000"/>
              </a:lnSpc>
            </a:pPr>
            <a:r>
              <a:rPr lang="en-GB" sz="2000" dirty="0"/>
              <a:t>Metabolic strategies (physiology)</a:t>
            </a:r>
          </a:p>
          <a:p>
            <a:pPr lvl="1">
              <a:lnSpc>
                <a:spcPct val="90000"/>
              </a:lnSpc>
            </a:pPr>
            <a:r>
              <a:rPr lang="en-GB" sz="2000" dirty="0"/>
              <a:t>Motility</a:t>
            </a:r>
          </a:p>
          <a:p>
            <a:pPr lvl="1">
              <a:lnSpc>
                <a:spcPct val="90000"/>
              </a:lnSpc>
            </a:pPr>
            <a:r>
              <a:rPr lang="en-GB" sz="2000" dirty="0"/>
              <a:t>Cell division mechanisms</a:t>
            </a:r>
          </a:p>
          <a:p>
            <a:pPr lvl="1">
              <a:lnSpc>
                <a:spcPct val="90000"/>
              </a:lnSpc>
            </a:pPr>
            <a:r>
              <a:rPr lang="en-GB" sz="2000" dirty="0" err="1"/>
              <a:t>Pathogenicity</a:t>
            </a:r>
            <a:endParaRPr lang="en-GB" sz="2000" dirty="0"/>
          </a:p>
          <a:p>
            <a:pPr lvl="1">
              <a:lnSpc>
                <a:spcPct val="90000"/>
              </a:lnSpc>
            </a:pPr>
            <a:r>
              <a:rPr lang="en-GB" sz="2000" dirty="0"/>
              <a:t>Environmental adaptations/Conditions</a:t>
            </a:r>
          </a:p>
          <a:p>
            <a:pPr lvl="1">
              <a:lnSpc>
                <a:spcPct val="90000"/>
              </a:lnSpc>
            </a:pPr>
            <a:r>
              <a:rPr lang="en-GB" sz="2000" dirty="0"/>
              <a:t>Etc.</a:t>
            </a:r>
          </a:p>
          <a:p>
            <a:pPr lvl="1">
              <a:lnSpc>
                <a:spcPct val="90000"/>
              </a:lnSpc>
            </a:pPr>
            <a:r>
              <a:rPr lang="en-GB" sz="2000" dirty="0" err="1" smtClean="0"/>
              <a:t>Phylogenetically</a:t>
            </a:r>
            <a:endParaRPr lang="en-GB" sz="2000" dirty="0"/>
          </a:p>
          <a:p>
            <a:pPr lvl="1">
              <a:lnSpc>
                <a:spcPct val="90000"/>
              </a:lnSpc>
            </a:pPr>
            <a:r>
              <a:rPr lang="en-GB" sz="2000" dirty="0"/>
              <a:t>DNA sequence similarity (DNA:DNA hybridisation)</a:t>
            </a:r>
          </a:p>
          <a:p>
            <a:pPr lvl="1">
              <a:lnSpc>
                <a:spcPct val="90000"/>
              </a:lnSpc>
            </a:pPr>
            <a:r>
              <a:rPr lang="en-GB" sz="2000" dirty="0" err="1"/>
              <a:t>Ribotyping</a:t>
            </a:r>
            <a:endParaRPr lang="en-GB" sz="2000" dirty="0"/>
          </a:p>
          <a:p>
            <a:pPr lvl="1">
              <a:lnSpc>
                <a:spcPct val="90000"/>
              </a:lnSpc>
            </a:pPr>
            <a:r>
              <a:rPr lang="en-GB" sz="2000" dirty="0" err="1"/>
              <a:t>Multilocus</a:t>
            </a:r>
            <a:r>
              <a:rPr lang="en-GB" sz="2000" dirty="0"/>
              <a:t> sequence typing</a:t>
            </a:r>
          </a:p>
          <a:p>
            <a:pPr lvl="1">
              <a:lnSpc>
                <a:spcPct val="90000"/>
              </a:lnSpc>
            </a:pPr>
            <a:r>
              <a:rPr lang="en-GB" sz="2000" dirty="0"/>
              <a:t>Fatty Acids Methyl </a:t>
            </a:r>
            <a:r>
              <a:rPr lang="en-GB" sz="2000" dirty="0" err="1"/>
              <a:t>Esthers</a:t>
            </a:r>
            <a:r>
              <a:rPr lang="en-GB" sz="2000" dirty="0"/>
              <a:t> (FAME)</a:t>
            </a:r>
          </a:p>
        </p:txBody>
      </p:sp>
      <p:sp>
        <p:nvSpPr>
          <p:cNvPr id="4101" name="AutoShape 5"/>
          <p:cNvSpPr>
            <a:spLocks/>
          </p:cNvSpPr>
          <p:nvPr/>
        </p:nvSpPr>
        <p:spPr bwMode="auto">
          <a:xfrm>
            <a:off x="6659563" y="2133600"/>
            <a:ext cx="439737" cy="2159000"/>
          </a:xfrm>
          <a:prstGeom prst="rightBrace">
            <a:avLst>
              <a:gd name="adj1" fmla="val 40915"/>
              <a:gd name="adj2" fmla="val 50000"/>
            </a:avLst>
          </a:prstGeom>
          <a:noFill/>
          <a:ln w="9525">
            <a:solidFill>
              <a:schemeClr val="tx1"/>
            </a:solidFill>
            <a:round/>
            <a:headEnd/>
            <a:tailEnd/>
          </a:ln>
          <a:effectLst/>
        </p:spPr>
        <p:txBody>
          <a:bodyPr wrap="none" anchor="ctr"/>
          <a:lstStyle/>
          <a:p>
            <a:endParaRPr lang="nb-NO"/>
          </a:p>
        </p:txBody>
      </p:sp>
      <p:sp>
        <p:nvSpPr>
          <p:cNvPr id="4102" name="Text Box 6"/>
          <p:cNvSpPr txBox="1">
            <a:spLocks noChangeArrowheads="1"/>
          </p:cNvSpPr>
          <p:nvPr/>
        </p:nvSpPr>
        <p:spPr bwMode="auto">
          <a:xfrm>
            <a:off x="7164388" y="2781300"/>
            <a:ext cx="1979612" cy="822325"/>
          </a:xfrm>
          <a:prstGeom prst="rect">
            <a:avLst/>
          </a:prstGeom>
          <a:noFill/>
          <a:ln w="9525">
            <a:noFill/>
            <a:miter lim="800000"/>
            <a:headEnd/>
            <a:tailEnd/>
          </a:ln>
          <a:effectLst/>
        </p:spPr>
        <p:txBody>
          <a:bodyPr>
            <a:spAutoFit/>
          </a:bodyPr>
          <a:lstStyle/>
          <a:p>
            <a:r>
              <a:rPr lang="en-GB" sz="2400" dirty="0" err="1"/>
              <a:t>Phenotypical</a:t>
            </a:r>
            <a:r>
              <a:rPr lang="en-GB" sz="2400" dirty="0"/>
              <a:t> taxonomy</a:t>
            </a:r>
          </a:p>
        </p:txBody>
      </p:sp>
      <p:sp>
        <p:nvSpPr>
          <p:cNvPr id="4103" name="Text Box 7"/>
          <p:cNvSpPr txBox="1">
            <a:spLocks noChangeArrowheads="1"/>
          </p:cNvSpPr>
          <p:nvPr/>
        </p:nvSpPr>
        <p:spPr bwMode="auto">
          <a:xfrm>
            <a:off x="7272338" y="4797425"/>
            <a:ext cx="1871662" cy="1187450"/>
          </a:xfrm>
          <a:prstGeom prst="rect">
            <a:avLst/>
          </a:prstGeom>
          <a:noFill/>
          <a:ln w="9525">
            <a:noFill/>
            <a:miter lim="800000"/>
            <a:headEnd/>
            <a:tailEnd/>
          </a:ln>
          <a:effectLst/>
        </p:spPr>
        <p:txBody>
          <a:bodyPr>
            <a:spAutoFit/>
          </a:bodyPr>
          <a:lstStyle/>
          <a:p>
            <a:r>
              <a:rPr lang="en-GB" sz="2400"/>
              <a:t>Genotypic chemo-taxonomy</a:t>
            </a:r>
          </a:p>
        </p:txBody>
      </p:sp>
      <p:sp>
        <p:nvSpPr>
          <p:cNvPr id="4104" name="AutoShape 8"/>
          <p:cNvSpPr>
            <a:spLocks/>
          </p:cNvSpPr>
          <p:nvPr/>
        </p:nvSpPr>
        <p:spPr bwMode="auto">
          <a:xfrm>
            <a:off x="6659563" y="4737100"/>
            <a:ext cx="439737" cy="1500188"/>
          </a:xfrm>
          <a:prstGeom prst="rightBrace">
            <a:avLst>
              <a:gd name="adj1" fmla="val 35469"/>
              <a:gd name="adj2" fmla="val 50000"/>
            </a:avLst>
          </a:prstGeom>
          <a:noFill/>
          <a:ln w="9525">
            <a:solidFill>
              <a:schemeClr val="tx1"/>
            </a:solidFill>
            <a:round/>
            <a:headEnd/>
            <a:tailEnd/>
          </a:ln>
          <a:effectLst/>
        </p:spPr>
        <p:txBody>
          <a:bodyPr wrap="none" anchor="ctr"/>
          <a:lstStyle/>
          <a:p>
            <a:endParaRPr lang="nb-NO"/>
          </a:p>
        </p:txBody>
      </p:sp>
      <p:sp>
        <p:nvSpPr>
          <p:cNvPr id="10" name="Text Box 6"/>
          <p:cNvSpPr txBox="1">
            <a:spLocks noChangeArrowheads="1"/>
          </p:cNvSpPr>
          <p:nvPr/>
        </p:nvSpPr>
        <p:spPr bwMode="auto">
          <a:xfrm>
            <a:off x="7278688" y="4254500"/>
            <a:ext cx="1979612" cy="461665"/>
          </a:xfrm>
          <a:prstGeom prst="rect">
            <a:avLst/>
          </a:prstGeom>
          <a:noFill/>
          <a:ln w="9525">
            <a:noFill/>
            <a:miter lim="800000"/>
            <a:headEnd/>
            <a:tailEnd/>
          </a:ln>
          <a:effectLst/>
        </p:spPr>
        <p:txBody>
          <a:bodyPr>
            <a:spAutoFit/>
          </a:bodyPr>
          <a:lstStyle/>
          <a:p>
            <a:r>
              <a:rPr lang="en-GB" sz="2400" dirty="0" smtClean="0"/>
              <a:t>Phylogeny</a:t>
            </a:r>
            <a:endParaRPr lang="en-GB" sz="2400" dirty="0"/>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60" name="Rectangle 4"/>
          <p:cNvSpPr>
            <a:spLocks noGrp="1" noChangeArrowheads="1"/>
          </p:cNvSpPr>
          <p:nvPr>
            <p:ph type="title"/>
          </p:nvPr>
        </p:nvSpPr>
        <p:spPr>
          <a:xfrm>
            <a:off x="457200" y="274638"/>
            <a:ext cx="8229600" cy="317500"/>
          </a:xfrm>
        </p:spPr>
        <p:txBody>
          <a:bodyPr/>
          <a:lstStyle/>
          <a:p>
            <a:r>
              <a:rPr lang="en-US" sz="4000" dirty="0" smtClean="0"/>
              <a:t>Phenotypic classification</a:t>
            </a:r>
            <a:endParaRPr lang="en-US" sz="4000" dirty="0"/>
          </a:p>
        </p:txBody>
      </p:sp>
      <p:pic>
        <p:nvPicPr>
          <p:cNvPr id="224262" name="Picture 6" descr="table 11-4"/>
          <p:cNvPicPr>
            <a:picLocks noChangeAspect="1" noChangeArrowheads="1"/>
          </p:cNvPicPr>
          <p:nvPr>
            <p:ph sz="half" idx="1"/>
          </p:nvPr>
        </p:nvPicPr>
        <p:blipFill>
          <a:blip r:embed="rId2" cstate="print"/>
          <a:srcRect/>
          <a:stretch>
            <a:fillRect/>
          </a:stretch>
        </p:blipFill>
        <p:spPr>
          <a:xfrm>
            <a:off x="0" y="4148138"/>
            <a:ext cx="9144000" cy="2709862"/>
          </a:xfrm>
          <a:noFill/>
          <a:ln/>
        </p:spPr>
      </p:pic>
      <p:sp>
        <p:nvSpPr>
          <p:cNvPr id="224261" name="Rectangle 5"/>
          <p:cNvSpPr>
            <a:spLocks noChangeArrowheads="1"/>
          </p:cNvSpPr>
          <p:nvPr/>
        </p:nvSpPr>
        <p:spPr bwMode="auto">
          <a:xfrm>
            <a:off x="241300" y="927100"/>
            <a:ext cx="3975100" cy="2921000"/>
          </a:xfrm>
          <a:prstGeom prst="rect">
            <a:avLst/>
          </a:prstGeom>
          <a:noFill/>
          <a:ln w="9525">
            <a:noFill/>
            <a:miter lim="800000"/>
            <a:headEnd/>
            <a:tailEnd/>
          </a:ln>
          <a:effectLst/>
        </p:spPr>
        <p:txBody>
          <a:bodyPr/>
          <a:lstStyle/>
          <a:p>
            <a:pPr marL="177800" indent="-177800">
              <a:spcBef>
                <a:spcPct val="20000"/>
              </a:spcBef>
              <a:buFontTx/>
              <a:buChar char="•"/>
            </a:pPr>
            <a:r>
              <a:rPr lang="en-US" sz="2200">
                <a:cs typeface="Times New Roman" pitchFamily="18" charset="0"/>
              </a:rPr>
              <a:t>Conventional bacterial </a:t>
            </a:r>
            <a:r>
              <a:rPr lang="en-US" sz="2200" b="1">
                <a:cs typeface="Times New Roman" pitchFamily="18" charset="0"/>
              </a:rPr>
              <a:t>taxonomy</a:t>
            </a:r>
            <a:r>
              <a:rPr lang="en-US" sz="2200">
                <a:cs typeface="Times New Roman" pitchFamily="18" charset="0"/>
              </a:rPr>
              <a:t> places heavy emphasis on analyses of phenotypic properties of the organism.</a:t>
            </a:r>
          </a:p>
          <a:p>
            <a:pPr marL="177800" indent="-177800">
              <a:spcBef>
                <a:spcPct val="20000"/>
              </a:spcBef>
              <a:buFontTx/>
              <a:buChar char="•"/>
            </a:pPr>
            <a:r>
              <a:rPr lang="en-US" sz="2200">
                <a:cs typeface="Times New Roman" pitchFamily="18" charset="0"/>
              </a:rPr>
              <a:t>To identify an organism, one must assess several of its phenotypic properties, from general to specific.</a:t>
            </a:r>
          </a:p>
          <a:p>
            <a:pPr marL="177800" indent="-177800">
              <a:spcBef>
                <a:spcPct val="20000"/>
              </a:spcBef>
              <a:buFontTx/>
              <a:buChar char="•"/>
            </a:pPr>
            <a:endParaRPr lang="en-US" sz="2200">
              <a:cs typeface="Times New Roman" pitchFamily="18" charset="0"/>
            </a:endParaRPr>
          </a:p>
        </p:txBody>
      </p:sp>
      <p:pic>
        <p:nvPicPr>
          <p:cNvPr id="224264" name="Picture 8" descr="11_F20"/>
          <p:cNvPicPr>
            <a:picLocks noChangeAspect="1" noChangeArrowheads="1"/>
          </p:cNvPicPr>
          <p:nvPr>
            <p:ph sz="half" idx="2"/>
          </p:nvPr>
        </p:nvPicPr>
        <p:blipFill>
          <a:blip r:embed="rId3" cstate="print"/>
          <a:srcRect/>
          <a:stretch>
            <a:fillRect/>
          </a:stretch>
        </p:blipFill>
        <p:spPr>
          <a:xfrm>
            <a:off x="4216400" y="968375"/>
            <a:ext cx="4813300" cy="3105150"/>
          </a:xfrm>
          <a:noFill/>
          <a:ln/>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tel 1"/>
          <p:cNvSpPr>
            <a:spLocks noGrp="1"/>
          </p:cNvSpPr>
          <p:nvPr>
            <p:ph type="title"/>
          </p:nvPr>
        </p:nvSpPr>
        <p:spPr/>
        <p:txBody>
          <a:bodyPr/>
          <a:lstStyle/>
          <a:p>
            <a:r>
              <a:rPr lang="nb-NO" dirty="0" err="1" smtClean="0"/>
              <a:t>Phylogeny</a:t>
            </a:r>
            <a:endParaRPr lang="nb-NO" dirty="0"/>
          </a:p>
        </p:txBody>
      </p:sp>
      <p:sp>
        <p:nvSpPr>
          <p:cNvPr id="3" name="Plassholder for innhold 2"/>
          <p:cNvSpPr>
            <a:spLocks noGrp="1"/>
          </p:cNvSpPr>
          <p:nvPr>
            <p:ph sz="half" idx="1"/>
          </p:nvPr>
        </p:nvSpPr>
        <p:spPr>
          <a:xfrm>
            <a:off x="457200" y="1600200"/>
            <a:ext cx="4432300" cy="4525963"/>
          </a:xfrm>
        </p:spPr>
        <p:txBody>
          <a:bodyPr/>
          <a:lstStyle/>
          <a:p>
            <a:r>
              <a:rPr lang="nb-NO" dirty="0" err="1" smtClean="0"/>
              <a:t>Monophylogeny</a:t>
            </a:r>
            <a:r>
              <a:rPr lang="nb-NO" dirty="0" smtClean="0"/>
              <a:t>: SSU </a:t>
            </a:r>
            <a:r>
              <a:rPr lang="nb-NO" dirty="0" err="1" smtClean="0"/>
              <a:t>rRNA</a:t>
            </a:r>
            <a:r>
              <a:rPr lang="nb-NO" dirty="0" smtClean="0"/>
              <a:t> </a:t>
            </a:r>
            <a:r>
              <a:rPr lang="nb-NO" dirty="0" err="1" smtClean="0"/>
              <a:t>comparisons</a:t>
            </a:r>
            <a:endParaRPr lang="nb-NO" dirty="0" smtClean="0"/>
          </a:p>
          <a:p>
            <a:r>
              <a:rPr lang="nb-NO" dirty="0" err="1" smtClean="0"/>
              <a:t>Multi</a:t>
            </a:r>
            <a:r>
              <a:rPr lang="nb-NO" dirty="0" smtClean="0"/>
              <a:t> </a:t>
            </a:r>
            <a:r>
              <a:rPr lang="nb-NO" dirty="0" err="1" smtClean="0"/>
              <a:t>Gene</a:t>
            </a:r>
            <a:r>
              <a:rPr lang="nb-NO" dirty="0" smtClean="0"/>
              <a:t> </a:t>
            </a:r>
            <a:r>
              <a:rPr lang="nb-NO" dirty="0" err="1" smtClean="0"/>
              <a:t>Phylogeny</a:t>
            </a:r>
            <a:r>
              <a:rPr lang="nb-NO" dirty="0" smtClean="0"/>
              <a:t>: </a:t>
            </a:r>
            <a:r>
              <a:rPr lang="nb-NO" dirty="0" err="1" smtClean="0"/>
              <a:t>Comparison</a:t>
            </a:r>
            <a:r>
              <a:rPr lang="nb-NO" dirty="0" smtClean="0"/>
              <a:t> </a:t>
            </a:r>
            <a:r>
              <a:rPr lang="nb-NO" dirty="0" err="1" smtClean="0"/>
              <a:t>of</a:t>
            </a:r>
            <a:r>
              <a:rPr lang="nb-NO" dirty="0" smtClean="0"/>
              <a:t> </a:t>
            </a:r>
            <a:r>
              <a:rPr lang="nb-NO" dirty="0" err="1" smtClean="0"/>
              <a:t>several</a:t>
            </a:r>
            <a:r>
              <a:rPr lang="nb-NO" dirty="0" smtClean="0"/>
              <a:t> </a:t>
            </a:r>
            <a:r>
              <a:rPr lang="nb-NO" dirty="0" err="1" smtClean="0"/>
              <a:t>conserved</a:t>
            </a:r>
            <a:r>
              <a:rPr lang="nb-NO" dirty="0" smtClean="0"/>
              <a:t> and </a:t>
            </a:r>
            <a:r>
              <a:rPr lang="nb-NO" dirty="0" err="1" smtClean="0"/>
              <a:t>widespread</a:t>
            </a:r>
            <a:r>
              <a:rPr lang="nb-NO" dirty="0" smtClean="0"/>
              <a:t> </a:t>
            </a:r>
            <a:r>
              <a:rPr lang="nb-NO" dirty="0" err="1" smtClean="0"/>
              <a:t>genes</a:t>
            </a:r>
            <a:r>
              <a:rPr lang="nb-NO" dirty="0" smtClean="0"/>
              <a:t>.</a:t>
            </a:r>
          </a:p>
          <a:p>
            <a:r>
              <a:rPr lang="nb-NO" dirty="0" err="1" smtClean="0"/>
              <a:t>Whole</a:t>
            </a:r>
            <a:r>
              <a:rPr lang="nb-NO" dirty="0" smtClean="0"/>
              <a:t> </a:t>
            </a:r>
            <a:r>
              <a:rPr lang="nb-NO" dirty="0" err="1" smtClean="0"/>
              <a:t>Genome</a:t>
            </a:r>
            <a:r>
              <a:rPr lang="nb-NO" dirty="0" smtClean="0"/>
              <a:t> </a:t>
            </a:r>
            <a:r>
              <a:rPr lang="nb-NO" dirty="0" err="1" smtClean="0"/>
              <a:t>Sequencing</a:t>
            </a:r>
            <a:r>
              <a:rPr lang="nb-NO" dirty="0" smtClean="0"/>
              <a:t>: </a:t>
            </a:r>
            <a:r>
              <a:rPr lang="nb-NO" dirty="0" err="1" smtClean="0"/>
              <a:t>Comparison</a:t>
            </a:r>
            <a:r>
              <a:rPr lang="nb-NO" dirty="0" smtClean="0"/>
              <a:t> </a:t>
            </a:r>
            <a:r>
              <a:rPr lang="nb-NO" dirty="0" err="1" smtClean="0"/>
              <a:t>of</a:t>
            </a:r>
            <a:r>
              <a:rPr lang="nb-NO" dirty="0" smtClean="0"/>
              <a:t> </a:t>
            </a:r>
            <a:r>
              <a:rPr lang="nb-NO" dirty="0" err="1" smtClean="0"/>
              <a:t>the</a:t>
            </a:r>
            <a:r>
              <a:rPr lang="nb-NO" dirty="0" smtClean="0"/>
              <a:t> </a:t>
            </a:r>
            <a:r>
              <a:rPr lang="nb-NO" dirty="0" err="1" smtClean="0"/>
              <a:t>entire</a:t>
            </a:r>
            <a:r>
              <a:rPr lang="nb-NO" dirty="0" smtClean="0"/>
              <a:t> </a:t>
            </a:r>
            <a:r>
              <a:rPr lang="nb-NO" dirty="0" err="1" smtClean="0"/>
              <a:t>genome</a:t>
            </a:r>
            <a:endParaRPr lang="nb-NO" dirty="0"/>
          </a:p>
        </p:txBody>
      </p:sp>
      <p:sp>
        <p:nvSpPr>
          <p:cNvPr id="4" name="Plassholder for innhold 3"/>
          <p:cNvSpPr>
            <a:spLocks noGrp="1"/>
          </p:cNvSpPr>
          <p:nvPr>
            <p:ph sz="half" idx="2"/>
          </p:nvPr>
        </p:nvSpPr>
        <p:spPr/>
        <p:txBody>
          <a:bodyPr/>
          <a:lstStyle/>
          <a:p>
            <a:r>
              <a:rPr lang="nb-NO" dirty="0" err="1" smtClean="0"/>
              <a:t>Today</a:t>
            </a:r>
            <a:r>
              <a:rPr lang="nb-NO" dirty="0" smtClean="0"/>
              <a:t>: &gt;700 000 SSU </a:t>
            </a:r>
            <a:r>
              <a:rPr lang="nb-NO" dirty="0" err="1" smtClean="0"/>
              <a:t>rRNA</a:t>
            </a:r>
            <a:r>
              <a:rPr lang="nb-NO" dirty="0" smtClean="0"/>
              <a:t> </a:t>
            </a:r>
            <a:r>
              <a:rPr lang="nb-NO" dirty="0" err="1" smtClean="0"/>
              <a:t>sequences</a:t>
            </a:r>
            <a:r>
              <a:rPr lang="nb-NO" dirty="0" smtClean="0"/>
              <a:t> in banks.</a:t>
            </a:r>
          </a:p>
          <a:p>
            <a:r>
              <a:rPr lang="nb-NO" dirty="0" smtClean="0"/>
              <a:t>670 </a:t>
            </a:r>
            <a:r>
              <a:rPr lang="nb-NO" dirty="0" err="1" smtClean="0"/>
              <a:t>Genomes</a:t>
            </a:r>
            <a:r>
              <a:rPr lang="nb-NO" dirty="0" smtClean="0"/>
              <a:t> totally </a:t>
            </a:r>
            <a:r>
              <a:rPr lang="nb-NO" dirty="0" err="1" smtClean="0"/>
              <a:t>sequenced</a:t>
            </a:r>
            <a:r>
              <a:rPr lang="nb-NO" dirty="0" smtClean="0"/>
              <a:t> (550 </a:t>
            </a:r>
            <a:r>
              <a:rPr lang="nb-NO" dirty="0" err="1" smtClean="0"/>
              <a:t>bacterial</a:t>
            </a:r>
            <a:r>
              <a:rPr lang="nb-NO" dirty="0" smtClean="0"/>
              <a:t>)</a:t>
            </a:r>
          </a:p>
          <a:p>
            <a:r>
              <a:rPr lang="nb-NO" dirty="0" smtClean="0"/>
              <a:t>Rapid and </a:t>
            </a:r>
            <a:r>
              <a:rPr lang="nb-NO" dirty="0" err="1" smtClean="0"/>
              <a:t>cheap</a:t>
            </a:r>
            <a:r>
              <a:rPr lang="nb-NO" dirty="0" smtClean="0"/>
              <a:t> </a:t>
            </a:r>
            <a:r>
              <a:rPr lang="nb-NO" dirty="0" err="1" smtClean="0"/>
              <a:t>sequencing</a:t>
            </a:r>
            <a:r>
              <a:rPr lang="nb-NO" dirty="0" smtClean="0"/>
              <a:t> </a:t>
            </a:r>
            <a:r>
              <a:rPr lang="nb-NO" dirty="0" err="1" smtClean="0"/>
              <a:t>methods</a:t>
            </a:r>
            <a:r>
              <a:rPr lang="nb-NO" dirty="0" smtClean="0"/>
              <a:t> </a:t>
            </a:r>
            <a:r>
              <a:rPr lang="nb-NO" dirty="0" err="1" smtClean="0"/>
              <a:t>available</a:t>
            </a:r>
            <a:endParaRPr lang="nb-NO" dirty="0" smtClean="0"/>
          </a:p>
          <a:p>
            <a:r>
              <a:rPr lang="nb-NO" dirty="0" err="1" smtClean="0"/>
              <a:t>Bioinformatic</a:t>
            </a:r>
            <a:r>
              <a:rPr lang="nb-NO" dirty="0" smtClean="0"/>
              <a:t> data is </a:t>
            </a:r>
            <a:r>
              <a:rPr lang="nb-NO" dirty="0" err="1" smtClean="0"/>
              <a:t>enormous</a:t>
            </a:r>
            <a:r>
              <a:rPr lang="nb-NO" dirty="0" smtClean="0"/>
              <a:t>!!!</a:t>
            </a:r>
            <a:endParaRPr lang="nb-NO" dirty="0"/>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8356" name="Rectangle 4"/>
          <p:cNvSpPr>
            <a:spLocks noChangeArrowheads="1"/>
          </p:cNvSpPr>
          <p:nvPr/>
        </p:nvSpPr>
        <p:spPr bwMode="auto">
          <a:xfrm>
            <a:off x="609600" y="381000"/>
            <a:ext cx="7772400" cy="241300"/>
          </a:xfrm>
          <a:prstGeom prst="rect">
            <a:avLst/>
          </a:prstGeom>
          <a:noFill/>
          <a:ln w="9525">
            <a:noFill/>
            <a:miter lim="800000"/>
            <a:headEnd/>
            <a:tailEnd/>
          </a:ln>
          <a:effectLst/>
        </p:spPr>
        <p:txBody>
          <a:bodyPr anchor="ctr"/>
          <a:lstStyle/>
          <a:p>
            <a:pPr algn="ctr"/>
            <a:r>
              <a:rPr lang="en-US" sz="3600" dirty="0" smtClean="0">
                <a:solidFill>
                  <a:schemeClr val="tx2"/>
                </a:solidFill>
                <a:cs typeface="Times New Roman" pitchFamily="18" charset="0"/>
              </a:rPr>
              <a:t>Genotypic classification</a:t>
            </a:r>
            <a:endParaRPr lang="en-US" sz="3600" dirty="0">
              <a:solidFill>
                <a:schemeClr val="tx2"/>
              </a:solidFill>
              <a:cs typeface="Times New Roman" pitchFamily="18" charset="0"/>
            </a:endParaRPr>
          </a:p>
        </p:txBody>
      </p:sp>
      <p:sp>
        <p:nvSpPr>
          <p:cNvPr id="228357" name="Rectangle 5"/>
          <p:cNvSpPr>
            <a:spLocks noChangeArrowheads="1"/>
          </p:cNvSpPr>
          <p:nvPr/>
        </p:nvSpPr>
        <p:spPr bwMode="auto">
          <a:xfrm>
            <a:off x="76200" y="927100"/>
            <a:ext cx="4927600" cy="3619500"/>
          </a:xfrm>
          <a:prstGeom prst="rect">
            <a:avLst/>
          </a:prstGeom>
          <a:noFill/>
          <a:ln w="9525">
            <a:noFill/>
            <a:miter lim="800000"/>
            <a:headEnd/>
            <a:tailEnd/>
          </a:ln>
          <a:effectLst/>
        </p:spPr>
        <p:txBody>
          <a:bodyPr/>
          <a:lstStyle/>
          <a:p>
            <a:pPr marL="177800" indent="-177800">
              <a:spcBef>
                <a:spcPct val="20000"/>
              </a:spcBef>
              <a:spcAft>
                <a:spcPct val="30000"/>
              </a:spcAft>
              <a:buFontTx/>
              <a:buChar char="•"/>
            </a:pPr>
            <a:r>
              <a:rPr lang="en-US">
                <a:cs typeface="Times New Roman" pitchFamily="18" charset="0"/>
              </a:rPr>
              <a:t>Molecular taxonomy involves molecular analyses of specific cell components.</a:t>
            </a:r>
          </a:p>
          <a:p>
            <a:pPr marL="177800" indent="-177800">
              <a:spcBef>
                <a:spcPct val="20000"/>
              </a:spcBef>
              <a:spcAft>
                <a:spcPct val="30000"/>
              </a:spcAft>
              <a:buFontTx/>
              <a:buChar char="•"/>
            </a:pPr>
            <a:r>
              <a:rPr lang="en-US">
                <a:cs typeface="Times New Roman" pitchFamily="18" charset="0"/>
              </a:rPr>
              <a:t>These include, among others, DNA:DNA hybridization, </a:t>
            </a:r>
            <a:r>
              <a:rPr lang="en-US" b="1">
                <a:cs typeface="Times New Roman" pitchFamily="18" charset="0"/>
              </a:rPr>
              <a:t>ribotyping</a:t>
            </a:r>
            <a:r>
              <a:rPr lang="en-US">
                <a:cs typeface="Times New Roman" pitchFamily="18" charset="0"/>
              </a:rPr>
              <a:t> and </a:t>
            </a:r>
            <a:r>
              <a:rPr lang="en-US" b="1">
                <a:cs typeface="Times New Roman" pitchFamily="18" charset="0"/>
              </a:rPr>
              <a:t>multilocus sequence typing (MLST)</a:t>
            </a:r>
            <a:r>
              <a:rPr lang="en-US">
                <a:cs typeface="Times New Roman" pitchFamily="18" charset="0"/>
              </a:rPr>
              <a:t>, and fatty acid analyses, such as </a:t>
            </a:r>
            <a:r>
              <a:rPr lang="en-US" b="1">
                <a:cs typeface="Times New Roman" pitchFamily="18" charset="0"/>
              </a:rPr>
              <a:t>fatty acid methyl ester (FAME)</a:t>
            </a:r>
            <a:r>
              <a:rPr lang="en-US">
                <a:cs typeface="Times New Roman" pitchFamily="18" charset="0"/>
              </a:rPr>
              <a:t> analysis.</a:t>
            </a:r>
          </a:p>
          <a:p>
            <a:pPr marL="177800" indent="-177800">
              <a:spcBef>
                <a:spcPct val="20000"/>
              </a:spcBef>
              <a:buFontTx/>
              <a:buChar char="•"/>
            </a:pPr>
            <a:r>
              <a:rPr lang="en-US" b="1">
                <a:cs typeface="Times New Roman" pitchFamily="18" charset="0"/>
              </a:rPr>
              <a:t>Genomic hybridization</a:t>
            </a:r>
            <a:r>
              <a:rPr lang="en-US">
                <a:cs typeface="Times New Roman" pitchFamily="18" charset="0"/>
              </a:rPr>
              <a:t> measures the degree of sequence similarity in two DNAs and is useful for differentiating very closely related organisms where rRNA sequencing may not be definitive.</a:t>
            </a:r>
          </a:p>
          <a:p>
            <a:pPr marL="177800" indent="-177800">
              <a:spcBef>
                <a:spcPct val="20000"/>
              </a:spcBef>
              <a:spcAft>
                <a:spcPct val="30000"/>
              </a:spcAft>
              <a:buFontTx/>
              <a:buChar char="•"/>
            </a:pPr>
            <a:endParaRPr lang="en-US">
              <a:cs typeface="Times New Roman" pitchFamily="18" charset="0"/>
            </a:endParaRPr>
          </a:p>
        </p:txBody>
      </p:sp>
      <p:pic>
        <p:nvPicPr>
          <p:cNvPr id="228358" name="Picture 6" descr="11_F22a"/>
          <p:cNvPicPr>
            <a:picLocks noChangeAspect="1" noChangeArrowheads="1"/>
          </p:cNvPicPr>
          <p:nvPr/>
        </p:nvPicPr>
        <p:blipFill>
          <a:blip r:embed="rId2" cstate="print"/>
          <a:srcRect/>
          <a:stretch>
            <a:fillRect/>
          </a:stretch>
        </p:blipFill>
        <p:spPr bwMode="auto">
          <a:xfrm>
            <a:off x="5180013" y="1371600"/>
            <a:ext cx="3795712" cy="2174875"/>
          </a:xfrm>
          <a:prstGeom prst="rect">
            <a:avLst/>
          </a:prstGeom>
          <a:noFill/>
          <a:ln w="9525">
            <a:noFill/>
            <a:miter lim="800000"/>
            <a:headEnd/>
            <a:tailEnd/>
          </a:ln>
          <a:effectLst/>
        </p:spPr>
      </p:pic>
      <p:pic>
        <p:nvPicPr>
          <p:cNvPr id="228359" name="Picture 7" descr="11_F22b"/>
          <p:cNvPicPr>
            <a:picLocks noChangeAspect="1" noChangeArrowheads="1"/>
          </p:cNvPicPr>
          <p:nvPr/>
        </p:nvPicPr>
        <p:blipFill>
          <a:blip r:embed="rId3" cstate="print"/>
          <a:srcRect/>
          <a:stretch>
            <a:fillRect/>
          </a:stretch>
        </p:blipFill>
        <p:spPr bwMode="auto">
          <a:xfrm>
            <a:off x="5194300" y="4354513"/>
            <a:ext cx="3705225" cy="2298700"/>
          </a:xfrm>
          <a:prstGeom prst="rect">
            <a:avLst/>
          </a:prstGeom>
          <a:noFill/>
          <a:ln w="9525">
            <a:noFill/>
            <a:miter lim="800000"/>
            <a:headEnd/>
            <a:tailEnd/>
          </a:ln>
          <a:effectLst/>
        </p:spPr>
      </p:pic>
      <p:sp>
        <p:nvSpPr>
          <p:cNvPr id="228360" name="Line 8"/>
          <p:cNvSpPr>
            <a:spLocks noChangeShapeType="1"/>
          </p:cNvSpPr>
          <p:nvPr/>
        </p:nvSpPr>
        <p:spPr bwMode="auto">
          <a:xfrm>
            <a:off x="7302500" y="3683000"/>
            <a:ext cx="0" cy="431800"/>
          </a:xfrm>
          <a:prstGeom prst="line">
            <a:avLst/>
          </a:prstGeom>
          <a:noFill/>
          <a:ln w="38100">
            <a:solidFill>
              <a:schemeClr val="tx1"/>
            </a:solidFill>
            <a:round/>
            <a:headEnd/>
            <a:tailEnd type="triangle" w="lg" len="lg"/>
          </a:ln>
          <a:effectLst/>
        </p:spPr>
        <p:txBody>
          <a:bodyPr/>
          <a:lstStyle/>
          <a:p>
            <a:endParaRPr lang="nb-NO"/>
          </a:p>
        </p:txBody>
      </p:sp>
      <p:sp>
        <p:nvSpPr>
          <p:cNvPr id="228361" name="Line 9"/>
          <p:cNvSpPr>
            <a:spLocks noChangeShapeType="1"/>
          </p:cNvSpPr>
          <p:nvPr/>
        </p:nvSpPr>
        <p:spPr bwMode="auto">
          <a:xfrm rot="5400000">
            <a:off x="4711700" y="5499100"/>
            <a:ext cx="0" cy="431800"/>
          </a:xfrm>
          <a:prstGeom prst="line">
            <a:avLst/>
          </a:prstGeom>
          <a:noFill/>
          <a:ln w="38100">
            <a:solidFill>
              <a:schemeClr val="tx1"/>
            </a:solidFill>
            <a:round/>
            <a:headEnd/>
            <a:tailEnd type="triangle" w="lg" len="lg"/>
          </a:ln>
          <a:effectLst/>
        </p:spPr>
        <p:txBody>
          <a:bodyPr/>
          <a:lstStyle/>
          <a:p>
            <a:endParaRPr lang="nb-NO"/>
          </a:p>
        </p:txBody>
      </p:sp>
      <p:pic>
        <p:nvPicPr>
          <p:cNvPr id="228362" name="Picture 10" descr="11_F22c"/>
          <p:cNvPicPr>
            <a:picLocks noChangeAspect="1" noChangeArrowheads="1"/>
          </p:cNvPicPr>
          <p:nvPr/>
        </p:nvPicPr>
        <p:blipFill>
          <a:blip r:embed="rId4" cstate="print"/>
          <a:srcRect/>
          <a:stretch>
            <a:fillRect/>
          </a:stretch>
        </p:blipFill>
        <p:spPr bwMode="auto">
          <a:xfrm>
            <a:off x="203200" y="4903788"/>
            <a:ext cx="4167188" cy="1857375"/>
          </a:xfrm>
          <a:prstGeom prst="rect">
            <a:avLst/>
          </a:prstGeom>
          <a:noFill/>
          <a:ln w="9525">
            <a:noFill/>
            <a:miter lim="800000"/>
            <a:headEnd/>
            <a:tailEnd/>
          </a:ln>
          <a:effectLst/>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a:xfrm>
            <a:off x="385763" y="115888"/>
            <a:ext cx="8507412" cy="1143000"/>
          </a:xfrm>
        </p:spPr>
        <p:txBody>
          <a:bodyPr/>
          <a:lstStyle/>
          <a:p>
            <a:r>
              <a:rPr lang="en-GB" sz="3200"/>
              <a:t>Classical Taxonomy</a:t>
            </a:r>
            <a:br>
              <a:rPr lang="en-GB" sz="3200"/>
            </a:br>
            <a:r>
              <a:rPr lang="en-GB" sz="3200"/>
              <a:t>(Bergey’s Manual of Systematic Bacteriology)</a:t>
            </a:r>
          </a:p>
        </p:txBody>
      </p:sp>
      <p:sp>
        <p:nvSpPr>
          <p:cNvPr id="9219" name="Rectangle 3"/>
          <p:cNvSpPr>
            <a:spLocks noGrp="1" noChangeArrowheads="1"/>
          </p:cNvSpPr>
          <p:nvPr>
            <p:ph type="body" sz="half" idx="1"/>
          </p:nvPr>
        </p:nvSpPr>
        <p:spPr>
          <a:xfrm>
            <a:off x="179388" y="1600200"/>
            <a:ext cx="4032250" cy="5068888"/>
          </a:xfrm>
        </p:spPr>
        <p:txBody>
          <a:bodyPr/>
          <a:lstStyle/>
          <a:p>
            <a:pPr>
              <a:lnSpc>
                <a:spcPct val="90000"/>
              </a:lnSpc>
            </a:pPr>
            <a:r>
              <a:rPr lang="nb-NO" sz="2000"/>
              <a:t>Nomenclature according to the binomial system; i.e. </a:t>
            </a:r>
            <a:r>
              <a:rPr lang="nb-NO" sz="2000" i="1"/>
              <a:t>Genus</a:t>
            </a:r>
            <a:r>
              <a:rPr lang="nb-NO" sz="2000"/>
              <a:t> </a:t>
            </a:r>
            <a:r>
              <a:rPr lang="nb-NO" sz="2000" i="1"/>
              <a:t>specie</a:t>
            </a:r>
          </a:p>
          <a:p>
            <a:pPr>
              <a:lnSpc>
                <a:spcPct val="90000"/>
              </a:lnSpc>
            </a:pPr>
            <a:r>
              <a:rPr lang="nb-NO" sz="2000"/>
              <a:t>Controlled by the</a:t>
            </a:r>
            <a:r>
              <a:rPr lang="nb-NO" sz="2000" i="1"/>
              <a:t> International Code of Nomenclature of Bacteria</a:t>
            </a:r>
          </a:p>
          <a:p>
            <a:pPr>
              <a:lnSpc>
                <a:spcPct val="90000"/>
              </a:lnSpc>
            </a:pPr>
            <a:r>
              <a:rPr lang="nb-NO" sz="2000"/>
              <a:t>Bergey’s:</a:t>
            </a:r>
          </a:p>
          <a:p>
            <a:pPr lvl="1">
              <a:lnSpc>
                <a:spcPct val="90000"/>
              </a:lnSpc>
            </a:pPr>
            <a:r>
              <a:rPr lang="nb-NO" sz="1800"/>
              <a:t>Microbial structure (Domains)</a:t>
            </a:r>
          </a:p>
          <a:p>
            <a:pPr lvl="1">
              <a:lnSpc>
                <a:spcPct val="90000"/>
              </a:lnSpc>
            </a:pPr>
            <a:r>
              <a:rPr lang="en-GB" sz="1800"/>
              <a:t>Cell morphology (shape and size)</a:t>
            </a:r>
          </a:p>
          <a:p>
            <a:pPr lvl="1">
              <a:lnSpc>
                <a:spcPct val="90000"/>
              </a:lnSpc>
            </a:pPr>
            <a:r>
              <a:rPr lang="en-GB" sz="1800"/>
              <a:t>Metabolic strategies (physiology)</a:t>
            </a:r>
          </a:p>
          <a:p>
            <a:pPr lvl="1">
              <a:lnSpc>
                <a:spcPct val="90000"/>
              </a:lnSpc>
            </a:pPr>
            <a:r>
              <a:rPr lang="en-GB" sz="1800"/>
              <a:t>Motility</a:t>
            </a:r>
          </a:p>
          <a:p>
            <a:pPr lvl="1">
              <a:lnSpc>
                <a:spcPct val="90000"/>
              </a:lnSpc>
            </a:pPr>
            <a:r>
              <a:rPr lang="en-GB" sz="1800"/>
              <a:t>Cell division mechanisms</a:t>
            </a:r>
          </a:p>
          <a:p>
            <a:pPr lvl="1">
              <a:lnSpc>
                <a:spcPct val="90000"/>
              </a:lnSpc>
            </a:pPr>
            <a:r>
              <a:rPr lang="en-GB" sz="1800"/>
              <a:t>Pathogenicity</a:t>
            </a:r>
          </a:p>
          <a:p>
            <a:pPr lvl="1">
              <a:lnSpc>
                <a:spcPct val="90000"/>
              </a:lnSpc>
            </a:pPr>
            <a:r>
              <a:rPr lang="en-GB" sz="1800"/>
              <a:t>Environmental adaptations</a:t>
            </a:r>
          </a:p>
        </p:txBody>
      </p:sp>
      <p:pic>
        <p:nvPicPr>
          <p:cNvPr id="9221" name="Picture 5" descr="dtg005"/>
          <p:cNvPicPr>
            <a:picLocks noChangeAspect="1" noChangeArrowheads="1"/>
          </p:cNvPicPr>
          <p:nvPr>
            <p:ph sz="half" idx="2"/>
          </p:nvPr>
        </p:nvPicPr>
        <p:blipFill>
          <a:blip r:embed="rId3" cstate="print"/>
          <a:srcRect/>
          <a:stretch>
            <a:fillRect/>
          </a:stretch>
        </p:blipFill>
        <p:spPr>
          <a:xfrm>
            <a:off x="4427538" y="1412875"/>
            <a:ext cx="4716462" cy="5256213"/>
          </a:xfrm>
          <a:noFill/>
          <a:ln/>
        </p:spPr>
      </p:pic>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9380" name="Rectangle 4"/>
          <p:cNvSpPr>
            <a:spLocks noGrp="1" noChangeArrowheads="1"/>
          </p:cNvSpPr>
          <p:nvPr>
            <p:ph type="title"/>
          </p:nvPr>
        </p:nvSpPr>
        <p:spPr>
          <a:xfrm>
            <a:off x="457200" y="274638"/>
            <a:ext cx="8229600" cy="406400"/>
          </a:xfrm>
        </p:spPr>
        <p:txBody>
          <a:bodyPr/>
          <a:lstStyle/>
          <a:p>
            <a:r>
              <a:rPr lang="en-US" sz="3200" b="1">
                <a:cs typeface="Times New Roman" pitchFamily="18" charset="0"/>
              </a:rPr>
              <a:t>The Species Concept in Microbiology</a:t>
            </a:r>
          </a:p>
        </p:txBody>
      </p:sp>
      <p:pic>
        <p:nvPicPr>
          <p:cNvPr id="229382" name="Picture 6" descr="11_F25"/>
          <p:cNvPicPr>
            <a:picLocks noChangeAspect="1" noChangeArrowheads="1"/>
          </p:cNvPicPr>
          <p:nvPr>
            <p:ph sz="half" idx="1"/>
          </p:nvPr>
        </p:nvPicPr>
        <p:blipFill>
          <a:blip r:embed="rId2" cstate="print"/>
          <a:srcRect/>
          <a:stretch>
            <a:fillRect/>
          </a:stretch>
        </p:blipFill>
        <p:spPr>
          <a:xfrm>
            <a:off x="4102100" y="1063625"/>
            <a:ext cx="4711700" cy="2830513"/>
          </a:xfrm>
          <a:noFill/>
          <a:ln/>
        </p:spPr>
      </p:pic>
      <p:sp>
        <p:nvSpPr>
          <p:cNvPr id="229381" name="Rectangle 5"/>
          <p:cNvSpPr>
            <a:spLocks noChangeArrowheads="1"/>
          </p:cNvSpPr>
          <p:nvPr/>
        </p:nvSpPr>
        <p:spPr bwMode="auto">
          <a:xfrm>
            <a:off x="152400" y="1244600"/>
            <a:ext cx="3810000" cy="5410200"/>
          </a:xfrm>
          <a:prstGeom prst="rect">
            <a:avLst/>
          </a:prstGeom>
          <a:noFill/>
          <a:ln w="9525">
            <a:noFill/>
            <a:miter lim="800000"/>
            <a:headEnd/>
            <a:tailEnd/>
          </a:ln>
          <a:effectLst/>
        </p:spPr>
        <p:txBody>
          <a:bodyPr/>
          <a:lstStyle/>
          <a:p>
            <a:pPr marL="177800" indent="-177800">
              <a:spcBef>
                <a:spcPct val="20000"/>
              </a:spcBef>
              <a:buFontTx/>
              <a:buChar char="•"/>
            </a:pPr>
            <a:r>
              <a:rPr lang="en-US" sz="2000">
                <a:cs typeface="Times New Roman" pitchFamily="18" charset="0"/>
              </a:rPr>
              <a:t> It has been proposed that a prokaryote whose 16S ribosomal RNA sequence differs by more than 3% from that of all other organisms (that is, the sequence is less than 97% identical to any other sequence in the databases), should be considered a new species.</a:t>
            </a:r>
          </a:p>
          <a:p>
            <a:pPr marL="177800" indent="-177800">
              <a:spcBef>
                <a:spcPct val="20000"/>
              </a:spcBef>
              <a:buFontTx/>
              <a:buChar char="•"/>
            </a:pPr>
            <a:r>
              <a:rPr lang="en-US" sz="2000">
                <a:cs typeface="Times New Roman" pitchFamily="18" charset="0"/>
              </a:rPr>
              <a:t>Note that 70% DNA:DNA hybridisation seems to be equivalent.</a:t>
            </a:r>
          </a:p>
          <a:p>
            <a:pPr marL="177800" indent="-177800">
              <a:spcBef>
                <a:spcPct val="20000"/>
              </a:spcBef>
              <a:buFontTx/>
              <a:buChar char="•"/>
            </a:pPr>
            <a:r>
              <a:rPr lang="en-US" sz="2000">
                <a:cs typeface="Times New Roman" pitchFamily="18" charset="0"/>
              </a:rPr>
              <a:t>It is thought (speculations) that there might exist 10</a:t>
            </a:r>
            <a:r>
              <a:rPr lang="en-US" sz="2000" baseline="30000">
                <a:cs typeface="Times New Roman" pitchFamily="18" charset="0"/>
              </a:rPr>
              <a:t>5</a:t>
            </a:r>
            <a:r>
              <a:rPr lang="en-US" sz="2000">
                <a:cs typeface="Times New Roman" pitchFamily="18" charset="0"/>
              </a:rPr>
              <a:t> to 10</a:t>
            </a:r>
            <a:r>
              <a:rPr lang="en-US" sz="2000" baseline="30000">
                <a:cs typeface="Times New Roman" pitchFamily="18" charset="0"/>
              </a:rPr>
              <a:t>6</a:t>
            </a:r>
            <a:r>
              <a:rPr lang="en-US" sz="2000">
                <a:cs typeface="Times New Roman" pitchFamily="18" charset="0"/>
              </a:rPr>
              <a:t> species in nature. Only a fraction has been identified.</a:t>
            </a:r>
          </a:p>
        </p:txBody>
      </p:sp>
      <p:pic>
        <p:nvPicPr>
          <p:cNvPr id="229384" name="Picture 8" descr="11_T06"/>
          <p:cNvPicPr>
            <a:picLocks noChangeAspect="1" noChangeArrowheads="1"/>
          </p:cNvPicPr>
          <p:nvPr>
            <p:ph sz="half" idx="2"/>
          </p:nvPr>
        </p:nvPicPr>
        <p:blipFill>
          <a:blip r:embed="rId3" cstate="print"/>
          <a:srcRect b="36613"/>
          <a:stretch>
            <a:fillRect/>
          </a:stretch>
        </p:blipFill>
        <p:spPr>
          <a:xfrm>
            <a:off x="4000500" y="4165600"/>
            <a:ext cx="5143500" cy="2501900"/>
          </a:xfrm>
          <a:noFill/>
          <a:ln/>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p:txBody>
          <a:bodyPr/>
          <a:lstStyle/>
          <a:p>
            <a:r>
              <a:rPr lang="nb-NO"/>
              <a:t>Domain: </a:t>
            </a:r>
            <a:r>
              <a:rPr lang="nb-NO" i="1"/>
              <a:t>Bacteria</a:t>
            </a:r>
          </a:p>
        </p:txBody>
      </p:sp>
      <p:sp>
        <p:nvSpPr>
          <p:cNvPr id="18436" name="Rectangle 4"/>
          <p:cNvSpPr>
            <a:spLocks noGrp="1" noChangeArrowheads="1"/>
          </p:cNvSpPr>
          <p:nvPr>
            <p:ph type="body" sz="half" idx="1"/>
          </p:nvPr>
        </p:nvSpPr>
        <p:spPr>
          <a:xfrm>
            <a:off x="468313" y="1341438"/>
            <a:ext cx="4038600" cy="5257800"/>
          </a:xfrm>
        </p:spPr>
        <p:txBody>
          <a:bodyPr/>
          <a:lstStyle/>
          <a:p>
            <a:pPr>
              <a:lnSpc>
                <a:spcPct val="80000"/>
              </a:lnSpc>
              <a:spcAft>
                <a:spcPct val="20000"/>
              </a:spcAft>
            </a:pPr>
            <a:r>
              <a:rPr lang="nb-NO" sz="1600"/>
              <a:t>Proteobacteria (G-)</a:t>
            </a:r>
          </a:p>
          <a:p>
            <a:pPr>
              <a:lnSpc>
                <a:spcPct val="80000"/>
              </a:lnSpc>
              <a:spcAft>
                <a:spcPct val="20000"/>
              </a:spcAft>
            </a:pPr>
            <a:r>
              <a:rPr lang="nb-NO" sz="1600"/>
              <a:t>Nitrospira</a:t>
            </a:r>
          </a:p>
          <a:p>
            <a:pPr>
              <a:lnSpc>
                <a:spcPct val="80000"/>
              </a:lnSpc>
              <a:spcAft>
                <a:spcPct val="20000"/>
              </a:spcAft>
            </a:pPr>
            <a:r>
              <a:rPr lang="nb-NO" sz="1600"/>
              <a:t>Gram positive bacteria.</a:t>
            </a:r>
          </a:p>
          <a:p>
            <a:pPr>
              <a:lnSpc>
                <a:spcPct val="80000"/>
              </a:lnSpc>
              <a:spcAft>
                <a:spcPct val="20000"/>
              </a:spcAft>
            </a:pPr>
            <a:r>
              <a:rPr lang="nb-NO" sz="1600"/>
              <a:t>Actinobacteria</a:t>
            </a:r>
          </a:p>
          <a:p>
            <a:pPr>
              <a:lnSpc>
                <a:spcPct val="80000"/>
              </a:lnSpc>
              <a:spcAft>
                <a:spcPct val="20000"/>
              </a:spcAft>
            </a:pPr>
            <a:r>
              <a:rPr lang="nb-NO" sz="1600"/>
              <a:t>Cyanobacteria</a:t>
            </a:r>
          </a:p>
          <a:p>
            <a:pPr>
              <a:lnSpc>
                <a:spcPct val="80000"/>
              </a:lnSpc>
              <a:spcAft>
                <a:spcPct val="20000"/>
              </a:spcAft>
            </a:pPr>
            <a:r>
              <a:rPr lang="nb-NO" sz="1600"/>
              <a:t>Chlamydia</a:t>
            </a:r>
          </a:p>
          <a:p>
            <a:pPr>
              <a:lnSpc>
                <a:spcPct val="80000"/>
              </a:lnSpc>
              <a:spcAft>
                <a:spcPct val="20000"/>
              </a:spcAft>
            </a:pPr>
            <a:r>
              <a:rPr lang="nb-NO" sz="1600"/>
              <a:t>Verrucomicrobia</a:t>
            </a:r>
          </a:p>
          <a:p>
            <a:pPr>
              <a:lnSpc>
                <a:spcPct val="80000"/>
              </a:lnSpc>
              <a:spcAft>
                <a:spcPct val="20000"/>
              </a:spcAft>
            </a:pPr>
            <a:r>
              <a:rPr lang="nb-NO" sz="1600"/>
              <a:t>Planctomyces/Pirella</a:t>
            </a:r>
          </a:p>
          <a:p>
            <a:pPr>
              <a:lnSpc>
                <a:spcPct val="80000"/>
              </a:lnSpc>
              <a:spcAft>
                <a:spcPct val="20000"/>
              </a:spcAft>
            </a:pPr>
            <a:r>
              <a:rPr lang="nb-NO" sz="1600"/>
              <a:t>Cytophaga</a:t>
            </a:r>
          </a:p>
          <a:p>
            <a:pPr>
              <a:lnSpc>
                <a:spcPct val="80000"/>
              </a:lnSpc>
              <a:spcAft>
                <a:spcPct val="20000"/>
              </a:spcAft>
            </a:pPr>
            <a:r>
              <a:rPr lang="nb-NO" sz="1600"/>
              <a:t>Deferribacter</a:t>
            </a:r>
          </a:p>
          <a:p>
            <a:pPr>
              <a:lnSpc>
                <a:spcPct val="80000"/>
              </a:lnSpc>
              <a:spcAft>
                <a:spcPct val="20000"/>
              </a:spcAft>
            </a:pPr>
            <a:r>
              <a:rPr lang="nb-NO" sz="1600"/>
              <a:t>Flavobacteria</a:t>
            </a:r>
          </a:p>
          <a:p>
            <a:pPr>
              <a:lnSpc>
                <a:spcPct val="80000"/>
              </a:lnSpc>
              <a:spcAft>
                <a:spcPct val="20000"/>
              </a:spcAft>
            </a:pPr>
            <a:r>
              <a:rPr lang="nb-NO" sz="1600"/>
              <a:t>Green Sulfur Bacteria</a:t>
            </a:r>
          </a:p>
          <a:p>
            <a:pPr>
              <a:lnSpc>
                <a:spcPct val="80000"/>
              </a:lnSpc>
              <a:spcAft>
                <a:spcPct val="20000"/>
              </a:spcAft>
            </a:pPr>
            <a:r>
              <a:rPr lang="nb-NO" sz="1600"/>
              <a:t>Spirocheta</a:t>
            </a:r>
          </a:p>
          <a:p>
            <a:pPr>
              <a:lnSpc>
                <a:spcPct val="80000"/>
              </a:lnSpc>
              <a:spcAft>
                <a:spcPct val="20000"/>
              </a:spcAft>
            </a:pPr>
            <a:r>
              <a:rPr lang="nb-NO" sz="1600"/>
              <a:t>Deinococci</a:t>
            </a:r>
          </a:p>
          <a:p>
            <a:pPr>
              <a:lnSpc>
                <a:spcPct val="80000"/>
              </a:lnSpc>
              <a:spcAft>
                <a:spcPct val="20000"/>
              </a:spcAft>
            </a:pPr>
            <a:r>
              <a:rPr lang="nb-NO" sz="1600"/>
              <a:t>Green non-Sulfur Bacteria</a:t>
            </a:r>
          </a:p>
          <a:p>
            <a:pPr>
              <a:lnSpc>
                <a:spcPct val="80000"/>
              </a:lnSpc>
              <a:spcAft>
                <a:spcPct val="20000"/>
              </a:spcAft>
            </a:pPr>
            <a:r>
              <a:rPr lang="nb-NO" sz="1600"/>
              <a:t>Thermotoga</a:t>
            </a:r>
          </a:p>
          <a:p>
            <a:pPr>
              <a:lnSpc>
                <a:spcPct val="80000"/>
              </a:lnSpc>
              <a:spcAft>
                <a:spcPct val="20000"/>
              </a:spcAft>
            </a:pPr>
            <a:r>
              <a:rPr lang="nb-NO" sz="1600"/>
              <a:t>Thermodesulfobacterium</a:t>
            </a:r>
          </a:p>
          <a:p>
            <a:pPr>
              <a:lnSpc>
                <a:spcPct val="80000"/>
              </a:lnSpc>
              <a:spcAft>
                <a:spcPct val="20000"/>
              </a:spcAft>
            </a:pPr>
            <a:r>
              <a:rPr lang="nb-NO" sz="1600"/>
              <a:t>Aquifex</a:t>
            </a:r>
          </a:p>
        </p:txBody>
      </p:sp>
      <p:pic>
        <p:nvPicPr>
          <p:cNvPr id="18438" name="Picture 6" descr="12_F01"/>
          <p:cNvPicPr>
            <a:picLocks noChangeAspect="1" noChangeArrowheads="1"/>
          </p:cNvPicPr>
          <p:nvPr>
            <p:ph sz="quarter" idx="3"/>
          </p:nvPr>
        </p:nvPicPr>
        <p:blipFill>
          <a:blip r:embed="rId3" cstate="print"/>
          <a:srcRect/>
          <a:stretch>
            <a:fillRect/>
          </a:stretch>
        </p:blipFill>
        <p:spPr>
          <a:xfrm>
            <a:off x="3348038" y="1700213"/>
            <a:ext cx="5795962" cy="3751262"/>
          </a:xfrm>
          <a:noFill/>
          <a:ln/>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a:xfrm>
            <a:off x="457200" y="274638"/>
            <a:ext cx="8229600" cy="850900"/>
          </a:xfrm>
        </p:spPr>
        <p:txBody>
          <a:bodyPr/>
          <a:lstStyle/>
          <a:p>
            <a:r>
              <a:rPr lang="en-GB"/>
              <a:t>Diversity</a:t>
            </a:r>
          </a:p>
        </p:txBody>
      </p:sp>
      <p:sp>
        <p:nvSpPr>
          <p:cNvPr id="3076" name="Rectangle 4"/>
          <p:cNvSpPr>
            <a:spLocks noGrp="1" noChangeArrowheads="1"/>
          </p:cNvSpPr>
          <p:nvPr>
            <p:ph type="body" idx="1"/>
          </p:nvPr>
        </p:nvSpPr>
        <p:spPr>
          <a:xfrm>
            <a:off x="457200" y="1341438"/>
            <a:ext cx="8229600" cy="5516562"/>
          </a:xfrm>
        </p:spPr>
        <p:txBody>
          <a:bodyPr/>
          <a:lstStyle/>
          <a:p>
            <a:pPr marL="0" indent="0">
              <a:lnSpc>
                <a:spcPct val="80000"/>
              </a:lnSpc>
              <a:buFontTx/>
              <a:buNone/>
            </a:pPr>
            <a:r>
              <a:rPr lang="en-GB" sz="2400"/>
              <a:t>Traditionally three levels at which biodiversity has been identified:</a:t>
            </a:r>
          </a:p>
          <a:p>
            <a:pPr marL="1082675" lvl="1" indent="-538163">
              <a:lnSpc>
                <a:spcPct val="80000"/>
              </a:lnSpc>
              <a:spcAft>
                <a:spcPct val="25000"/>
              </a:spcAft>
            </a:pPr>
            <a:endParaRPr lang="en-GB" sz="2000" u="sng"/>
          </a:p>
          <a:p>
            <a:pPr marL="1082675" lvl="1" indent="-538163">
              <a:lnSpc>
                <a:spcPct val="80000"/>
              </a:lnSpc>
              <a:spcAft>
                <a:spcPct val="25000"/>
              </a:spcAft>
            </a:pPr>
            <a:r>
              <a:rPr lang="en-GB" sz="2000" u="sng"/>
              <a:t>genetic diversity</a:t>
            </a:r>
            <a:r>
              <a:rPr lang="en-GB" sz="2000"/>
              <a:t> - diversity of genes within a species. There is a genetic variability among the populations and the individuals of the same species. </a:t>
            </a:r>
          </a:p>
          <a:p>
            <a:pPr marL="1082675" lvl="1" indent="-538163">
              <a:lnSpc>
                <a:spcPct val="80000"/>
              </a:lnSpc>
              <a:spcAft>
                <a:spcPct val="25000"/>
              </a:spcAft>
            </a:pPr>
            <a:r>
              <a:rPr lang="en-GB" sz="2000" u="sng"/>
              <a:t>species diversity</a:t>
            </a:r>
            <a:r>
              <a:rPr lang="en-GB" sz="2000"/>
              <a:t> - diversity among species in an ecosystem. </a:t>
            </a:r>
          </a:p>
          <a:p>
            <a:pPr marL="1082675" lvl="1" indent="-538163">
              <a:lnSpc>
                <a:spcPct val="80000"/>
              </a:lnSpc>
              <a:spcAft>
                <a:spcPct val="25000"/>
              </a:spcAft>
            </a:pPr>
            <a:r>
              <a:rPr lang="en-GB" sz="2000" u="sng"/>
              <a:t>ecosystem diversity</a:t>
            </a:r>
            <a:r>
              <a:rPr lang="en-GB" sz="2000"/>
              <a:t> - diversity at a higher level of organization, the ecosystem. To do with the variety of ecosystems on Earth. </a:t>
            </a:r>
          </a:p>
          <a:p>
            <a:pPr marL="0" indent="0">
              <a:lnSpc>
                <a:spcPct val="80000"/>
              </a:lnSpc>
              <a:buFontTx/>
              <a:buNone/>
            </a:pPr>
            <a:endParaRPr lang="en-GB" sz="2400"/>
          </a:p>
          <a:p>
            <a:pPr marL="0" indent="0">
              <a:lnSpc>
                <a:spcPct val="80000"/>
              </a:lnSpc>
              <a:buFontTx/>
              <a:buNone/>
            </a:pPr>
            <a:r>
              <a:rPr lang="en-GB" sz="2400"/>
              <a:t>The 1992 United Nations Earth Summit in Rio de Janeiro defined "biodiversity" as "the variability among living organisms from all sources, including, 'inter alia', terrestrial, marine, and other aquatic ecosystems, and the ecological complexes of which they are part: this includes diversity within species, between species and of ecosystems". </a:t>
            </a:r>
          </a:p>
          <a:p>
            <a:pPr marL="0" indent="0">
              <a:lnSpc>
                <a:spcPct val="80000"/>
              </a:lnSpc>
              <a:buFontTx/>
              <a:buNone/>
            </a:pPr>
            <a:endParaRPr lang="en-GB" sz="2400"/>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p:txBody>
          <a:bodyPr/>
          <a:lstStyle/>
          <a:p>
            <a:r>
              <a:rPr lang="nb-NO"/>
              <a:t>Proteobacteria</a:t>
            </a:r>
          </a:p>
        </p:txBody>
      </p:sp>
      <p:sp>
        <p:nvSpPr>
          <p:cNvPr id="20483" name="Rectangle 3"/>
          <p:cNvSpPr>
            <a:spLocks noGrp="1" noChangeArrowheads="1"/>
          </p:cNvSpPr>
          <p:nvPr>
            <p:ph type="body" sz="half" idx="1"/>
          </p:nvPr>
        </p:nvSpPr>
        <p:spPr/>
        <p:txBody>
          <a:bodyPr/>
          <a:lstStyle/>
          <a:p>
            <a:pPr>
              <a:lnSpc>
                <a:spcPct val="80000"/>
              </a:lnSpc>
            </a:pPr>
            <a:r>
              <a:rPr lang="nb-NO" sz="1600"/>
              <a:t>Five classes: </a:t>
            </a:r>
            <a:r>
              <a:rPr lang="nb-NO" sz="1600">
                <a:sym typeface="Symbol" pitchFamily="18" charset="2"/>
              </a:rPr>
              <a:t>, , , , </a:t>
            </a:r>
          </a:p>
          <a:p>
            <a:pPr>
              <a:lnSpc>
                <a:spcPct val="80000"/>
              </a:lnSpc>
            </a:pPr>
            <a:r>
              <a:rPr lang="nb-NO" sz="1600">
                <a:sym typeface="Symbol" pitchFamily="18" charset="2"/>
              </a:rPr>
              <a:t>All G-</a:t>
            </a:r>
          </a:p>
          <a:p>
            <a:pPr>
              <a:lnSpc>
                <a:spcPct val="80000"/>
              </a:lnSpc>
            </a:pPr>
            <a:r>
              <a:rPr lang="nb-NO" sz="1600">
                <a:sym typeface="Symbol" pitchFamily="18" charset="2"/>
              </a:rPr>
              <a:t>Extreme metabolic diversity</a:t>
            </a:r>
          </a:p>
          <a:p>
            <a:pPr>
              <a:lnSpc>
                <a:spcPct val="80000"/>
              </a:lnSpc>
            </a:pPr>
            <a:r>
              <a:rPr lang="nb-NO" sz="1600">
                <a:sym typeface="Symbol" pitchFamily="18" charset="2"/>
              </a:rPr>
              <a:t>Make up most G- bacteria of medical, industrial, environmental and agricultural significance</a:t>
            </a:r>
          </a:p>
          <a:p>
            <a:pPr>
              <a:lnSpc>
                <a:spcPct val="80000"/>
              </a:lnSpc>
            </a:pPr>
            <a:endParaRPr lang="nb-NO" sz="1600">
              <a:sym typeface="Symbol" pitchFamily="18" charset="2"/>
            </a:endParaRPr>
          </a:p>
          <a:p>
            <a:pPr>
              <a:lnSpc>
                <a:spcPct val="80000"/>
              </a:lnSpc>
            </a:pPr>
            <a:endParaRPr lang="nb-NO" sz="1600">
              <a:sym typeface="Symbol" pitchFamily="18" charset="2"/>
            </a:endParaRPr>
          </a:p>
        </p:txBody>
      </p:sp>
      <p:sp>
        <p:nvSpPr>
          <p:cNvPr id="20484" name="Rectangle 4"/>
          <p:cNvSpPr>
            <a:spLocks noGrp="1" noChangeArrowheads="1"/>
          </p:cNvSpPr>
          <p:nvPr>
            <p:ph type="body" sz="half" idx="2"/>
          </p:nvPr>
        </p:nvSpPr>
        <p:spPr>
          <a:xfrm>
            <a:off x="4648200" y="1600200"/>
            <a:ext cx="4038600" cy="4997450"/>
          </a:xfrm>
        </p:spPr>
        <p:txBody>
          <a:bodyPr/>
          <a:lstStyle/>
          <a:p>
            <a:pPr>
              <a:lnSpc>
                <a:spcPct val="80000"/>
              </a:lnSpc>
            </a:pPr>
            <a:r>
              <a:rPr lang="nb-NO" sz="1600"/>
              <a:t>Purple phototrophic</a:t>
            </a:r>
          </a:p>
          <a:p>
            <a:pPr>
              <a:lnSpc>
                <a:spcPct val="80000"/>
              </a:lnSpc>
            </a:pPr>
            <a:r>
              <a:rPr lang="nb-NO" sz="1600"/>
              <a:t>Nitrifyers</a:t>
            </a:r>
          </a:p>
          <a:p>
            <a:pPr>
              <a:lnSpc>
                <a:spcPct val="80000"/>
              </a:lnSpc>
            </a:pPr>
            <a:r>
              <a:rPr lang="nb-NO" sz="1600"/>
              <a:t>Sulfur and Iron oxidizers</a:t>
            </a:r>
          </a:p>
          <a:p>
            <a:pPr>
              <a:lnSpc>
                <a:spcPct val="80000"/>
              </a:lnSpc>
            </a:pPr>
            <a:r>
              <a:rPr lang="nb-NO" sz="1600"/>
              <a:t>Hydrogen oxidizers</a:t>
            </a:r>
          </a:p>
          <a:p>
            <a:pPr>
              <a:lnSpc>
                <a:spcPct val="80000"/>
              </a:lnSpc>
            </a:pPr>
            <a:r>
              <a:rPr lang="nb-NO" sz="1600"/>
              <a:t>Methano- and Metylotrophs</a:t>
            </a:r>
          </a:p>
          <a:p>
            <a:pPr>
              <a:lnSpc>
                <a:spcPct val="80000"/>
              </a:lnSpc>
            </a:pPr>
            <a:r>
              <a:rPr lang="nb-NO" sz="1600"/>
              <a:t>Pseudomonas and –nads</a:t>
            </a:r>
          </a:p>
          <a:p>
            <a:pPr>
              <a:lnSpc>
                <a:spcPct val="80000"/>
              </a:lnSpc>
            </a:pPr>
            <a:r>
              <a:rPr lang="nb-NO" sz="1600"/>
              <a:t>Acetic Acid producers</a:t>
            </a:r>
          </a:p>
          <a:p>
            <a:pPr>
              <a:lnSpc>
                <a:spcPct val="80000"/>
              </a:lnSpc>
            </a:pPr>
            <a:r>
              <a:rPr lang="nb-NO" sz="1600"/>
              <a:t>Aerobic N-fixers</a:t>
            </a:r>
          </a:p>
          <a:p>
            <a:pPr>
              <a:lnSpc>
                <a:spcPct val="80000"/>
              </a:lnSpc>
            </a:pPr>
            <a:r>
              <a:rPr lang="nb-NO" sz="1600"/>
              <a:t>Neisseria, Chromobacterium and relatives</a:t>
            </a:r>
          </a:p>
          <a:p>
            <a:pPr>
              <a:lnSpc>
                <a:spcPct val="80000"/>
              </a:lnSpc>
            </a:pPr>
            <a:r>
              <a:rPr lang="nb-NO" sz="1600"/>
              <a:t>Enteric bacteria</a:t>
            </a:r>
          </a:p>
          <a:p>
            <a:pPr>
              <a:lnSpc>
                <a:spcPct val="80000"/>
              </a:lnSpc>
            </a:pPr>
            <a:r>
              <a:rPr lang="nb-NO" sz="1600"/>
              <a:t>Vibrio and Photobacterium</a:t>
            </a:r>
          </a:p>
          <a:p>
            <a:pPr>
              <a:lnSpc>
                <a:spcPct val="80000"/>
              </a:lnSpc>
            </a:pPr>
            <a:r>
              <a:rPr lang="nb-NO" sz="1600"/>
              <a:t>Rickettsia</a:t>
            </a:r>
          </a:p>
          <a:p>
            <a:pPr>
              <a:lnSpc>
                <a:spcPct val="80000"/>
              </a:lnSpc>
            </a:pPr>
            <a:r>
              <a:rPr lang="nb-NO" sz="1600"/>
              <a:t>Spirilla</a:t>
            </a:r>
          </a:p>
          <a:p>
            <a:pPr>
              <a:lnSpc>
                <a:spcPct val="80000"/>
              </a:lnSpc>
            </a:pPr>
            <a:r>
              <a:rPr lang="nb-NO" sz="1600"/>
              <a:t>Sphaerotilus and Leptothrix (Sheated Proteobacteria)</a:t>
            </a:r>
          </a:p>
          <a:p>
            <a:pPr>
              <a:lnSpc>
                <a:spcPct val="80000"/>
              </a:lnSpc>
            </a:pPr>
            <a:r>
              <a:rPr lang="nb-NO" sz="1600"/>
              <a:t>Budding and Stalked Bacteria (Prosthecates)</a:t>
            </a:r>
          </a:p>
          <a:p>
            <a:pPr>
              <a:lnSpc>
                <a:spcPct val="80000"/>
              </a:lnSpc>
            </a:pPr>
            <a:r>
              <a:rPr lang="nb-NO" sz="1600"/>
              <a:t>Gliding Myxobacteria</a:t>
            </a:r>
          </a:p>
          <a:p>
            <a:pPr>
              <a:lnSpc>
                <a:spcPct val="80000"/>
              </a:lnSpc>
            </a:pPr>
            <a:r>
              <a:rPr lang="nb-NO" sz="1600"/>
              <a:t>Sulfate and Sulfur reducers</a:t>
            </a:r>
          </a:p>
        </p:txBody>
      </p:sp>
      <p:sp>
        <p:nvSpPr>
          <p:cNvPr id="20485" name="Text Box 5"/>
          <p:cNvSpPr txBox="1">
            <a:spLocks noChangeArrowheads="1"/>
          </p:cNvSpPr>
          <p:nvPr/>
        </p:nvSpPr>
        <p:spPr bwMode="auto">
          <a:xfrm>
            <a:off x="447675" y="3305175"/>
            <a:ext cx="3206750" cy="3113088"/>
          </a:xfrm>
          <a:prstGeom prst="rect">
            <a:avLst/>
          </a:prstGeom>
          <a:noFill/>
          <a:ln w="9525">
            <a:noFill/>
            <a:miter lim="800000"/>
            <a:headEnd/>
            <a:tailEnd/>
          </a:ln>
          <a:effectLst/>
        </p:spPr>
        <p:txBody>
          <a:bodyPr wrap="none">
            <a:spAutoFit/>
          </a:bodyPr>
          <a:lstStyle/>
          <a:p>
            <a:r>
              <a:rPr lang="nb-NO"/>
              <a:t>Example: </a:t>
            </a:r>
          </a:p>
          <a:p>
            <a:r>
              <a:rPr lang="nb-NO" i="1"/>
              <a:t>Pseudomonas aeruginosa O1</a:t>
            </a:r>
            <a:endParaRPr lang="nb-NO"/>
          </a:p>
          <a:p>
            <a:endParaRPr lang="nb-NO"/>
          </a:p>
          <a:p>
            <a:r>
              <a:rPr lang="nb-NO"/>
              <a:t>Domain: Bacteria</a:t>
            </a:r>
          </a:p>
          <a:p>
            <a:r>
              <a:rPr lang="nb-NO"/>
              <a:t>Phyla: Proteobacteria</a:t>
            </a:r>
          </a:p>
          <a:p>
            <a:r>
              <a:rPr lang="nb-NO"/>
              <a:t>Class: </a:t>
            </a:r>
            <a:r>
              <a:rPr lang="nb-NO">
                <a:sym typeface="Symbol" pitchFamily="18" charset="2"/>
              </a:rPr>
              <a:t>-Proteobactria</a:t>
            </a:r>
          </a:p>
          <a:p>
            <a:r>
              <a:rPr lang="nb-NO">
                <a:sym typeface="Symbol" pitchFamily="18" charset="2"/>
              </a:rPr>
              <a:t>Order:Pseudomadales</a:t>
            </a:r>
          </a:p>
          <a:p>
            <a:r>
              <a:rPr lang="nb-NO">
                <a:sym typeface="Symbol" pitchFamily="18" charset="2"/>
              </a:rPr>
              <a:t>Family: Pseudomonadaceae</a:t>
            </a:r>
          </a:p>
          <a:p>
            <a:r>
              <a:rPr lang="nb-NO">
                <a:sym typeface="Symbol" pitchFamily="18" charset="2"/>
              </a:rPr>
              <a:t>Genus: </a:t>
            </a:r>
            <a:r>
              <a:rPr lang="nb-NO" i="1">
                <a:sym typeface="Symbol" pitchFamily="18" charset="2"/>
              </a:rPr>
              <a:t>Pseudomonas</a:t>
            </a:r>
          </a:p>
          <a:p>
            <a:r>
              <a:rPr lang="nb-NO">
                <a:sym typeface="Symbol" pitchFamily="18" charset="2"/>
              </a:rPr>
              <a:t>Specie: </a:t>
            </a:r>
            <a:r>
              <a:rPr lang="nb-NO" i="1">
                <a:sym typeface="Symbol" pitchFamily="18" charset="2"/>
              </a:rPr>
              <a:t>aeruginosa</a:t>
            </a:r>
          </a:p>
          <a:p>
            <a:r>
              <a:rPr lang="nb-NO">
                <a:sym typeface="Symbol" pitchFamily="18" charset="2"/>
              </a:rPr>
              <a:t>Strain: O1 (wild type)</a:t>
            </a:r>
            <a:endParaRPr lang="nb-NO" i="1">
              <a:sym typeface="Symbol" pitchFamily="18" charset="2"/>
            </a:endParaRP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4498" name="Rectangle 2"/>
          <p:cNvSpPr>
            <a:spLocks noGrp="1" noChangeArrowheads="1"/>
          </p:cNvSpPr>
          <p:nvPr>
            <p:ph type="title"/>
          </p:nvPr>
        </p:nvSpPr>
        <p:spPr>
          <a:xfrm>
            <a:off x="457200" y="274638"/>
            <a:ext cx="8229600" cy="584200"/>
          </a:xfrm>
        </p:spPr>
        <p:txBody>
          <a:bodyPr/>
          <a:lstStyle/>
          <a:p>
            <a:r>
              <a:rPr lang="nb-NO" sz="4000"/>
              <a:t>Domain: Archaea</a:t>
            </a:r>
          </a:p>
        </p:txBody>
      </p:sp>
      <p:pic>
        <p:nvPicPr>
          <p:cNvPr id="234500" name="Picture 4"/>
          <p:cNvPicPr>
            <a:picLocks noChangeAspect="1" noChangeArrowheads="1"/>
          </p:cNvPicPr>
          <p:nvPr/>
        </p:nvPicPr>
        <p:blipFill>
          <a:blip r:embed="rId2" cstate="print"/>
          <a:srcRect/>
          <a:stretch>
            <a:fillRect/>
          </a:stretch>
        </p:blipFill>
        <p:spPr bwMode="auto">
          <a:xfrm>
            <a:off x="0" y="1312863"/>
            <a:ext cx="9144000" cy="5545137"/>
          </a:xfrm>
          <a:prstGeom prst="rect">
            <a:avLst/>
          </a:prstGeom>
          <a:noFill/>
          <a:ln w="9525">
            <a:noFill/>
            <a:miter lim="800000"/>
            <a:headEnd/>
            <a:tailEnd/>
          </a:ln>
          <a:effectLst/>
        </p:spPr>
      </p:pic>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p:txBody>
          <a:bodyPr/>
          <a:lstStyle/>
          <a:p>
            <a:r>
              <a:rPr lang="en-GB" sz="3600"/>
              <a:t>Metabolic classification</a:t>
            </a:r>
          </a:p>
        </p:txBody>
      </p:sp>
      <p:sp>
        <p:nvSpPr>
          <p:cNvPr id="8195" name="Rectangle 3"/>
          <p:cNvSpPr>
            <a:spLocks noGrp="1" noChangeArrowheads="1"/>
          </p:cNvSpPr>
          <p:nvPr>
            <p:ph type="body" idx="1"/>
          </p:nvPr>
        </p:nvSpPr>
        <p:spPr/>
        <p:txBody>
          <a:bodyPr/>
          <a:lstStyle/>
          <a:p>
            <a:pPr marL="609600" indent="-609600">
              <a:buFontTx/>
              <a:buNone/>
            </a:pPr>
            <a:r>
              <a:rPr lang="en-GB" sz="2800"/>
              <a:t>Classification by:</a:t>
            </a:r>
          </a:p>
          <a:p>
            <a:pPr marL="865188" lvl="1" indent="-407988"/>
            <a:r>
              <a:rPr lang="en-GB" sz="2400"/>
              <a:t>Energy source (Electron donor)</a:t>
            </a:r>
          </a:p>
          <a:p>
            <a:pPr marL="865188" lvl="1" indent="-407988"/>
            <a:r>
              <a:rPr lang="en-GB" sz="2400"/>
              <a:t>Carbon source</a:t>
            </a:r>
          </a:p>
          <a:p>
            <a:pPr marL="865188" lvl="1" indent="-407988"/>
            <a:r>
              <a:rPr lang="en-GB" sz="2400"/>
              <a:t>Reducing agent (Electron acceptor)</a:t>
            </a:r>
          </a:p>
          <a:p>
            <a:pPr marL="865188" lvl="1" indent="-407988"/>
            <a:r>
              <a:rPr lang="en-GB" sz="2400"/>
              <a:t>Metabolic products (Excreted metabolic products)</a:t>
            </a:r>
          </a:p>
          <a:p>
            <a:pPr marL="865188" lvl="1" indent="-407988"/>
            <a:r>
              <a:rPr lang="en-GB" sz="2400"/>
              <a:t>Temperature</a:t>
            </a:r>
          </a:p>
          <a:p>
            <a:pPr marL="865188" lvl="1" indent="-407988"/>
            <a:r>
              <a:rPr lang="en-GB" sz="2400"/>
              <a:t>Pressure</a:t>
            </a:r>
          </a:p>
          <a:p>
            <a:pPr marL="865188" lvl="1" indent="-407988"/>
            <a:r>
              <a:rPr lang="en-GB" sz="2400"/>
              <a:t>pH</a:t>
            </a:r>
          </a:p>
          <a:p>
            <a:pPr marL="865188" lvl="1" indent="-407988"/>
            <a:r>
              <a:rPr lang="en-GB" sz="2400"/>
              <a:t>Salt-tolerance</a:t>
            </a:r>
          </a:p>
          <a:p>
            <a:pPr marL="865188" lvl="1" indent="-407988"/>
            <a:r>
              <a:rPr lang="en-GB" sz="2400"/>
              <a:t>Osmotic pressure</a:t>
            </a: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02" name="Rectangle 2"/>
          <p:cNvSpPr>
            <a:spLocks noGrp="1" noChangeArrowheads="1"/>
          </p:cNvSpPr>
          <p:nvPr>
            <p:ph type="title"/>
          </p:nvPr>
        </p:nvSpPr>
        <p:spPr>
          <a:xfrm>
            <a:off x="457200" y="1951038"/>
            <a:ext cx="8229600" cy="1143000"/>
          </a:xfrm>
        </p:spPr>
        <p:txBody>
          <a:bodyPr/>
          <a:lstStyle/>
          <a:p>
            <a:r>
              <a:rPr lang="en-GB" sz="4000" dirty="0"/>
              <a:t>Next lecture:</a:t>
            </a:r>
            <a:br>
              <a:rPr lang="en-GB" sz="4000" dirty="0"/>
            </a:br>
            <a:r>
              <a:rPr lang="en-GB" sz="4000" dirty="0" smtClean="0"/>
              <a:t>More bacteria, Algae, </a:t>
            </a:r>
            <a:r>
              <a:rPr lang="en-GB" sz="4000" dirty="0" err="1" smtClean="0"/>
              <a:t>Protista</a:t>
            </a:r>
            <a:r>
              <a:rPr lang="en-GB" sz="4000" dirty="0" smtClean="0"/>
              <a:t> and Viruses</a:t>
            </a:r>
            <a:r>
              <a:rPr lang="en-GB" sz="4000" dirty="0"/>
              <a:t/>
            </a:r>
            <a:br>
              <a:rPr lang="en-GB" sz="4000" dirty="0"/>
            </a:br>
            <a:r>
              <a:rPr lang="en-GB" sz="4000" dirty="0"/>
              <a:t/>
            </a:r>
            <a:br>
              <a:rPr lang="en-GB" sz="4000" dirty="0"/>
            </a:br>
            <a:endParaRPr lang="en-GB" sz="4000"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a:xfrm>
            <a:off x="457200" y="274638"/>
            <a:ext cx="8229600" cy="396875"/>
          </a:xfrm>
        </p:spPr>
        <p:txBody>
          <a:bodyPr/>
          <a:lstStyle/>
          <a:p>
            <a:r>
              <a:rPr lang="nb-NO" sz="4000"/>
              <a:t>Where does it all come from?</a:t>
            </a:r>
          </a:p>
        </p:txBody>
      </p:sp>
      <p:sp>
        <p:nvSpPr>
          <p:cNvPr id="10243" name="Rectangle 3"/>
          <p:cNvSpPr>
            <a:spLocks noGrp="1" noChangeArrowheads="1"/>
          </p:cNvSpPr>
          <p:nvPr>
            <p:ph type="body" sz="half" idx="1"/>
          </p:nvPr>
        </p:nvSpPr>
        <p:spPr>
          <a:xfrm>
            <a:off x="0" y="862013"/>
            <a:ext cx="4221163" cy="5851525"/>
          </a:xfrm>
        </p:spPr>
        <p:txBody>
          <a:bodyPr/>
          <a:lstStyle/>
          <a:p>
            <a:pPr marL="363538" indent="-363538">
              <a:lnSpc>
                <a:spcPct val="90000"/>
              </a:lnSpc>
            </a:pPr>
            <a:r>
              <a:rPr lang="nb-NO" sz="2400"/>
              <a:t>The young freaky earth</a:t>
            </a:r>
          </a:p>
          <a:p>
            <a:pPr marL="542925" lvl="1" indent="0">
              <a:lnSpc>
                <a:spcPct val="90000"/>
              </a:lnSpc>
            </a:pPr>
            <a:r>
              <a:rPr lang="nb-NO" sz="1800"/>
              <a:t>Anaerobic </a:t>
            </a:r>
            <a:r>
              <a:rPr lang="en-US" sz="1800"/>
              <a:t>reducing</a:t>
            </a:r>
            <a:r>
              <a:rPr lang="nb-NO" sz="1800"/>
              <a:t> atmosphere</a:t>
            </a:r>
          </a:p>
          <a:p>
            <a:pPr marL="542925" lvl="1" indent="0">
              <a:lnSpc>
                <a:spcPct val="90000"/>
              </a:lnSpc>
            </a:pPr>
            <a:r>
              <a:rPr lang="nb-NO" sz="1800"/>
              <a:t>Hot (&gt;100</a:t>
            </a:r>
            <a:r>
              <a:rPr lang="nb-NO" sz="1800">
                <a:sym typeface="Symbol" pitchFamily="18" charset="2"/>
              </a:rPr>
              <a:t></a:t>
            </a:r>
            <a:r>
              <a:rPr lang="nb-NO" sz="1800"/>
              <a:t>C), high CO</a:t>
            </a:r>
            <a:r>
              <a:rPr lang="nb-NO" sz="1800" baseline="-25000"/>
              <a:t>2</a:t>
            </a:r>
            <a:r>
              <a:rPr lang="nb-NO" sz="1800"/>
              <a:t> content</a:t>
            </a:r>
          </a:p>
          <a:p>
            <a:pPr marL="542925" lvl="1" indent="0">
              <a:lnSpc>
                <a:spcPct val="90000"/>
              </a:lnSpc>
            </a:pPr>
            <a:r>
              <a:rPr lang="nb-NO" sz="1800"/>
              <a:t>High UV intensity, no O</a:t>
            </a:r>
            <a:r>
              <a:rPr lang="nb-NO" sz="1800" baseline="-25000"/>
              <a:t>3</a:t>
            </a:r>
            <a:r>
              <a:rPr lang="nb-NO" sz="1800"/>
              <a:t> layer</a:t>
            </a:r>
          </a:p>
          <a:p>
            <a:pPr marL="542925" lvl="1" indent="0">
              <a:lnSpc>
                <a:spcPct val="90000"/>
              </a:lnSpc>
            </a:pPr>
            <a:r>
              <a:rPr lang="nb-NO" sz="1800"/>
              <a:t>No liquid water</a:t>
            </a:r>
          </a:p>
          <a:p>
            <a:pPr marL="363538" indent="-363538">
              <a:lnSpc>
                <a:spcPct val="90000"/>
              </a:lnSpc>
            </a:pPr>
            <a:r>
              <a:rPr lang="nb-NO" sz="2400"/>
              <a:t>Origin of living cells: Clay or pyrite catalysed spontaneous formation in a reducing atmosphere during energy dissipation:</a:t>
            </a:r>
          </a:p>
          <a:p>
            <a:pPr marL="542925" lvl="1" indent="0">
              <a:lnSpc>
                <a:spcPct val="90000"/>
              </a:lnSpc>
              <a:buFontTx/>
              <a:buNone/>
            </a:pPr>
            <a:r>
              <a:rPr lang="nb-NO" sz="1600"/>
              <a:t>H</a:t>
            </a:r>
            <a:r>
              <a:rPr lang="nb-NO" sz="1600" baseline="-25000"/>
              <a:t>2</a:t>
            </a:r>
            <a:r>
              <a:rPr lang="nb-NO" sz="1600"/>
              <a:t>O + NH</a:t>
            </a:r>
            <a:r>
              <a:rPr lang="nb-NO" sz="1600" baseline="-25000"/>
              <a:t>3</a:t>
            </a:r>
            <a:r>
              <a:rPr lang="nb-NO" sz="1600"/>
              <a:t> + CH</a:t>
            </a:r>
            <a:r>
              <a:rPr lang="nb-NO" sz="1600" baseline="-25000"/>
              <a:t>4</a:t>
            </a:r>
            <a:r>
              <a:rPr lang="nb-NO" sz="1600"/>
              <a:t> + S</a:t>
            </a:r>
            <a:r>
              <a:rPr lang="nb-NO" sz="1600">
                <a:sym typeface="Symbol" pitchFamily="18" charset="2"/>
              </a:rPr>
              <a:t> +</a:t>
            </a:r>
            <a:r>
              <a:rPr lang="nb-NO" sz="1600"/>
              <a:t> UV + lightnings </a:t>
            </a:r>
            <a:r>
              <a:rPr lang="nb-NO" sz="1600">
                <a:sym typeface="Wingdings" pitchFamily="2" charset="2"/>
              </a:rPr>
              <a:t> mono and oligomers  biomolecules lipid vesicles protecting energy producing and replicating enzymatic reactions</a:t>
            </a:r>
          </a:p>
          <a:p>
            <a:pPr marL="363538" indent="-363538">
              <a:lnSpc>
                <a:spcPct val="90000"/>
              </a:lnSpc>
            </a:pPr>
            <a:r>
              <a:rPr lang="nb-NO" sz="2400"/>
              <a:t>Self replicating molecules: RNA life: RNA enzymes and information units.</a:t>
            </a:r>
          </a:p>
        </p:txBody>
      </p:sp>
      <p:pic>
        <p:nvPicPr>
          <p:cNvPr id="10252" name="Picture 12" descr="E:\Chapter_11\Present\Figures\11_F01.jpg"/>
          <p:cNvPicPr>
            <a:picLocks noChangeAspect="1" noChangeArrowheads="1"/>
          </p:cNvPicPr>
          <p:nvPr/>
        </p:nvPicPr>
        <p:blipFill>
          <a:blip r:embed="rId3" cstate="print"/>
          <a:srcRect/>
          <a:stretch>
            <a:fillRect/>
          </a:stretch>
        </p:blipFill>
        <p:spPr bwMode="auto">
          <a:xfrm>
            <a:off x="5067300" y="1028700"/>
            <a:ext cx="3784600" cy="2799027"/>
          </a:xfrm>
          <a:prstGeom prst="rect">
            <a:avLst/>
          </a:prstGeom>
          <a:noFill/>
        </p:spPr>
      </p:pic>
      <p:pic>
        <p:nvPicPr>
          <p:cNvPr id="10254" name="Picture 14" descr="E:\Chapter_11\Present\Figures\11_F02b.jpg"/>
          <p:cNvPicPr>
            <a:picLocks noChangeAspect="1" noChangeArrowheads="1"/>
          </p:cNvPicPr>
          <p:nvPr/>
        </p:nvPicPr>
        <p:blipFill>
          <a:blip r:embed="rId4" cstate="print"/>
          <a:srcRect/>
          <a:stretch>
            <a:fillRect/>
          </a:stretch>
        </p:blipFill>
        <p:spPr bwMode="auto">
          <a:xfrm>
            <a:off x="5029200" y="3808639"/>
            <a:ext cx="4114800" cy="3049361"/>
          </a:xfrm>
          <a:prstGeom prst="rect">
            <a:avLst/>
          </a:prstGeom>
          <a:noFill/>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8" name="Rectangle 4"/>
          <p:cNvSpPr>
            <a:spLocks noGrp="1" noChangeArrowheads="1"/>
          </p:cNvSpPr>
          <p:nvPr>
            <p:ph type="title"/>
          </p:nvPr>
        </p:nvSpPr>
        <p:spPr>
          <a:xfrm>
            <a:off x="457200" y="274638"/>
            <a:ext cx="8229600" cy="561975"/>
          </a:xfrm>
        </p:spPr>
        <p:txBody>
          <a:bodyPr/>
          <a:lstStyle/>
          <a:p>
            <a:r>
              <a:rPr lang="nb-NO" sz="4000"/>
              <a:t>Origin of life hypothesis</a:t>
            </a:r>
          </a:p>
        </p:txBody>
      </p:sp>
      <p:pic>
        <p:nvPicPr>
          <p:cNvPr id="98309" name="Picture 5" descr="overflate008"/>
          <p:cNvPicPr>
            <a:picLocks noChangeAspect="1" noChangeArrowheads="1"/>
          </p:cNvPicPr>
          <p:nvPr/>
        </p:nvPicPr>
        <p:blipFill>
          <a:blip r:embed="rId2" cstate="print"/>
          <a:srcRect b="4108"/>
          <a:stretch>
            <a:fillRect/>
          </a:stretch>
        </p:blipFill>
        <p:spPr bwMode="auto">
          <a:xfrm>
            <a:off x="4859338" y="1052513"/>
            <a:ext cx="3813175" cy="5040312"/>
          </a:xfrm>
          <a:prstGeom prst="rect">
            <a:avLst/>
          </a:prstGeom>
          <a:noFill/>
        </p:spPr>
      </p:pic>
      <p:pic>
        <p:nvPicPr>
          <p:cNvPr id="98310" name="Picture 6" descr="overflate009"/>
          <p:cNvPicPr>
            <a:picLocks noChangeAspect="1" noChangeArrowheads="1"/>
          </p:cNvPicPr>
          <p:nvPr/>
        </p:nvPicPr>
        <p:blipFill>
          <a:blip r:embed="rId3" cstate="print"/>
          <a:srcRect/>
          <a:stretch>
            <a:fillRect/>
          </a:stretch>
        </p:blipFill>
        <p:spPr bwMode="auto">
          <a:xfrm>
            <a:off x="406400" y="1052513"/>
            <a:ext cx="4422775" cy="5064125"/>
          </a:xfrm>
          <a:prstGeom prst="rect">
            <a:avLst/>
          </a:prstGeom>
          <a:noFill/>
        </p:spPr>
      </p:pic>
      <p:sp>
        <p:nvSpPr>
          <p:cNvPr id="98311" name="Text Box 7"/>
          <p:cNvSpPr txBox="1">
            <a:spLocks noChangeArrowheads="1"/>
          </p:cNvSpPr>
          <p:nvPr/>
        </p:nvSpPr>
        <p:spPr bwMode="auto">
          <a:xfrm>
            <a:off x="303213" y="6092825"/>
            <a:ext cx="4484687" cy="517525"/>
          </a:xfrm>
          <a:prstGeom prst="rect">
            <a:avLst/>
          </a:prstGeom>
          <a:noFill/>
          <a:ln w="9525">
            <a:noFill/>
            <a:miter lim="800000"/>
            <a:headEnd/>
            <a:tailEnd/>
          </a:ln>
          <a:effectLst/>
        </p:spPr>
        <p:txBody>
          <a:bodyPr>
            <a:spAutoFit/>
          </a:bodyPr>
          <a:lstStyle/>
          <a:p>
            <a:r>
              <a:rPr lang="nb-NO" sz="1400"/>
              <a:t>Surface primordial soup pond hypothesis: Miller – Urey (1952) experiment supporting Oparine-Haldane</a:t>
            </a:r>
          </a:p>
        </p:txBody>
      </p:sp>
      <p:sp>
        <p:nvSpPr>
          <p:cNvPr id="98312" name="Text Box 8"/>
          <p:cNvSpPr txBox="1">
            <a:spLocks noChangeArrowheads="1"/>
          </p:cNvSpPr>
          <p:nvPr/>
        </p:nvSpPr>
        <p:spPr bwMode="auto">
          <a:xfrm>
            <a:off x="539750" y="1268413"/>
            <a:ext cx="1900238" cy="304800"/>
          </a:xfrm>
          <a:prstGeom prst="rect">
            <a:avLst/>
          </a:prstGeom>
          <a:noFill/>
          <a:ln w="9525">
            <a:noFill/>
            <a:miter lim="800000"/>
            <a:headEnd/>
            <a:tailEnd/>
          </a:ln>
          <a:effectLst/>
        </p:spPr>
        <p:txBody>
          <a:bodyPr wrap="none">
            <a:spAutoFit/>
          </a:bodyPr>
          <a:lstStyle/>
          <a:p>
            <a:r>
              <a:rPr lang="nb-NO" sz="1400"/>
              <a:t>Amino acids, Adenine</a:t>
            </a:r>
          </a:p>
        </p:txBody>
      </p:sp>
      <p:sp>
        <p:nvSpPr>
          <p:cNvPr id="98313" name="Line 9"/>
          <p:cNvSpPr>
            <a:spLocks noChangeShapeType="1"/>
          </p:cNvSpPr>
          <p:nvPr/>
        </p:nvSpPr>
        <p:spPr bwMode="auto">
          <a:xfrm flipH="1" flipV="1">
            <a:off x="1908175" y="1557338"/>
            <a:ext cx="360363" cy="287337"/>
          </a:xfrm>
          <a:prstGeom prst="line">
            <a:avLst/>
          </a:prstGeom>
          <a:noFill/>
          <a:ln w="38100">
            <a:solidFill>
              <a:schemeClr val="tx1"/>
            </a:solidFill>
            <a:round/>
            <a:headEnd/>
            <a:tailEnd type="triangle" w="med" len="med"/>
          </a:ln>
          <a:effectLst/>
        </p:spPr>
        <p:txBody>
          <a:bodyPr/>
          <a:lstStyle/>
          <a:p>
            <a:endParaRPr lang="nb-NO"/>
          </a:p>
        </p:txBody>
      </p:sp>
      <p:sp>
        <p:nvSpPr>
          <p:cNvPr id="98314" name="Text Box 10"/>
          <p:cNvSpPr txBox="1">
            <a:spLocks noChangeArrowheads="1"/>
          </p:cNvSpPr>
          <p:nvPr/>
        </p:nvSpPr>
        <p:spPr bwMode="auto">
          <a:xfrm>
            <a:off x="4840288" y="6184900"/>
            <a:ext cx="184150" cy="366713"/>
          </a:xfrm>
          <a:prstGeom prst="rect">
            <a:avLst/>
          </a:prstGeom>
          <a:noFill/>
          <a:ln w="9525">
            <a:noFill/>
            <a:miter lim="800000"/>
            <a:headEnd/>
            <a:tailEnd/>
          </a:ln>
          <a:effectLst/>
        </p:spPr>
        <p:txBody>
          <a:bodyPr wrap="none">
            <a:spAutoFit/>
          </a:bodyPr>
          <a:lstStyle/>
          <a:p>
            <a:endParaRPr lang="nb-NO"/>
          </a:p>
        </p:txBody>
      </p:sp>
      <p:sp>
        <p:nvSpPr>
          <p:cNvPr id="98315" name="Text Box 11"/>
          <p:cNvSpPr txBox="1">
            <a:spLocks noChangeArrowheads="1"/>
          </p:cNvSpPr>
          <p:nvPr/>
        </p:nvSpPr>
        <p:spPr bwMode="auto">
          <a:xfrm>
            <a:off x="4767263" y="6092825"/>
            <a:ext cx="4376737" cy="730250"/>
          </a:xfrm>
          <a:prstGeom prst="rect">
            <a:avLst/>
          </a:prstGeom>
          <a:noFill/>
          <a:ln w="9525">
            <a:noFill/>
            <a:miter lim="800000"/>
            <a:headEnd/>
            <a:tailEnd/>
          </a:ln>
          <a:effectLst/>
        </p:spPr>
        <p:txBody>
          <a:bodyPr>
            <a:spAutoFit/>
          </a:bodyPr>
          <a:lstStyle/>
          <a:p>
            <a:r>
              <a:rPr lang="nb-NO" sz="1400"/>
              <a:t>Subsurface hypothesis: Prebiotic reactions of NH</a:t>
            </a:r>
            <a:r>
              <a:rPr lang="nb-NO" sz="1400" baseline="-25000"/>
              <a:t>3</a:t>
            </a:r>
            <a:r>
              <a:rPr lang="nb-NO" sz="1400"/>
              <a:t>, H</a:t>
            </a:r>
            <a:r>
              <a:rPr lang="nb-NO" sz="1400" baseline="-25000"/>
              <a:t>2</a:t>
            </a:r>
            <a:r>
              <a:rPr lang="nb-NO" sz="1400"/>
              <a:t> and HCO</a:t>
            </a:r>
            <a:r>
              <a:rPr lang="nb-NO" sz="1400" baseline="-25000"/>
              <a:t>3</a:t>
            </a:r>
            <a:r>
              <a:rPr lang="nb-NO" sz="1400" baseline="30000"/>
              <a:t>-</a:t>
            </a:r>
            <a:r>
              <a:rPr lang="nb-NO" sz="1400"/>
              <a:t> catalysed by Fe and Ni rich rock surfaces of hydrothermal vents. </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8" name="Rectangle 4"/>
          <p:cNvSpPr>
            <a:spLocks noGrp="1" noChangeArrowheads="1"/>
          </p:cNvSpPr>
          <p:nvPr>
            <p:ph type="title"/>
          </p:nvPr>
        </p:nvSpPr>
        <p:spPr/>
        <p:txBody>
          <a:bodyPr/>
          <a:lstStyle/>
          <a:p>
            <a:r>
              <a:rPr lang="nb-NO" sz="3200"/>
              <a:t>Chemical evolution – </a:t>
            </a:r>
            <a:br>
              <a:rPr lang="nb-NO" sz="3200"/>
            </a:br>
            <a:r>
              <a:rPr lang="nb-NO" sz="3200"/>
              <a:t>how did the subcellular structures evolve?</a:t>
            </a:r>
          </a:p>
        </p:txBody>
      </p:sp>
      <p:sp>
        <p:nvSpPr>
          <p:cNvPr id="11284" name="Rectangle 20"/>
          <p:cNvSpPr>
            <a:spLocks noGrp="1" noChangeArrowheads="1"/>
          </p:cNvSpPr>
          <p:nvPr>
            <p:ph type="body" idx="1"/>
          </p:nvPr>
        </p:nvSpPr>
        <p:spPr>
          <a:xfrm>
            <a:off x="457200" y="1600200"/>
            <a:ext cx="3771900" cy="5059363"/>
          </a:xfrm>
        </p:spPr>
        <p:txBody>
          <a:bodyPr/>
          <a:lstStyle/>
          <a:p>
            <a:pPr>
              <a:lnSpc>
                <a:spcPct val="80000"/>
              </a:lnSpc>
              <a:spcAft>
                <a:spcPct val="30000"/>
              </a:spcAft>
            </a:pPr>
            <a:r>
              <a:rPr lang="en-US" sz="1800">
                <a:cs typeface="Times New Roman" pitchFamily="18" charset="0"/>
              </a:rPr>
              <a:t>The first life forms may have been self-replicating RNAs (</a:t>
            </a:r>
            <a:r>
              <a:rPr lang="en-US" sz="1800" b="1">
                <a:cs typeface="Times New Roman" pitchFamily="18" charset="0"/>
              </a:rPr>
              <a:t>RNA life</a:t>
            </a:r>
            <a:r>
              <a:rPr lang="en-US" sz="1800">
                <a:cs typeface="Times New Roman" pitchFamily="18" charset="0"/>
              </a:rPr>
              <a:t>). These were both catalytic and informational. Eventually, DNA became the genetic repository of cells, and the three-part system—DNA, RNA, and protein—became universal among cells.</a:t>
            </a:r>
          </a:p>
          <a:p>
            <a:pPr>
              <a:lnSpc>
                <a:spcPct val="80000"/>
              </a:lnSpc>
              <a:spcAft>
                <a:spcPct val="30000"/>
              </a:spcAft>
            </a:pPr>
            <a:r>
              <a:rPr lang="en-US" sz="1800">
                <a:cs typeface="Times New Roman" pitchFamily="18" charset="0"/>
              </a:rPr>
              <a:t>Several hypothesis exists; among these, Oparin-Haldane theory (1938; 1932) and the Wächterscäuser (1988) hypothesis have gained support. Experimental support has been gained for the first hypothesis (Miller-Urey, 1959), while the latter is supported by thermodynamic arguments.</a:t>
            </a:r>
            <a:endParaRPr lang="en-US" sz="1800"/>
          </a:p>
        </p:txBody>
      </p:sp>
      <p:pic>
        <p:nvPicPr>
          <p:cNvPr id="11281" name="Picture 17" descr="11_F05_01"/>
          <p:cNvPicPr>
            <a:picLocks noChangeAspect="1" noChangeArrowheads="1"/>
          </p:cNvPicPr>
          <p:nvPr>
            <p:ph sz="half" idx="4294967295"/>
          </p:nvPr>
        </p:nvPicPr>
        <p:blipFill>
          <a:blip r:embed="rId3" cstate="print"/>
          <a:srcRect/>
          <a:stretch>
            <a:fillRect/>
          </a:stretch>
        </p:blipFill>
        <p:spPr>
          <a:xfrm>
            <a:off x="4557713" y="1590675"/>
            <a:ext cx="4179887" cy="4979988"/>
          </a:xfrm>
          <a:noFill/>
          <a:ln/>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429122" name="Picture 2" descr="11_F05_02"/>
          <p:cNvPicPr>
            <a:picLocks noChangeAspect="1" noChangeArrowheads="1"/>
          </p:cNvPicPr>
          <p:nvPr/>
        </p:nvPicPr>
        <p:blipFill>
          <a:blip r:embed="rId3" cstate="print"/>
          <a:srcRect/>
          <a:stretch>
            <a:fillRect/>
          </a:stretch>
        </p:blipFill>
        <p:spPr bwMode="auto">
          <a:xfrm>
            <a:off x="495300" y="228600"/>
            <a:ext cx="8156575" cy="6399213"/>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3538" name="Rectangle 2"/>
          <p:cNvSpPr>
            <a:spLocks noGrp="1" noChangeArrowheads="1"/>
          </p:cNvSpPr>
          <p:nvPr>
            <p:ph type="title"/>
          </p:nvPr>
        </p:nvSpPr>
        <p:spPr>
          <a:xfrm>
            <a:off x="457200" y="274638"/>
            <a:ext cx="8229600" cy="495300"/>
          </a:xfrm>
        </p:spPr>
        <p:txBody>
          <a:bodyPr/>
          <a:lstStyle/>
          <a:p>
            <a:r>
              <a:rPr lang="en-US" sz="4000"/>
              <a:t>Primitive/early metabolism</a:t>
            </a:r>
          </a:p>
        </p:txBody>
      </p:sp>
      <p:pic>
        <p:nvPicPr>
          <p:cNvPr id="193541" name="Picture 5" descr="11_F06"/>
          <p:cNvPicPr>
            <a:picLocks noChangeAspect="1" noChangeArrowheads="1"/>
          </p:cNvPicPr>
          <p:nvPr>
            <p:ph idx="1"/>
          </p:nvPr>
        </p:nvPicPr>
        <p:blipFill>
          <a:blip r:embed="rId2" cstate="print"/>
          <a:srcRect/>
          <a:stretch>
            <a:fillRect/>
          </a:stretch>
        </p:blipFill>
        <p:spPr>
          <a:xfrm>
            <a:off x="4164013" y="1600200"/>
            <a:ext cx="4827587" cy="4525963"/>
          </a:xfrm>
          <a:noFill/>
          <a:ln/>
        </p:spPr>
      </p:pic>
      <p:sp>
        <p:nvSpPr>
          <p:cNvPr id="193543" name="Rectangle 7"/>
          <p:cNvSpPr>
            <a:spLocks noChangeArrowheads="1"/>
          </p:cNvSpPr>
          <p:nvPr/>
        </p:nvSpPr>
        <p:spPr bwMode="auto">
          <a:xfrm>
            <a:off x="177800" y="1397000"/>
            <a:ext cx="3746500" cy="4851400"/>
          </a:xfrm>
          <a:prstGeom prst="rect">
            <a:avLst/>
          </a:prstGeom>
          <a:noFill/>
          <a:ln w="9525">
            <a:noFill/>
            <a:miter lim="800000"/>
            <a:headEnd/>
            <a:tailEnd/>
          </a:ln>
          <a:effectLst/>
        </p:spPr>
        <p:txBody>
          <a:bodyPr/>
          <a:lstStyle/>
          <a:p>
            <a:pPr marL="177800" indent="-177800">
              <a:spcBef>
                <a:spcPct val="20000"/>
              </a:spcBef>
              <a:spcAft>
                <a:spcPct val="30000"/>
              </a:spcAft>
              <a:buFontTx/>
              <a:buChar char="•"/>
            </a:pPr>
            <a:r>
              <a:rPr lang="en-US" sz="2000">
                <a:cs typeface="Times New Roman" pitchFamily="18" charset="0"/>
              </a:rPr>
              <a:t>Primitive metabolism was anaerobic and likely chemolithotrophic, exploiting the abundant sources of FeS and H</a:t>
            </a:r>
            <a:r>
              <a:rPr lang="en-US" sz="2000" baseline="-30000">
                <a:cs typeface="Times New Roman" pitchFamily="18" charset="0"/>
              </a:rPr>
              <a:t>2</a:t>
            </a:r>
            <a:r>
              <a:rPr lang="en-US" sz="2000">
                <a:cs typeface="Times New Roman" pitchFamily="18" charset="0"/>
              </a:rPr>
              <a:t>S present. Carbon metabolism may have included autotrophy.</a:t>
            </a:r>
          </a:p>
          <a:p>
            <a:pPr marL="177800" indent="-177800">
              <a:spcBef>
                <a:spcPct val="20000"/>
              </a:spcBef>
              <a:spcAft>
                <a:spcPct val="30000"/>
              </a:spcAft>
              <a:buFontTx/>
              <a:buChar char="•"/>
            </a:pPr>
            <a:r>
              <a:rPr lang="en-US" sz="2000">
                <a:cs typeface="Times New Roman" pitchFamily="18" charset="0"/>
              </a:rPr>
              <a:t>Oxygenic photosynthesis, by early cyanobacteria, led to development of banded iron formations, an oxic environment and an ozone layer, and great bursts of biological evolution.</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7640" name="Rectangle 8"/>
          <p:cNvSpPr>
            <a:spLocks noGrp="1" noChangeArrowheads="1"/>
          </p:cNvSpPr>
          <p:nvPr>
            <p:ph type="title"/>
          </p:nvPr>
        </p:nvSpPr>
        <p:spPr>
          <a:xfrm>
            <a:off x="457200" y="274638"/>
            <a:ext cx="8229600" cy="546100"/>
          </a:xfrm>
        </p:spPr>
        <p:txBody>
          <a:bodyPr/>
          <a:lstStyle/>
          <a:p>
            <a:r>
              <a:rPr lang="nb-NO" sz="3200"/>
              <a:t>Origin and evolution of cell domains</a:t>
            </a:r>
            <a:endParaRPr lang="en-US" sz="3200"/>
          </a:p>
        </p:txBody>
      </p:sp>
      <p:sp>
        <p:nvSpPr>
          <p:cNvPr id="197641" name="Rectangle 9"/>
          <p:cNvSpPr>
            <a:spLocks noGrp="1" noChangeArrowheads="1"/>
          </p:cNvSpPr>
          <p:nvPr>
            <p:ph type="body" idx="1"/>
          </p:nvPr>
        </p:nvSpPr>
        <p:spPr>
          <a:xfrm>
            <a:off x="76200" y="1308100"/>
            <a:ext cx="4889500" cy="4525963"/>
          </a:xfrm>
        </p:spPr>
        <p:txBody>
          <a:bodyPr/>
          <a:lstStyle/>
          <a:p>
            <a:pPr>
              <a:lnSpc>
                <a:spcPct val="80000"/>
              </a:lnSpc>
              <a:spcAft>
                <a:spcPct val="30000"/>
              </a:spcAft>
            </a:pPr>
            <a:r>
              <a:rPr lang="en-US" sz="2200">
                <a:cs typeface="Times New Roman" pitchFamily="18" charset="0"/>
              </a:rPr>
              <a:t>Mitochondria and chloroplasts, the principal energy-producing </a:t>
            </a:r>
            <a:r>
              <a:rPr lang="en-US" sz="2200" b="1">
                <a:cs typeface="Times New Roman" pitchFamily="18" charset="0"/>
              </a:rPr>
              <a:t>organelles</a:t>
            </a:r>
            <a:r>
              <a:rPr lang="en-US" sz="2200">
                <a:cs typeface="Times New Roman" pitchFamily="18" charset="0"/>
              </a:rPr>
              <a:t> of eukaryotes, arose from the symbiotic association of prokaryotes of the </a:t>
            </a:r>
            <a:r>
              <a:rPr lang="en-US" sz="2200" b="1">
                <a:cs typeface="Times New Roman" pitchFamily="18" charset="0"/>
              </a:rPr>
              <a:t>domain</a:t>
            </a:r>
            <a:r>
              <a:rPr lang="en-US" sz="2200">
                <a:cs typeface="Times New Roman" pitchFamily="18" charset="0"/>
              </a:rPr>
              <a:t> </a:t>
            </a:r>
            <a:r>
              <a:rPr lang="en-US" sz="2200" i="1">
                <a:cs typeface="Times New Roman" pitchFamily="18" charset="0"/>
              </a:rPr>
              <a:t>Bacteria</a:t>
            </a:r>
            <a:r>
              <a:rPr lang="en-US" sz="2200">
                <a:cs typeface="Times New Roman" pitchFamily="18" charset="0"/>
              </a:rPr>
              <a:t> within eukaryotic cells, a process called </a:t>
            </a:r>
            <a:r>
              <a:rPr lang="en-US" sz="2200" b="1">
                <a:cs typeface="Times New Roman" pitchFamily="18" charset="0"/>
              </a:rPr>
              <a:t>endosymbiosis.</a:t>
            </a:r>
            <a:endParaRPr lang="en-US" sz="2200">
              <a:cs typeface="Times New Roman" pitchFamily="18" charset="0"/>
            </a:endParaRPr>
          </a:p>
          <a:p>
            <a:pPr>
              <a:lnSpc>
                <a:spcPct val="80000"/>
              </a:lnSpc>
              <a:spcAft>
                <a:spcPct val="30000"/>
              </a:spcAft>
            </a:pPr>
            <a:r>
              <a:rPr lang="nb-NO" sz="2200"/>
              <a:t>Once life was roling: Increase in cellular variations due to expoitation of novel/alternative niches.</a:t>
            </a:r>
          </a:p>
          <a:p>
            <a:pPr>
              <a:lnSpc>
                <a:spcPct val="80000"/>
              </a:lnSpc>
              <a:spcAft>
                <a:spcPct val="30000"/>
              </a:spcAft>
            </a:pPr>
            <a:r>
              <a:rPr lang="nb-NO" sz="2200">
                <a:sym typeface="Wingdings" pitchFamily="2" charset="2"/>
              </a:rPr>
              <a:t>Diversity is a result of evolution by natural selection during interactions between cells and its environment</a:t>
            </a:r>
            <a:endParaRPr lang="en-US" sz="2200">
              <a:cs typeface="Times New Roman" pitchFamily="18" charset="0"/>
            </a:endParaRPr>
          </a:p>
          <a:p>
            <a:pPr>
              <a:lnSpc>
                <a:spcPct val="80000"/>
              </a:lnSpc>
              <a:spcAft>
                <a:spcPct val="30000"/>
              </a:spcAft>
            </a:pPr>
            <a:endParaRPr lang="en-US" sz="2200"/>
          </a:p>
        </p:txBody>
      </p:sp>
      <p:pic>
        <p:nvPicPr>
          <p:cNvPr id="197637" name="Picture 5" descr="11_F09"/>
          <p:cNvPicPr>
            <a:picLocks noChangeAspect="1" noChangeArrowheads="1"/>
          </p:cNvPicPr>
          <p:nvPr>
            <p:ph idx="4294967295"/>
          </p:nvPr>
        </p:nvPicPr>
        <p:blipFill>
          <a:blip r:embed="rId2" cstate="print"/>
          <a:srcRect/>
          <a:stretch>
            <a:fillRect/>
          </a:stretch>
        </p:blipFill>
        <p:spPr>
          <a:xfrm>
            <a:off x="5146675" y="1012825"/>
            <a:ext cx="3692525" cy="5630863"/>
          </a:xfrm>
          <a:noFill/>
          <a:ln/>
        </p:spPr>
      </p:pic>
      <p:sp>
        <p:nvSpPr>
          <p:cNvPr id="197642" name="Text Box 10"/>
          <p:cNvSpPr txBox="1">
            <a:spLocks noChangeArrowheads="1"/>
          </p:cNvSpPr>
          <p:nvPr/>
        </p:nvSpPr>
        <p:spPr bwMode="auto">
          <a:xfrm>
            <a:off x="500063" y="5975350"/>
            <a:ext cx="3995737" cy="730250"/>
          </a:xfrm>
          <a:prstGeom prst="rect">
            <a:avLst/>
          </a:prstGeom>
          <a:noFill/>
          <a:ln w="9525">
            <a:noFill/>
            <a:miter lim="800000"/>
            <a:headEnd/>
            <a:tailEnd/>
          </a:ln>
          <a:effectLst/>
        </p:spPr>
        <p:txBody>
          <a:bodyPr>
            <a:spAutoFit/>
          </a:bodyPr>
          <a:lstStyle/>
          <a:p>
            <a:r>
              <a:rPr lang="nb-NO" sz="1400"/>
              <a:t>Want to know what that is all about? Read the most important book in the western canon: Origin of species, Charles Darwin, 1859.</a:t>
            </a:r>
          </a:p>
        </p:txBody>
      </p:sp>
    </p:spTree>
  </p:cSld>
  <p:clrMapOvr>
    <a:masterClrMapping/>
  </p:clrMapOvr>
</p:sld>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tema">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tema">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1972</TotalTime>
  <Words>1719</Words>
  <Application>Microsoft Office PowerPoint</Application>
  <PresentationFormat>Skjermfremvisning (4:3)</PresentationFormat>
  <Paragraphs>243</Paragraphs>
  <Slides>33</Slides>
  <Notes>16</Notes>
  <HiddenSlides>0</HiddenSlides>
  <MMClips>0</MMClips>
  <ScaleCrop>false</ScaleCrop>
  <HeadingPairs>
    <vt:vector size="6" baseType="variant">
      <vt:variant>
        <vt:lpstr>Brukte skrifter</vt:lpstr>
      </vt:variant>
      <vt:variant>
        <vt:i4>4</vt:i4>
      </vt:variant>
      <vt:variant>
        <vt:lpstr>Tema</vt:lpstr>
      </vt:variant>
      <vt:variant>
        <vt:i4>1</vt:i4>
      </vt:variant>
      <vt:variant>
        <vt:lpstr>Lysbildetitler</vt:lpstr>
      </vt:variant>
      <vt:variant>
        <vt:i4>33</vt:i4>
      </vt:variant>
    </vt:vector>
  </HeadingPairs>
  <TitlesOfParts>
    <vt:vector size="38" baseType="lpstr">
      <vt:lpstr>Arial</vt:lpstr>
      <vt:lpstr>Symbol</vt:lpstr>
      <vt:lpstr>Wingdings</vt:lpstr>
      <vt:lpstr>Times New Roman</vt:lpstr>
      <vt:lpstr>Default Design</vt:lpstr>
      <vt:lpstr>Microbial Evolution, Identification and Systematics</vt:lpstr>
      <vt:lpstr>Microbial?    Ecology?</vt:lpstr>
      <vt:lpstr>Diversity</vt:lpstr>
      <vt:lpstr>Where does it all come from?</vt:lpstr>
      <vt:lpstr>Origin of life hypothesis</vt:lpstr>
      <vt:lpstr>Chemical evolution –  how did the subcellular structures evolve?</vt:lpstr>
      <vt:lpstr>Lysbilde 7</vt:lpstr>
      <vt:lpstr>Primitive/early metabolism</vt:lpstr>
      <vt:lpstr>Origin and evolution of cell domains</vt:lpstr>
      <vt:lpstr>Lysbilde 10</vt:lpstr>
      <vt:lpstr>Lysbilde 11</vt:lpstr>
      <vt:lpstr>The Universal Tree of Life</vt:lpstr>
      <vt:lpstr>Evolution</vt:lpstr>
      <vt:lpstr>Phylogenetic classification</vt:lpstr>
      <vt:lpstr>16 S rRNA</vt:lpstr>
      <vt:lpstr> </vt:lpstr>
      <vt:lpstr>Signature sequences;  detailed identification</vt:lpstr>
      <vt:lpstr>How to do it?</vt:lpstr>
      <vt:lpstr>Phylogenetic trees</vt:lpstr>
      <vt:lpstr>Microbial community analysis</vt:lpstr>
      <vt:lpstr>FISHing for cells</vt:lpstr>
      <vt:lpstr>Biological organisation: Taxonomy</vt:lpstr>
      <vt:lpstr>Microbiological classification</vt:lpstr>
      <vt:lpstr>Phenotypic classification</vt:lpstr>
      <vt:lpstr>Phylogeny</vt:lpstr>
      <vt:lpstr>Lysbilde 26</vt:lpstr>
      <vt:lpstr>Classical Taxonomy (Bergey’s Manual of Systematic Bacteriology)</vt:lpstr>
      <vt:lpstr>The Species Concept in Microbiology</vt:lpstr>
      <vt:lpstr>Domain: Bacteria</vt:lpstr>
      <vt:lpstr>Proteobacteria</vt:lpstr>
      <vt:lpstr>Domain: Archaea</vt:lpstr>
      <vt:lpstr>Metabolic classification</vt:lpstr>
      <vt:lpstr>Next lecture: More bacteria, Algae, Protista and Viruses  </vt:lpstr>
    </vt:vector>
  </TitlesOfParts>
  <Company>HiS</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Microbial Ecology</dc:title>
  <dc:creator>Roald Kommedal</dc:creator>
  <cp:lastModifiedBy>Roald Kommedal</cp:lastModifiedBy>
  <cp:revision>52</cp:revision>
  <dcterms:created xsi:type="dcterms:W3CDTF">2006-09-20T21:40:37Z</dcterms:created>
  <dcterms:modified xsi:type="dcterms:W3CDTF">2010-09-23T07:52:36Z</dcterms:modified>
</cp:coreProperties>
</file>