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4405" r:id="rId2"/>
    <p:sldId id="4213" r:id="rId3"/>
    <p:sldId id="6200" r:id="rId4"/>
    <p:sldId id="6281" r:id="rId5"/>
    <p:sldId id="6220" r:id="rId6"/>
    <p:sldId id="6338" r:id="rId7"/>
    <p:sldId id="6224" r:id="rId8"/>
    <p:sldId id="6208" r:id="rId9"/>
    <p:sldId id="6178" r:id="rId10"/>
    <p:sldId id="6284" r:id="rId11"/>
    <p:sldId id="6209" r:id="rId12"/>
    <p:sldId id="6198" r:id="rId13"/>
    <p:sldId id="6190" r:id="rId14"/>
    <p:sldId id="6229" r:id="rId15"/>
    <p:sldId id="6216" r:id="rId16"/>
    <p:sldId id="6231" r:id="rId17"/>
    <p:sldId id="6311" r:id="rId18"/>
    <p:sldId id="6235" r:id="rId19"/>
    <p:sldId id="6236" r:id="rId20"/>
    <p:sldId id="6240" r:id="rId21"/>
    <p:sldId id="6245" r:id="rId22"/>
    <p:sldId id="6253" r:id="rId23"/>
    <p:sldId id="6327" r:id="rId24"/>
    <p:sldId id="6323" r:id="rId25"/>
    <p:sldId id="6258" r:id="rId26"/>
    <p:sldId id="6262" r:id="rId27"/>
    <p:sldId id="6264" r:id="rId28"/>
    <p:sldId id="6265" r:id="rId29"/>
    <p:sldId id="6270" r:id="rId30"/>
    <p:sldId id="6271" r:id="rId3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3300"/>
    <a:srgbClr val="000099"/>
    <a:srgbClr val="0000FF"/>
    <a:srgbClr val="FF0000"/>
    <a:srgbClr val="660066"/>
    <a:srgbClr val="FFFF00"/>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autoAdjust="0"/>
  </p:normalViewPr>
  <p:slideViewPr>
    <p:cSldViewPr>
      <p:cViewPr>
        <p:scale>
          <a:sx n="75" d="100"/>
          <a:sy n="75" d="100"/>
        </p:scale>
        <p:origin x="-1944" y="-9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608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608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608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5D7F3F6-1EC6-4E8D-9DF0-BB41B2AA44A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81E83D0-58D4-43A1-8EFA-3E16F76253B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A9679B-A05D-43AA-8426-7528F3C89196}" type="slidenum">
              <a:rPr lang="en-US"/>
              <a:pPr/>
              <a:t>4</a:t>
            </a:fld>
            <a:endParaRPr lang="en-US"/>
          </a:p>
        </p:txBody>
      </p:sp>
      <p:sp>
        <p:nvSpPr>
          <p:cNvPr id="7329794" name="Rectangle 2"/>
          <p:cNvSpPr>
            <a:spLocks noChangeArrowheads="1" noTextEdit="1"/>
          </p:cNvSpPr>
          <p:nvPr>
            <p:ph type="sldImg"/>
          </p:nvPr>
        </p:nvSpPr>
        <p:spPr>
          <a:ln/>
        </p:spPr>
      </p:sp>
      <p:sp>
        <p:nvSpPr>
          <p:cNvPr id="73297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84B40C-08E4-46B6-9391-1C8117EB4650}" type="slidenum">
              <a:rPr lang="en-US"/>
              <a:pPr/>
              <a:t>10</a:t>
            </a:fld>
            <a:endParaRPr lang="en-US"/>
          </a:p>
        </p:txBody>
      </p:sp>
      <p:sp>
        <p:nvSpPr>
          <p:cNvPr id="7335938" name="Rectangle 2"/>
          <p:cNvSpPr>
            <a:spLocks noChangeArrowheads="1" noTextEdit="1"/>
          </p:cNvSpPr>
          <p:nvPr>
            <p:ph type="sldImg"/>
          </p:nvPr>
        </p:nvSpPr>
        <p:spPr>
          <a:ln/>
        </p:spPr>
      </p:sp>
      <p:sp>
        <p:nvSpPr>
          <p:cNvPr id="73359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051740-1B2D-4E1F-B524-09BB2CC20D65}" type="slidenum">
              <a:rPr lang="en-US"/>
              <a:pPr/>
              <a:t>17</a:t>
            </a:fld>
            <a:endParaRPr lang="en-US"/>
          </a:p>
        </p:txBody>
      </p:sp>
      <p:sp>
        <p:nvSpPr>
          <p:cNvPr id="7393282" name="Rectangle 2"/>
          <p:cNvSpPr>
            <a:spLocks noChangeArrowheads="1" noTextEdit="1"/>
          </p:cNvSpPr>
          <p:nvPr>
            <p:ph type="sldImg"/>
          </p:nvPr>
        </p:nvSpPr>
        <p:spPr>
          <a:ln/>
        </p:spPr>
      </p:sp>
      <p:sp>
        <p:nvSpPr>
          <p:cNvPr id="739328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0CF53B-6E67-45A4-85DA-6ED1FB64D738}" type="slidenum">
              <a:rPr lang="en-US"/>
              <a:pPr/>
              <a:t>23</a:t>
            </a:fld>
            <a:endParaRPr lang="en-US"/>
          </a:p>
        </p:txBody>
      </p:sp>
      <p:sp>
        <p:nvSpPr>
          <p:cNvPr id="7426050" name="Rectangle 2"/>
          <p:cNvSpPr>
            <a:spLocks noChangeArrowheads="1" noTextEdit="1"/>
          </p:cNvSpPr>
          <p:nvPr>
            <p:ph type="sldImg"/>
          </p:nvPr>
        </p:nvSpPr>
        <p:spPr>
          <a:ln/>
        </p:spPr>
      </p:sp>
      <p:sp>
        <p:nvSpPr>
          <p:cNvPr id="74260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93763C-0864-40A8-9EC8-B61F2DBABCD1}" type="slidenum">
              <a:rPr lang="en-US"/>
              <a:pPr/>
              <a:t>24</a:t>
            </a:fld>
            <a:endParaRPr lang="en-US"/>
          </a:p>
        </p:txBody>
      </p:sp>
      <p:sp>
        <p:nvSpPr>
          <p:cNvPr id="7417858" name="Rectangle 2"/>
          <p:cNvSpPr>
            <a:spLocks noChangeArrowheads="1" noTextEdit="1"/>
          </p:cNvSpPr>
          <p:nvPr>
            <p:ph type="sldImg"/>
          </p:nvPr>
        </p:nvSpPr>
        <p:spPr>
          <a:ln/>
        </p:spPr>
      </p:sp>
      <p:sp>
        <p:nvSpPr>
          <p:cNvPr id="7417859"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6811A115-4780-42A3-9A47-FB233554B77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EF01962A-A8A5-4597-91AC-EBEE307AA79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515100" y="609600"/>
            <a:ext cx="1943100" cy="5486400"/>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685800" y="609600"/>
            <a:ext cx="5676900" cy="5486400"/>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8A5D68C9-8107-4C5B-906A-832B2042C17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685800" y="609600"/>
            <a:ext cx="77724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685800" y="1981200"/>
            <a:ext cx="3810000" cy="41148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981200"/>
            <a:ext cx="3810000" cy="19812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4114800"/>
            <a:ext cx="3810000" cy="19812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dato 5"/>
          <p:cNvSpPr>
            <a:spLocks noGrp="1"/>
          </p:cNvSpPr>
          <p:nvPr>
            <p:ph type="dt" sz="half" idx="10"/>
          </p:nvPr>
        </p:nvSpPr>
        <p:spPr>
          <a:xfrm>
            <a:off x="685800" y="6248400"/>
            <a:ext cx="1905000" cy="457200"/>
          </a:xfrm>
        </p:spPr>
        <p:txBody>
          <a:bodyPr/>
          <a:lstStyle>
            <a:lvl1pPr>
              <a:defRPr/>
            </a:lvl1pPr>
          </a:lstStyle>
          <a:p>
            <a:endParaRPr lang="en-US"/>
          </a:p>
        </p:txBody>
      </p:sp>
      <p:sp>
        <p:nvSpPr>
          <p:cNvPr id="7" name="Plassholder for bunntekst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Plassholder for lysbildenummer 7"/>
          <p:cNvSpPr>
            <a:spLocks noGrp="1"/>
          </p:cNvSpPr>
          <p:nvPr>
            <p:ph type="sldNum" sz="quarter" idx="12"/>
          </p:nvPr>
        </p:nvSpPr>
        <p:spPr>
          <a:xfrm>
            <a:off x="6553200" y="6248400"/>
            <a:ext cx="1905000" cy="457200"/>
          </a:xfrm>
        </p:spPr>
        <p:txBody>
          <a:bodyPr/>
          <a:lstStyle>
            <a:lvl1pPr>
              <a:defRPr/>
            </a:lvl1pPr>
          </a:lstStyle>
          <a:p>
            <a:fld id="{CF105123-80EF-4BF6-972A-66745EACA18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556CEBBF-F9FE-4BE8-A84F-8BCBD6E17E2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D4B878F1-CE93-443B-9541-FF9B658B109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36FE6BED-04A5-4C6C-9190-BB8622B2D59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Plassholder for dato 6"/>
          <p:cNvSpPr>
            <a:spLocks noGrp="1"/>
          </p:cNvSpPr>
          <p:nvPr>
            <p:ph type="dt" sz="half" idx="10"/>
          </p:nvPr>
        </p:nvSpPr>
        <p:spPr/>
        <p:txBody>
          <a:bodyPr/>
          <a:lstStyle>
            <a:lvl1pPr>
              <a:defRPr/>
            </a:lvl1pPr>
          </a:lstStyle>
          <a:p>
            <a:endParaRPr lang="en-US"/>
          </a:p>
        </p:txBody>
      </p:sp>
      <p:sp>
        <p:nvSpPr>
          <p:cNvPr id="8" name="Plassholder for bunntekst 7"/>
          <p:cNvSpPr>
            <a:spLocks noGrp="1"/>
          </p:cNvSpPr>
          <p:nvPr>
            <p:ph type="ftr" sz="quarter" idx="11"/>
          </p:nvPr>
        </p:nvSpPr>
        <p:spPr/>
        <p:txBody>
          <a:bodyPr/>
          <a:lstStyle>
            <a:lvl1pPr>
              <a:defRPr/>
            </a:lvl1pPr>
          </a:lstStyle>
          <a:p>
            <a:endParaRPr lang="en-US"/>
          </a:p>
        </p:txBody>
      </p:sp>
      <p:sp>
        <p:nvSpPr>
          <p:cNvPr id="9" name="Plassholder for lysbildenummer 8"/>
          <p:cNvSpPr>
            <a:spLocks noGrp="1"/>
          </p:cNvSpPr>
          <p:nvPr>
            <p:ph type="sldNum" sz="quarter" idx="12"/>
          </p:nvPr>
        </p:nvSpPr>
        <p:spPr/>
        <p:txBody>
          <a:bodyPr/>
          <a:lstStyle>
            <a:lvl1pPr>
              <a:defRPr/>
            </a:lvl1pPr>
          </a:lstStyle>
          <a:p>
            <a:fld id="{11AC6237-82A2-4FE8-9E30-92926AFB562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dato 2"/>
          <p:cNvSpPr>
            <a:spLocks noGrp="1"/>
          </p:cNvSpPr>
          <p:nvPr>
            <p:ph type="dt" sz="half" idx="10"/>
          </p:nvPr>
        </p:nvSpPr>
        <p:spPr/>
        <p:txBody>
          <a:bodyPr/>
          <a:lstStyle>
            <a:lvl1pPr>
              <a:defRPr/>
            </a:lvl1pPr>
          </a:lstStyle>
          <a:p>
            <a:endParaRPr lang="en-US"/>
          </a:p>
        </p:txBody>
      </p:sp>
      <p:sp>
        <p:nvSpPr>
          <p:cNvPr id="4" name="Plassholder for bunntekst 3"/>
          <p:cNvSpPr>
            <a:spLocks noGrp="1"/>
          </p:cNvSpPr>
          <p:nvPr>
            <p:ph type="ftr" sz="quarter" idx="11"/>
          </p:nvPr>
        </p:nvSpPr>
        <p:spPr/>
        <p:txBody>
          <a:bodyPr/>
          <a:lstStyle>
            <a:lvl1pPr>
              <a:defRPr/>
            </a:lvl1pPr>
          </a:lstStyle>
          <a:p>
            <a:endParaRPr lang="en-US"/>
          </a:p>
        </p:txBody>
      </p:sp>
      <p:sp>
        <p:nvSpPr>
          <p:cNvPr id="5" name="Plassholder for lysbildenummer 4"/>
          <p:cNvSpPr>
            <a:spLocks noGrp="1"/>
          </p:cNvSpPr>
          <p:nvPr>
            <p:ph type="sldNum" sz="quarter" idx="12"/>
          </p:nvPr>
        </p:nvSpPr>
        <p:spPr/>
        <p:txBody>
          <a:bodyPr/>
          <a:lstStyle>
            <a:lvl1pPr>
              <a:defRPr/>
            </a:lvl1pPr>
          </a:lstStyle>
          <a:p>
            <a:fld id="{A29AC52C-D5D9-43A3-B201-463966CA768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lvl1pPr>
              <a:defRPr/>
            </a:lvl1pPr>
          </a:lstStyle>
          <a:p>
            <a:endParaRPr lang="en-US"/>
          </a:p>
        </p:txBody>
      </p:sp>
      <p:sp>
        <p:nvSpPr>
          <p:cNvPr id="3" name="Plassholder for bunntekst 2"/>
          <p:cNvSpPr>
            <a:spLocks noGrp="1"/>
          </p:cNvSpPr>
          <p:nvPr>
            <p:ph type="ftr" sz="quarter" idx="11"/>
          </p:nvPr>
        </p:nvSpPr>
        <p:spPr/>
        <p:txBody>
          <a:bodyPr/>
          <a:lstStyle>
            <a:lvl1pPr>
              <a:defRPr/>
            </a:lvl1pPr>
          </a:lstStyle>
          <a:p>
            <a:endParaRPr lang="en-US"/>
          </a:p>
        </p:txBody>
      </p:sp>
      <p:sp>
        <p:nvSpPr>
          <p:cNvPr id="4" name="Plassholder for lysbildenummer 3"/>
          <p:cNvSpPr>
            <a:spLocks noGrp="1"/>
          </p:cNvSpPr>
          <p:nvPr>
            <p:ph type="sldNum" sz="quarter" idx="12"/>
          </p:nvPr>
        </p:nvSpPr>
        <p:spPr/>
        <p:txBody>
          <a:bodyPr/>
          <a:lstStyle>
            <a:lvl1pPr>
              <a:defRPr/>
            </a:lvl1pPr>
          </a:lstStyle>
          <a:p>
            <a:fld id="{57119516-D9C1-4547-87D6-3C9FE4D2C7D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EBFFA0E6-7625-4860-9B48-4D76FFF8DED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F4F0925C-1D09-4535-916E-1489E01C7D8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94A50A7-592D-4664-A267-9B6130B42FD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2007/BRock%20Chapter%204%20animations%20RK.ppt" TargetMode="Externa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1379" name="Rectangle 3"/>
          <p:cNvSpPr>
            <a:spLocks noGrp="1" noChangeArrowheads="1"/>
          </p:cNvSpPr>
          <p:nvPr>
            <p:ph type="body" idx="1"/>
          </p:nvPr>
        </p:nvSpPr>
        <p:spPr>
          <a:xfrm>
            <a:off x="0" y="4572000"/>
            <a:ext cx="9144000" cy="1905000"/>
          </a:xfrm>
        </p:spPr>
        <p:txBody>
          <a:bodyPr/>
          <a:lstStyle/>
          <a:p>
            <a:pPr algn="ctr" eaLnBrk="0" hangingPunct="0">
              <a:spcBef>
                <a:spcPct val="0"/>
              </a:spcBef>
              <a:buFontTx/>
              <a:buNone/>
            </a:pPr>
            <a:r>
              <a:rPr lang="en-US" sz="4000" b="1" dirty="0" smtClean="0">
                <a:solidFill>
                  <a:srgbClr val="0000FF"/>
                </a:solidFill>
                <a:cs typeface="Times New Roman" pitchFamily="18" charset="0"/>
              </a:rPr>
              <a:t>What do bacterial cells look like, and what are the structure and function of cell compartments?</a:t>
            </a:r>
            <a:endParaRPr lang="en-US" sz="4000" b="1" dirty="0">
              <a:solidFill>
                <a:srgbClr val="0000FF"/>
              </a:solidFill>
              <a:cs typeface="Times New Roman" pitchFamily="18" charset="0"/>
            </a:endParaRPr>
          </a:p>
        </p:txBody>
      </p:sp>
      <p:sp>
        <p:nvSpPr>
          <p:cNvPr id="8" name="Tittel 7"/>
          <p:cNvSpPr>
            <a:spLocks noGrp="1"/>
          </p:cNvSpPr>
          <p:nvPr>
            <p:ph type="title"/>
          </p:nvPr>
        </p:nvSpPr>
        <p:spPr/>
        <p:txBody>
          <a:bodyPr/>
          <a:lstStyle/>
          <a:p>
            <a:pPr eaLnBrk="0" hangingPunct="0"/>
            <a:r>
              <a:rPr lang="en-US" sz="4000" b="1" dirty="0" smtClean="0">
                <a:solidFill>
                  <a:srgbClr val="000099"/>
                </a:solidFill>
              </a:rPr>
              <a:t>CHAPTER 4</a:t>
            </a:r>
            <a:br>
              <a:rPr lang="en-US" sz="4000" b="1" dirty="0" smtClean="0">
                <a:solidFill>
                  <a:srgbClr val="000099"/>
                </a:solidFill>
              </a:rPr>
            </a:br>
            <a:r>
              <a:rPr lang="en-US" b="1" dirty="0" smtClean="0">
                <a:solidFill>
                  <a:srgbClr val="0000FF"/>
                </a:solidFill>
                <a:cs typeface="Times New Roman" pitchFamily="18" charset="0"/>
              </a:rPr>
              <a:t>Cell Structure/Function</a:t>
            </a:r>
            <a:br>
              <a:rPr lang="en-US" b="1" dirty="0" smtClean="0">
                <a:solidFill>
                  <a:srgbClr val="0000FF"/>
                </a:solidFill>
                <a:cs typeface="Times New Roman" pitchFamily="18" charset="0"/>
              </a:rPr>
            </a:br>
            <a:endParaRPr lang="nb-NO" dirty="0"/>
          </a:p>
        </p:txBody>
      </p:sp>
      <p:pic>
        <p:nvPicPr>
          <p:cNvPr id="9" name="Picture 6" descr="04_F10a"/>
          <p:cNvPicPr>
            <a:picLocks noChangeAspect="1" noChangeArrowheads="1"/>
          </p:cNvPicPr>
          <p:nvPr/>
        </p:nvPicPr>
        <p:blipFill>
          <a:blip r:embed="rId2" cstate="print"/>
          <a:srcRect/>
          <a:stretch>
            <a:fillRect/>
          </a:stretch>
        </p:blipFill>
        <p:spPr bwMode="auto">
          <a:xfrm>
            <a:off x="611560" y="1916832"/>
            <a:ext cx="7887089" cy="216024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4914" name="Picture 2" descr="table 4-1"/>
          <p:cNvPicPr>
            <a:picLocks noChangeAspect="1" noChangeArrowheads="1"/>
          </p:cNvPicPr>
          <p:nvPr/>
        </p:nvPicPr>
        <p:blipFill>
          <a:blip r:embed="rId3" cstate="print"/>
          <a:srcRect b="4291"/>
          <a:stretch>
            <a:fillRect/>
          </a:stretch>
        </p:blipFill>
        <p:spPr bwMode="auto">
          <a:xfrm>
            <a:off x="322263" y="12700"/>
            <a:ext cx="8497887" cy="689133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4802" name="Rectangle 1026"/>
          <p:cNvSpPr>
            <a:spLocks noGrp="1" noChangeArrowheads="1"/>
          </p:cNvSpPr>
          <p:nvPr>
            <p:ph type="ctrTitle"/>
          </p:nvPr>
        </p:nvSpPr>
        <p:spPr>
          <a:xfrm>
            <a:off x="755650" y="260350"/>
            <a:ext cx="7772400" cy="504825"/>
          </a:xfrm>
        </p:spPr>
        <p:txBody>
          <a:bodyPr/>
          <a:lstStyle/>
          <a:p>
            <a:r>
              <a:rPr lang="en-US" sz="3200" b="1" dirty="0" err="1" smtClean="0">
                <a:cs typeface="Times New Roman" pitchFamily="18" charset="0"/>
              </a:rPr>
              <a:t>Cytoplasmic</a:t>
            </a:r>
            <a:r>
              <a:rPr lang="en-US" sz="3200" b="1" dirty="0" smtClean="0">
                <a:cs typeface="Times New Roman" pitchFamily="18" charset="0"/>
              </a:rPr>
              <a:t> </a:t>
            </a:r>
            <a:r>
              <a:rPr lang="en-US" sz="3200" b="1" dirty="0">
                <a:cs typeface="Times New Roman" pitchFamily="18" charset="0"/>
              </a:rPr>
              <a:t>Membrane</a:t>
            </a:r>
          </a:p>
        </p:txBody>
      </p:sp>
      <p:pic>
        <p:nvPicPr>
          <p:cNvPr id="7217156" name="Picture 4" descr="figure 4-16"/>
          <p:cNvPicPr>
            <a:picLocks noChangeAspect="1" noChangeArrowheads="1"/>
          </p:cNvPicPr>
          <p:nvPr/>
        </p:nvPicPr>
        <p:blipFill>
          <a:blip r:embed="rId2" cstate="print"/>
          <a:srcRect/>
          <a:stretch>
            <a:fillRect/>
          </a:stretch>
        </p:blipFill>
        <p:spPr bwMode="auto">
          <a:xfrm>
            <a:off x="3670300" y="1125538"/>
            <a:ext cx="5438775" cy="2690812"/>
          </a:xfrm>
          <a:prstGeom prst="rect">
            <a:avLst/>
          </a:prstGeom>
          <a:noFill/>
        </p:spPr>
      </p:pic>
      <p:pic>
        <p:nvPicPr>
          <p:cNvPr id="7217157" name="Picture 5" descr="figure 4-14"/>
          <p:cNvPicPr>
            <a:picLocks noChangeAspect="1" noChangeArrowheads="1"/>
          </p:cNvPicPr>
          <p:nvPr/>
        </p:nvPicPr>
        <p:blipFill>
          <a:blip r:embed="rId3" cstate="print"/>
          <a:srcRect/>
          <a:stretch>
            <a:fillRect/>
          </a:stretch>
        </p:blipFill>
        <p:spPr bwMode="auto">
          <a:xfrm>
            <a:off x="3835400" y="4148138"/>
            <a:ext cx="5200650" cy="2665412"/>
          </a:xfrm>
          <a:prstGeom prst="rect">
            <a:avLst/>
          </a:prstGeom>
          <a:noFill/>
          <a:ln w="9525">
            <a:noFill/>
            <a:miter lim="800000"/>
            <a:headEnd/>
            <a:tailEnd/>
          </a:ln>
          <a:effectLst/>
        </p:spPr>
      </p:pic>
      <p:sp>
        <p:nvSpPr>
          <p:cNvPr id="7217158" name="Rectangle 6"/>
          <p:cNvSpPr>
            <a:spLocks noGrp="1" noChangeArrowheads="1"/>
          </p:cNvSpPr>
          <p:nvPr>
            <p:ph type="subTitle" idx="1"/>
          </p:nvPr>
        </p:nvSpPr>
        <p:spPr>
          <a:xfrm>
            <a:off x="179388" y="1125538"/>
            <a:ext cx="3529012" cy="5616575"/>
          </a:xfrm>
          <a:noFill/>
          <a:ln/>
        </p:spPr>
        <p:txBody>
          <a:bodyPr/>
          <a:lstStyle/>
          <a:p>
            <a:pPr algn="l">
              <a:lnSpc>
                <a:spcPct val="80000"/>
              </a:lnSpc>
              <a:spcAft>
                <a:spcPct val="30000"/>
              </a:spcAft>
              <a:buFontTx/>
              <a:buChar char="•"/>
            </a:pPr>
            <a:r>
              <a:rPr lang="en-US" sz="2000" dirty="0"/>
              <a:t> The </a:t>
            </a:r>
            <a:r>
              <a:rPr lang="en-US" sz="2000" b="1" dirty="0" err="1"/>
              <a:t>cytoplasmic</a:t>
            </a:r>
            <a:r>
              <a:rPr lang="en-US" sz="2000" b="1" dirty="0"/>
              <a:t> membrane</a:t>
            </a:r>
            <a:r>
              <a:rPr lang="en-US" sz="2000" dirty="0"/>
              <a:t> is a highly selective </a:t>
            </a:r>
            <a:r>
              <a:rPr lang="en-US" sz="2000" i="1" dirty="0"/>
              <a:t>permeability barrier </a:t>
            </a:r>
            <a:r>
              <a:rPr lang="en-US" sz="2000" dirty="0"/>
              <a:t>constructed of lipids and proteins that forms a </a:t>
            </a:r>
            <a:r>
              <a:rPr lang="en-US" sz="2000" dirty="0" err="1"/>
              <a:t>bilayer</a:t>
            </a:r>
            <a:r>
              <a:rPr lang="en-US" sz="2000" dirty="0"/>
              <a:t> with hydrophilic exteriors and a hydrophobic interior.</a:t>
            </a:r>
          </a:p>
          <a:p>
            <a:pPr algn="l">
              <a:lnSpc>
                <a:spcPct val="80000"/>
              </a:lnSpc>
              <a:spcAft>
                <a:spcPct val="30000"/>
              </a:spcAft>
              <a:buFontTx/>
              <a:buChar char="•"/>
            </a:pPr>
            <a:r>
              <a:rPr lang="en-US" sz="2000" dirty="0">
                <a:cs typeface="Times New Roman" pitchFamily="18" charset="0"/>
              </a:rPr>
              <a:t> The attraction of the </a:t>
            </a:r>
            <a:r>
              <a:rPr lang="en-US" sz="2000" dirty="0" err="1">
                <a:cs typeface="Times New Roman" pitchFamily="18" charset="0"/>
              </a:rPr>
              <a:t>nonpolar</a:t>
            </a:r>
            <a:r>
              <a:rPr lang="en-US" sz="2000" dirty="0">
                <a:cs typeface="Times New Roman" pitchFamily="18" charset="0"/>
              </a:rPr>
              <a:t> fatty acid portions of one </a:t>
            </a:r>
            <a:r>
              <a:rPr lang="en-US" sz="2000" dirty="0" err="1">
                <a:cs typeface="Times New Roman" pitchFamily="18" charset="0"/>
              </a:rPr>
              <a:t>phospholipid</a:t>
            </a:r>
            <a:r>
              <a:rPr lang="en-US" sz="2000" dirty="0">
                <a:cs typeface="Times New Roman" pitchFamily="18" charset="0"/>
              </a:rPr>
              <a:t> layer for the other layer helps to account for the selective permeability of the cell membrane. </a:t>
            </a:r>
          </a:p>
          <a:p>
            <a:pPr algn="l">
              <a:lnSpc>
                <a:spcPct val="80000"/>
              </a:lnSpc>
              <a:spcAft>
                <a:spcPct val="30000"/>
              </a:spcAft>
              <a:buFontTx/>
              <a:buChar char="•"/>
            </a:pPr>
            <a:r>
              <a:rPr lang="en-US" sz="2000" dirty="0">
                <a:cs typeface="Times New Roman" pitchFamily="18" charset="0"/>
              </a:rPr>
              <a:t> Other molecules, such as </a:t>
            </a:r>
            <a:r>
              <a:rPr lang="en-US" sz="2000" b="1" dirty="0">
                <a:cs typeface="Times New Roman" pitchFamily="18" charset="0"/>
              </a:rPr>
              <a:t>sterols</a:t>
            </a:r>
            <a:r>
              <a:rPr lang="en-US" sz="2000" dirty="0">
                <a:cs typeface="Times New Roman" pitchFamily="18" charset="0"/>
              </a:rPr>
              <a:t> and </a:t>
            </a:r>
            <a:r>
              <a:rPr lang="en-US" sz="2000" dirty="0" err="1">
                <a:cs typeface="Times New Roman" pitchFamily="18" charset="0"/>
              </a:rPr>
              <a:t>hopanoids</a:t>
            </a:r>
            <a:r>
              <a:rPr lang="en-US" sz="2000" dirty="0">
                <a:cs typeface="Times New Roman" pitchFamily="18" charset="0"/>
              </a:rPr>
              <a:t> may strengthen the membrane as a result of their rigid planar structure.</a:t>
            </a:r>
          </a:p>
          <a:p>
            <a:pPr algn="l">
              <a:lnSpc>
                <a:spcPct val="80000"/>
              </a:lnSpc>
              <a:spcAft>
                <a:spcPct val="30000"/>
              </a:spcAft>
              <a:buFontTx/>
              <a:buChar char="•"/>
            </a:pPr>
            <a:r>
              <a:rPr lang="en-US" sz="2000" dirty="0">
                <a:cs typeface="Times New Roman" pitchFamily="18" charset="0"/>
              </a:rPr>
              <a:t> Integral </a:t>
            </a:r>
            <a:r>
              <a:rPr lang="en-US" sz="2000" b="1" dirty="0">
                <a:cs typeface="Times New Roman" pitchFamily="18" charset="0"/>
              </a:rPr>
              <a:t>proteins</a:t>
            </a:r>
            <a:r>
              <a:rPr lang="en-US" sz="2000" dirty="0">
                <a:cs typeface="Times New Roman" pitchFamily="18" charset="0"/>
              </a:rPr>
              <a:t> involved in transport and other functions traverse the membrane.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3539" name="Rectangle 3"/>
          <p:cNvSpPr>
            <a:spLocks noGrp="1" noChangeArrowheads="1"/>
          </p:cNvSpPr>
          <p:nvPr>
            <p:ph type="subTitle" idx="1"/>
          </p:nvPr>
        </p:nvSpPr>
        <p:spPr>
          <a:xfrm>
            <a:off x="250825" y="260350"/>
            <a:ext cx="3673475" cy="4191000"/>
          </a:xfrm>
        </p:spPr>
        <p:txBody>
          <a:bodyPr/>
          <a:lstStyle/>
          <a:p>
            <a:pPr algn="l">
              <a:spcAft>
                <a:spcPct val="30000"/>
              </a:spcAft>
              <a:buFontTx/>
              <a:buChar char="•"/>
            </a:pPr>
            <a:r>
              <a:rPr lang="en-US" sz="2200">
                <a:cs typeface="Times New Roman" pitchFamily="18" charset="0"/>
              </a:rPr>
              <a:t> Unlike </a:t>
            </a:r>
            <a:r>
              <a:rPr lang="en-US" sz="2200" i="1">
                <a:cs typeface="Times New Roman" pitchFamily="18" charset="0"/>
              </a:rPr>
              <a:t>Bacteria</a:t>
            </a:r>
            <a:r>
              <a:rPr lang="en-US" sz="2200">
                <a:cs typeface="Times New Roman" pitchFamily="18" charset="0"/>
              </a:rPr>
              <a:t> and </a:t>
            </a:r>
            <a:r>
              <a:rPr lang="en-US" sz="2200" i="1">
                <a:cs typeface="Times New Roman" pitchFamily="18" charset="0"/>
              </a:rPr>
              <a:t>Eukarya</a:t>
            </a:r>
            <a:r>
              <a:rPr lang="en-US" sz="2200">
                <a:cs typeface="Times New Roman" pitchFamily="18" charset="0"/>
              </a:rPr>
              <a:t>, in which ester linkages bond fatty acids to glycerol, </a:t>
            </a:r>
            <a:r>
              <a:rPr lang="en-US" sz="2200" i="1">
                <a:cs typeface="Times New Roman" pitchFamily="18" charset="0"/>
              </a:rPr>
              <a:t>Archaea</a:t>
            </a:r>
            <a:r>
              <a:rPr lang="en-US" sz="2200">
                <a:cs typeface="Times New Roman" pitchFamily="18" charset="0"/>
              </a:rPr>
              <a:t> contain ether-linked lipids called </a:t>
            </a:r>
            <a:r>
              <a:rPr lang="en-US" sz="2200" b="1">
                <a:cs typeface="Times New Roman" pitchFamily="18" charset="0"/>
              </a:rPr>
              <a:t>isoprenes</a:t>
            </a:r>
            <a:r>
              <a:rPr lang="en-US" sz="2200">
                <a:cs typeface="Times New Roman" pitchFamily="18" charset="0"/>
              </a:rPr>
              <a:t>.</a:t>
            </a:r>
          </a:p>
          <a:p>
            <a:pPr algn="l">
              <a:spcAft>
                <a:spcPct val="30000"/>
              </a:spcAft>
              <a:buFontTx/>
              <a:buChar char="•"/>
            </a:pPr>
            <a:r>
              <a:rPr lang="en-US" sz="2200">
                <a:cs typeface="Times New Roman" pitchFamily="18" charset="0"/>
              </a:rPr>
              <a:t>Some species have membranes of monolayer instead of bilayer construction.</a:t>
            </a:r>
          </a:p>
          <a:p>
            <a:pPr algn="l">
              <a:spcAft>
                <a:spcPct val="30000"/>
              </a:spcAft>
              <a:buFontTx/>
              <a:buChar char="•"/>
            </a:pPr>
            <a:r>
              <a:rPr lang="en-US" sz="2200" i="1">
                <a:cs typeface="Times New Roman" pitchFamily="18" charset="0"/>
              </a:rPr>
              <a:t>Archaea</a:t>
            </a:r>
            <a:r>
              <a:rPr lang="en-US" sz="2200">
                <a:cs typeface="Times New Roman" pitchFamily="18" charset="0"/>
              </a:rPr>
              <a:t> are not known to contain sterols or hopanoids.</a:t>
            </a:r>
          </a:p>
          <a:p>
            <a:pPr algn="l">
              <a:spcAft>
                <a:spcPct val="30000"/>
              </a:spcAft>
              <a:buFontTx/>
              <a:buChar char="•"/>
            </a:pPr>
            <a:endParaRPr lang="en-US" sz="2200">
              <a:cs typeface="Times New Roman" pitchFamily="18" charset="0"/>
            </a:endParaRPr>
          </a:p>
        </p:txBody>
      </p:sp>
      <p:pic>
        <p:nvPicPr>
          <p:cNvPr id="7263236" name="Picture 4" descr="figure 4-18"/>
          <p:cNvPicPr>
            <a:picLocks noChangeAspect="1" noChangeArrowheads="1"/>
          </p:cNvPicPr>
          <p:nvPr/>
        </p:nvPicPr>
        <p:blipFill>
          <a:blip r:embed="rId2" cstate="print"/>
          <a:srcRect/>
          <a:stretch>
            <a:fillRect/>
          </a:stretch>
        </p:blipFill>
        <p:spPr bwMode="auto">
          <a:xfrm>
            <a:off x="4427538" y="333375"/>
            <a:ext cx="4408487" cy="2262188"/>
          </a:xfrm>
          <a:prstGeom prst="rect">
            <a:avLst/>
          </a:prstGeom>
          <a:noFill/>
          <a:ln w="9525">
            <a:noFill/>
            <a:miter lim="800000"/>
            <a:headEnd/>
            <a:tailEnd/>
          </a:ln>
          <a:effectLst/>
        </p:spPr>
      </p:pic>
      <p:pic>
        <p:nvPicPr>
          <p:cNvPr id="7263237" name="Picture 5" descr="figure 4-19d"/>
          <p:cNvPicPr>
            <a:picLocks noChangeAspect="1" noChangeArrowheads="1"/>
          </p:cNvPicPr>
          <p:nvPr/>
        </p:nvPicPr>
        <p:blipFill>
          <a:blip r:embed="rId3" cstate="print"/>
          <a:srcRect/>
          <a:stretch>
            <a:fillRect/>
          </a:stretch>
        </p:blipFill>
        <p:spPr bwMode="auto">
          <a:xfrm>
            <a:off x="0" y="4673600"/>
            <a:ext cx="4572000" cy="2184400"/>
          </a:xfrm>
          <a:prstGeom prst="rect">
            <a:avLst/>
          </a:prstGeom>
          <a:noFill/>
          <a:ln w="9525">
            <a:noFill/>
            <a:miter lim="800000"/>
            <a:headEnd/>
            <a:tailEnd/>
          </a:ln>
          <a:effectLst/>
        </p:spPr>
      </p:pic>
      <p:pic>
        <p:nvPicPr>
          <p:cNvPr id="7263239" name="Picture 7" descr="04_F19a"/>
          <p:cNvPicPr>
            <a:picLocks noChangeAspect="1" noChangeArrowheads="1"/>
          </p:cNvPicPr>
          <p:nvPr/>
        </p:nvPicPr>
        <p:blipFill>
          <a:blip r:embed="rId4" cstate="print"/>
          <a:srcRect/>
          <a:stretch>
            <a:fillRect/>
          </a:stretch>
        </p:blipFill>
        <p:spPr bwMode="auto">
          <a:xfrm>
            <a:off x="4427538" y="3082925"/>
            <a:ext cx="4211637" cy="19304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5347" name="Rectangle 3"/>
          <p:cNvSpPr>
            <a:spLocks noGrp="1" noChangeArrowheads="1"/>
          </p:cNvSpPr>
          <p:nvPr>
            <p:ph type="subTitle" idx="4294967295"/>
          </p:nvPr>
        </p:nvSpPr>
        <p:spPr>
          <a:xfrm>
            <a:off x="179388" y="404813"/>
            <a:ext cx="4211637" cy="6264275"/>
          </a:xfrm>
        </p:spPr>
        <p:txBody>
          <a:bodyPr/>
          <a:lstStyle/>
          <a:p>
            <a:pPr marL="0" indent="0">
              <a:spcAft>
                <a:spcPct val="30000"/>
              </a:spcAft>
            </a:pPr>
            <a:r>
              <a:rPr lang="en-US" sz="2200">
                <a:solidFill>
                  <a:srgbClr val="000000"/>
                </a:solidFill>
                <a:cs typeface="Times New Roman" pitchFamily="18" charset="0"/>
              </a:rPr>
              <a:t> </a:t>
            </a:r>
            <a:r>
              <a:rPr lang="en-US" sz="2200">
                <a:cs typeface="Times New Roman" pitchFamily="18" charset="0"/>
              </a:rPr>
              <a:t>The major function of the cytoplasmic membrane is to act as a permeability barrier, preventing leakage of cytoplasmic metabolites into the environment. Selective permeability also prevents the diffusion of most solutes.</a:t>
            </a:r>
          </a:p>
          <a:p>
            <a:pPr marL="0" indent="0">
              <a:spcAft>
                <a:spcPct val="30000"/>
              </a:spcAft>
            </a:pPr>
            <a:r>
              <a:rPr lang="en-US" sz="2200">
                <a:cs typeface="Times New Roman" pitchFamily="18" charset="0"/>
              </a:rPr>
              <a:t> To accumulate nutrients against the concentration gradient, specific transport mechanisms are employed.</a:t>
            </a:r>
          </a:p>
          <a:p>
            <a:pPr marL="0" indent="0">
              <a:spcAft>
                <a:spcPct val="30000"/>
              </a:spcAft>
            </a:pPr>
            <a:r>
              <a:rPr lang="en-US" sz="2200">
                <a:cs typeface="Times New Roman" pitchFamily="18" charset="0"/>
              </a:rPr>
              <a:t> The membrane also functions as an anchor for membrane proteins involved in transport, bioenergetics, and chemotaxis and as a site for energy conservation in the cell.</a:t>
            </a:r>
          </a:p>
          <a:p>
            <a:pPr marL="0" indent="0">
              <a:spcAft>
                <a:spcPct val="30000"/>
              </a:spcAft>
            </a:pPr>
            <a:endParaRPr lang="en-US" sz="2200">
              <a:cs typeface="Times New Roman" pitchFamily="18" charset="0"/>
            </a:endParaRPr>
          </a:p>
        </p:txBody>
      </p:sp>
      <p:pic>
        <p:nvPicPr>
          <p:cNvPr id="7226373" name="Picture 5" descr="figure 4-20 part 1"/>
          <p:cNvPicPr>
            <a:picLocks noChangeAspect="1" noChangeArrowheads="1"/>
          </p:cNvPicPr>
          <p:nvPr/>
        </p:nvPicPr>
        <p:blipFill>
          <a:blip r:embed="rId2" cstate="print"/>
          <a:srcRect/>
          <a:stretch>
            <a:fillRect/>
          </a:stretch>
        </p:blipFill>
        <p:spPr bwMode="auto">
          <a:xfrm>
            <a:off x="4787900" y="442913"/>
            <a:ext cx="4264025" cy="2049462"/>
          </a:xfrm>
          <a:prstGeom prst="rect">
            <a:avLst/>
          </a:prstGeom>
          <a:noFill/>
          <a:ln w="9525">
            <a:noFill/>
            <a:miter lim="800000"/>
            <a:headEnd/>
            <a:tailEnd/>
          </a:ln>
          <a:effectLst/>
        </p:spPr>
      </p:pic>
      <p:pic>
        <p:nvPicPr>
          <p:cNvPr id="7226374" name="Picture 6" descr="figure 4-20 part 2"/>
          <p:cNvPicPr>
            <a:picLocks noChangeAspect="1" noChangeArrowheads="1"/>
          </p:cNvPicPr>
          <p:nvPr/>
        </p:nvPicPr>
        <p:blipFill>
          <a:blip r:embed="rId3" cstate="print"/>
          <a:srcRect/>
          <a:stretch>
            <a:fillRect/>
          </a:stretch>
        </p:blipFill>
        <p:spPr bwMode="auto">
          <a:xfrm>
            <a:off x="4859338" y="2636838"/>
            <a:ext cx="4264025" cy="1827212"/>
          </a:xfrm>
          <a:prstGeom prst="rect">
            <a:avLst/>
          </a:prstGeom>
          <a:noFill/>
          <a:ln w="9525">
            <a:noFill/>
            <a:miter lim="800000"/>
            <a:headEnd/>
            <a:tailEnd/>
          </a:ln>
          <a:effectLst/>
        </p:spPr>
      </p:pic>
      <p:pic>
        <p:nvPicPr>
          <p:cNvPr id="7226375" name="Picture 7" descr="figure 4-20 part 3"/>
          <p:cNvPicPr>
            <a:picLocks noChangeAspect="1" noChangeArrowheads="1"/>
          </p:cNvPicPr>
          <p:nvPr/>
        </p:nvPicPr>
        <p:blipFill>
          <a:blip r:embed="rId4" cstate="print"/>
          <a:srcRect/>
          <a:stretch>
            <a:fillRect/>
          </a:stretch>
        </p:blipFill>
        <p:spPr bwMode="auto">
          <a:xfrm>
            <a:off x="4859338" y="4727575"/>
            <a:ext cx="3924300" cy="2014538"/>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6306" name="Rectangle 1026"/>
          <p:cNvSpPr>
            <a:spLocks noGrp="1" noChangeArrowheads="1"/>
          </p:cNvSpPr>
          <p:nvPr>
            <p:ph type="ctrTitle"/>
          </p:nvPr>
        </p:nvSpPr>
        <p:spPr>
          <a:xfrm>
            <a:off x="611188" y="188913"/>
            <a:ext cx="7772400" cy="792162"/>
          </a:xfrm>
        </p:spPr>
        <p:txBody>
          <a:bodyPr/>
          <a:lstStyle/>
          <a:p>
            <a:r>
              <a:rPr lang="en-US" sz="3200" b="1">
                <a:cs typeface="Times New Roman" pitchFamily="18" charset="0"/>
              </a:rPr>
              <a:t>The Cell Wall of Prokaryotes: Peptidoglycan and Related Molecules</a:t>
            </a:r>
          </a:p>
        </p:txBody>
      </p:sp>
      <p:sp>
        <p:nvSpPr>
          <p:cNvPr id="7251972" name="Rectangle 4"/>
          <p:cNvSpPr>
            <a:spLocks noGrp="1" noChangeArrowheads="1"/>
          </p:cNvSpPr>
          <p:nvPr>
            <p:ph type="subTitle" idx="1"/>
          </p:nvPr>
        </p:nvSpPr>
        <p:spPr>
          <a:xfrm>
            <a:off x="179388" y="1268413"/>
            <a:ext cx="8713787" cy="1584325"/>
          </a:xfrm>
          <a:noFill/>
          <a:ln/>
        </p:spPr>
        <p:txBody>
          <a:bodyPr/>
          <a:lstStyle/>
          <a:p>
            <a:pPr algn="l">
              <a:lnSpc>
                <a:spcPct val="80000"/>
              </a:lnSpc>
              <a:spcAft>
                <a:spcPct val="30000"/>
              </a:spcAft>
              <a:buFontTx/>
              <a:buChar char="•"/>
            </a:pPr>
            <a:r>
              <a:rPr lang="en-US" sz="2000"/>
              <a:t> The bacterial cell walls provides </a:t>
            </a:r>
            <a:r>
              <a:rPr lang="en-US" sz="2000" b="1"/>
              <a:t>cell integrity</a:t>
            </a:r>
            <a:r>
              <a:rPr lang="en-US" sz="2000"/>
              <a:t> due to the intracellular osmotic pressure (in </a:t>
            </a:r>
            <a:r>
              <a:rPr lang="en-US" sz="2000" i="1"/>
              <a:t>E.Coli</a:t>
            </a:r>
            <a:r>
              <a:rPr lang="en-US" sz="2000"/>
              <a:t> about 2 atm.).</a:t>
            </a:r>
          </a:p>
          <a:p>
            <a:pPr algn="l">
              <a:lnSpc>
                <a:spcPct val="80000"/>
              </a:lnSpc>
              <a:spcAft>
                <a:spcPct val="30000"/>
              </a:spcAft>
              <a:buFontTx/>
              <a:buChar char="•"/>
            </a:pPr>
            <a:r>
              <a:rPr lang="en-US" sz="2000"/>
              <a:t> The cell wall rigidity is mainly provided by a dense layer of </a:t>
            </a:r>
            <a:r>
              <a:rPr lang="en-US" sz="2000" b="1"/>
              <a:t>peptidoglycan</a:t>
            </a:r>
            <a:r>
              <a:rPr lang="en-US" sz="2000"/>
              <a:t>. </a:t>
            </a:r>
          </a:p>
          <a:p>
            <a:pPr algn="l">
              <a:lnSpc>
                <a:spcPct val="80000"/>
              </a:lnSpc>
              <a:spcAft>
                <a:spcPct val="30000"/>
              </a:spcAft>
              <a:buFontTx/>
              <a:buChar char="•"/>
            </a:pPr>
            <a:r>
              <a:rPr lang="en-US" sz="2000"/>
              <a:t> Peptidoglycan consists of strands of alternating repeats of </a:t>
            </a:r>
            <a:r>
              <a:rPr lang="en-US" sz="2000" i="1"/>
              <a:t>N</a:t>
            </a:r>
            <a:r>
              <a:rPr lang="en-US" sz="2000"/>
              <a:t>-acetylglucosamine (G) and </a:t>
            </a:r>
            <a:r>
              <a:rPr lang="en-US" sz="2000" i="1"/>
              <a:t>N</a:t>
            </a:r>
            <a:r>
              <a:rPr lang="en-US" sz="2000"/>
              <a:t>-acetylmuramic acid (M), with the latter cross-linked between strands by short peptides. Many sheets of peptidoglycan can be present, depending on the organism.</a:t>
            </a:r>
          </a:p>
        </p:txBody>
      </p:sp>
      <p:pic>
        <p:nvPicPr>
          <p:cNvPr id="7251973" name="Picture 5" descr="figure 4-29"/>
          <p:cNvPicPr>
            <a:picLocks noChangeAspect="1" noChangeArrowheads="1"/>
          </p:cNvPicPr>
          <p:nvPr/>
        </p:nvPicPr>
        <p:blipFill>
          <a:blip r:embed="rId2" cstate="print"/>
          <a:srcRect/>
          <a:stretch>
            <a:fillRect/>
          </a:stretch>
        </p:blipFill>
        <p:spPr bwMode="auto">
          <a:xfrm>
            <a:off x="5076825" y="3357563"/>
            <a:ext cx="3270250" cy="3487737"/>
          </a:xfrm>
          <a:prstGeom prst="rect">
            <a:avLst/>
          </a:prstGeom>
          <a:noFill/>
          <a:ln w="9525">
            <a:noFill/>
            <a:miter lim="800000"/>
            <a:headEnd/>
            <a:tailEnd/>
          </a:ln>
          <a:effectLst/>
        </p:spPr>
      </p:pic>
      <p:pic>
        <p:nvPicPr>
          <p:cNvPr id="7251975" name="Picture 7" descr="04_F27d"/>
          <p:cNvPicPr>
            <a:picLocks noChangeAspect="1" noChangeArrowheads="1"/>
          </p:cNvPicPr>
          <p:nvPr/>
        </p:nvPicPr>
        <p:blipFill>
          <a:blip r:embed="rId3" cstate="print"/>
          <a:srcRect/>
          <a:stretch>
            <a:fillRect/>
          </a:stretch>
        </p:blipFill>
        <p:spPr bwMode="auto">
          <a:xfrm>
            <a:off x="1416050" y="3384550"/>
            <a:ext cx="3011488" cy="3357563"/>
          </a:xfrm>
          <a:prstGeom prst="rect">
            <a:avLst/>
          </a:prstGeom>
          <a:noFill/>
        </p:spPr>
      </p:pic>
      <p:sp>
        <p:nvSpPr>
          <p:cNvPr id="7251976" name="Text Box 8"/>
          <p:cNvSpPr txBox="1">
            <a:spLocks noChangeArrowheads="1"/>
          </p:cNvSpPr>
          <p:nvPr/>
        </p:nvSpPr>
        <p:spPr bwMode="auto">
          <a:xfrm>
            <a:off x="684213" y="4979988"/>
            <a:ext cx="1460500" cy="825500"/>
          </a:xfrm>
          <a:prstGeom prst="rect">
            <a:avLst/>
          </a:prstGeom>
          <a:noFill/>
          <a:ln w="9525">
            <a:noFill/>
            <a:miter lim="800000"/>
            <a:headEnd/>
            <a:tailEnd/>
          </a:ln>
          <a:effectLst/>
        </p:spPr>
        <p:txBody>
          <a:bodyPr>
            <a:spAutoFit/>
          </a:bodyPr>
          <a:lstStyle/>
          <a:p>
            <a:r>
              <a:rPr lang="nb-NO" sz="1600"/>
              <a:t>G- bacteria </a:t>
            </a:r>
            <a:r>
              <a:rPr lang="nb-NO" sz="1600" i="1"/>
              <a:t>Leucothrix mucor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2997" name="Rectangle 5"/>
          <p:cNvSpPr>
            <a:spLocks noChangeArrowheads="1"/>
          </p:cNvSpPr>
          <p:nvPr/>
        </p:nvSpPr>
        <p:spPr bwMode="auto">
          <a:xfrm>
            <a:off x="0" y="260350"/>
            <a:ext cx="3779838" cy="6335713"/>
          </a:xfrm>
          <a:prstGeom prst="rect">
            <a:avLst/>
          </a:prstGeom>
          <a:noFill/>
          <a:ln w="9525">
            <a:noFill/>
            <a:miter lim="800000"/>
            <a:headEnd/>
            <a:tailEnd/>
          </a:ln>
          <a:effectLst/>
        </p:spPr>
        <p:txBody>
          <a:bodyPr/>
          <a:lstStyle/>
          <a:p>
            <a:pPr marL="342900" indent="-342900">
              <a:spcBef>
                <a:spcPct val="20000"/>
              </a:spcBef>
              <a:buFontTx/>
              <a:buChar char="•"/>
            </a:pPr>
            <a:r>
              <a:rPr lang="en-US" sz="2000" dirty="0">
                <a:cs typeface="Times New Roman" pitchFamily="18" charset="0"/>
              </a:rPr>
              <a:t> Each </a:t>
            </a:r>
            <a:r>
              <a:rPr lang="en-US" sz="2000" dirty="0" err="1">
                <a:cs typeface="Times New Roman" pitchFamily="18" charset="0"/>
              </a:rPr>
              <a:t>peptidoglycan</a:t>
            </a:r>
            <a:r>
              <a:rPr lang="en-US" sz="2000" dirty="0">
                <a:cs typeface="Times New Roman" pitchFamily="18" charset="0"/>
              </a:rPr>
              <a:t> repeating subunit is composed of four amino acids (L-</a:t>
            </a:r>
            <a:r>
              <a:rPr lang="en-US" sz="2000" dirty="0" err="1">
                <a:cs typeface="Times New Roman" pitchFamily="18" charset="0"/>
              </a:rPr>
              <a:t>alanine</a:t>
            </a:r>
            <a:r>
              <a:rPr lang="en-US" sz="2000" dirty="0">
                <a:cs typeface="Times New Roman" pitchFamily="18" charset="0"/>
              </a:rPr>
              <a:t>, D-</a:t>
            </a:r>
            <a:r>
              <a:rPr lang="en-US" sz="2000" dirty="0" err="1">
                <a:cs typeface="Times New Roman" pitchFamily="18" charset="0"/>
              </a:rPr>
              <a:t>alanine</a:t>
            </a:r>
            <a:r>
              <a:rPr lang="en-US" sz="2000" dirty="0">
                <a:cs typeface="Times New Roman" pitchFamily="18" charset="0"/>
              </a:rPr>
              <a:t>, D-</a:t>
            </a:r>
            <a:r>
              <a:rPr lang="en-US" sz="2000" dirty="0" err="1">
                <a:cs typeface="Times New Roman" pitchFamily="18" charset="0"/>
              </a:rPr>
              <a:t>glutamic</a:t>
            </a:r>
            <a:r>
              <a:rPr lang="en-US" sz="2000" dirty="0">
                <a:cs typeface="Times New Roman" pitchFamily="18" charset="0"/>
              </a:rPr>
              <a:t> acid, and either lysine or </a:t>
            </a:r>
            <a:r>
              <a:rPr lang="en-US" sz="2000" dirty="0" err="1" smtClean="0">
                <a:cs typeface="Times New Roman" pitchFamily="18" charset="0"/>
              </a:rPr>
              <a:t>diamino</a:t>
            </a:r>
            <a:r>
              <a:rPr lang="en-US" sz="2000" dirty="0" smtClean="0">
                <a:cs typeface="Times New Roman" pitchFamily="18" charset="0"/>
              </a:rPr>
              <a:t> </a:t>
            </a:r>
            <a:r>
              <a:rPr lang="en-US" sz="2000" dirty="0" err="1" smtClean="0">
                <a:cs typeface="Times New Roman" pitchFamily="18" charset="0"/>
              </a:rPr>
              <a:t>pimelic</a:t>
            </a:r>
            <a:r>
              <a:rPr lang="en-US" sz="2000" dirty="0" smtClean="0">
                <a:cs typeface="Times New Roman" pitchFamily="18" charset="0"/>
              </a:rPr>
              <a:t> </a:t>
            </a:r>
            <a:r>
              <a:rPr lang="en-US" sz="2000" dirty="0">
                <a:cs typeface="Times New Roman" pitchFamily="18" charset="0"/>
              </a:rPr>
              <a:t>acid) and two </a:t>
            </a:r>
            <a:r>
              <a:rPr lang="en-US" sz="2000" i="1" dirty="0">
                <a:cs typeface="Times New Roman" pitchFamily="18" charset="0"/>
              </a:rPr>
              <a:t>N</a:t>
            </a:r>
            <a:r>
              <a:rPr lang="en-US" sz="2000" dirty="0">
                <a:cs typeface="Times New Roman" pitchFamily="18" charset="0"/>
              </a:rPr>
              <a:t>-acetyl-glucose-like sugars.</a:t>
            </a:r>
          </a:p>
          <a:p>
            <a:pPr marL="342900" indent="-342900">
              <a:spcBef>
                <a:spcPct val="20000"/>
              </a:spcBef>
              <a:buFontTx/>
              <a:buChar char="•"/>
            </a:pPr>
            <a:r>
              <a:rPr lang="en-US" sz="2000" dirty="0">
                <a:cs typeface="Times New Roman" pitchFamily="18" charset="0"/>
              </a:rPr>
              <a:t> </a:t>
            </a:r>
            <a:r>
              <a:rPr lang="en-US" sz="2000" dirty="0" err="1">
                <a:cs typeface="Times New Roman" pitchFamily="18" charset="0"/>
              </a:rPr>
              <a:t>Tetrapeptide</a:t>
            </a:r>
            <a:r>
              <a:rPr lang="en-US" sz="2000" dirty="0">
                <a:cs typeface="Times New Roman" pitchFamily="18" charset="0"/>
              </a:rPr>
              <a:t> cross-links formed by the amino acids from one chain of </a:t>
            </a:r>
            <a:r>
              <a:rPr lang="en-US" sz="2000" dirty="0" err="1">
                <a:cs typeface="Times New Roman" pitchFamily="18" charset="0"/>
              </a:rPr>
              <a:t>peptidoglycan</a:t>
            </a:r>
            <a:r>
              <a:rPr lang="en-US" sz="2000" dirty="0">
                <a:cs typeface="Times New Roman" pitchFamily="18" charset="0"/>
              </a:rPr>
              <a:t> to another provide the cell wall of prokaryotes with extreme strength and rigidity.</a:t>
            </a:r>
          </a:p>
          <a:p>
            <a:pPr marL="342900" indent="-342900">
              <a:spcBef>
                <a:spcPct val="20000"/>
              </a:spcBef>
              <a:buFontTx/>
              <a:buChar char="•"/>
            </a:pPr>
            <a:r>
              <a:rPr lang="en-US" sz="2000" i="1" dirty="0" err="1">
                <a:cs typeface="Times New Roman" pitchFamily="18" charset="0"/>
              </a:rPr>
              <a:t>Archaea</a:t>
            </a:r>
            <a:r>
              <a:rPr lang="en-US" sz="2000" dirty="0">
                <a:cs typeface="Times New Roman" pitchFamily="18" charset="0"/>
              </a:rPr>
              <a:t> lack </a:t>
            </a:r>
            <a:r>
              <a:rPr lang="en-US" sz="2000" dirty="0" err="1">
                <a:cs typeface="Times New Roman" pitchFamily="18" charset="0"/>
              </a:rPr>
              <a:t>peptidoglycan</a:t>
            </a:r>
            <a:r>
              <a:rPr lang="en-US" sz="2000" dirty="0">
                <a:cs typeface="Times New Roman" pitchFamily="18" charset="0"/>
              </a:rPr>
              <a:t> but contain walls made of other polysaccharides or protein. The enzyme </a:t>
            </a:r>
            <a:r>
              <a:rPr lang="en-US" sz="2000" dirty="0" err="1">
                <a:cs typeface="Times New Roman" pitchFamily="18" charset="0"/>
              </a:rPr>
              <a:t>lysozyme</a:t>
            </a:r>
            <a:r>
              <a:rPr lang="en-US" sz="2000" dirty="0">
                <a:cs typeface="Times New Roman" pitchFamily="18" charset="0"/>
              </a:rPr>
              <a:t> destroys </a:t>
            </a:r>
            <a:r>
              <a:rPr lang="en-US" sz="2000" dirty="0" err="1">
                <a:cs typeface="Times New Roman" pitchFamily="18" charset="0"/>
              </a:rPr>
              <a:t>peptidoglycan</a:t>
            </a:r>
            <a:r>
              <a:rPr lang="en-US" sz="2000" dirty="0">
                <a:cs typeface="Times New Roman" pitchFamily="18" charset="0"/>
              </a:rPr>
              <a:t>, leading to cell </a:t>
            </a:r>
            <a:r>
              <a:rPr lang="en-US" sz="2000" dirty="0" err="1">
                <a:cs typeface="Times New Roman" pitchFamily="18" charset="0"/>
              </a:rPr>
              <a:t>lysis</a:t>
            </a:r>
            <a:r>
              <a:rPr lang="en-US" sz="2000" dirty="0">
                <a:cs typeface="Times New Roman" pitchFamily="18" charset="0"/>
              </a:rPr>
              <a:t>.</a:t>
            </a:r>
          </a:p>
          <a:p>
            <a:pPr marL="342900" indent="-342900">
              <a:spcBef>
                <a:spcPct val="20000"/>
              </a:spcBef>
              <a:buFontTx/>
              <a:buChar char="•"/>
            </a:pPr>
            <a:endParaRPr lang="en-US" sz="2000" dirty="0">
              <a:cs typeface="Times New Roman" pitchFamily="18" charset="0"/>
            </a:endParaRPr>
          </a:p>
          <a:p>
            <a:pPr marL="342900" indent="-342900">
              <a:spcBef>
                <a:spcPct val="20000"/>
              </a:spcBef>
              <a:buFontTx/>
              <a:buChar char="•"/>
            </a:pPr>
            <a:endParaRPr lang="en-US" sz="2000" dirty="0">
              <a:cs typeface="Times New Roman" pitchFamily="18" charset="0"/>
            </a:endParaRPr>
          </a:p>
        </p:txBody>
      </p:sp>
      <p:pic>
        <p:nvPicPr>
          <p:cNvPr id="7252999" name="Picture 7" descr="figure 4-30"/>
          <p:cNvPicPr>
            <a:picLocks noChangeAspect="1" noChangeArrowheads="1"/>
          </p:cNvPicPr>
          <p:nvPr/>
        </p:nvPicPr>
        <p:blipFill>
          <a:blip r:embed="rId2" cstate="print"/>
          <a:srcRect/>
          <a:stretch>
            <a:fillRect/>
          </a:stretch>
        </p:blipFill>
        <p:spPr bwMode="auto">
          <a:xfrm>
            <a:off x="3846513" y="188913"/>
            <a:ext cx="5262562" cy="6399212"/>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8355" name="Rectangle 3"/>
          <p:cNvSpPr>
            <a:spLocks noGrp="1" noChangeArrowheads="1"/>
          </p:cNvSpPr>
          <p:nvPr>
            <p:ph type="subTitle" idx="1"/>
          </p:nvPr>
        </p:nvSpPr>
        <p:spPr>
          <a:xfrm>
            <a:off x="250825" y="333375"/>
            <a:ext cx="4105275" cy="6264275"/>
          </a:xfrm>
        </p:spPr>
        <p:txBody>
          <a:bodyPr/>
          <a:lstStyle/>
          <a:p>
            <a:pPr algn="l">
              <a:lnSpc>
                <a:spcPct val="80000"/>
              </a:lnSpc>
              <a:spcAft>
                <a:spcPct val="30000"/>
              </a:spcAft>
              <a:buFontTx/>
              <a:buChar char="•"/>
            </a:pPr>
            <a:r>
              <a:rPr lang="en-US" sz="2200">
                <a:cs typeface="Times New Roman" pitchFamily="18" charset="0"/>
              </a:rPr>
              <a:t> </a:t>
            </a:r>
            <a:r>
              <a:rPr lang="en-US" sz="2200" b="1">
                <a:cs typeface="Times New Roman" pitchFamily="18" charset="0"/>
              </a:rPr>
              <a:t>Gram-negative</a:t>
            </a:r>
            <a:r>
              <a:rPr lang="en-US" sz="2200">
                <a:cs typeface="Times New Roman" pitchFamily="18" charset="0"/>
              </a:rPr>
              <a:t> </a:t>
            </a:r>
            <a:r>
              <a:rPr lang="en-US" sz="2200" i="1">
                <a:cs typeface="Times New Roman" pitchFamily="18" charset="0"/>
              </a:rPr>
              <a:t>Bacteria</a:t>
            </a:r>
            <a:r>
              <a:rPr lang="en-US" sz="2200">
                <a:cs typeface="Times New Roman" pitchFamily="18" charset="0"/>
              </a:rPr>
              <a:t> have only a few layers of peptidoglycan, while </a:t>
            </a:r>
            <a:r>
              <a:rPr lang="en-US" sz="2200" b="1">
                <a:cs typeface="Times New Roman" pitchFamily="18" charset="0"/>
              </a:rPr>
              <a:t>gram-positive </a:t>
            </a:r>
            <a:r>
              <a:rPr lang="en-US" sz="2200">
                <a:cs typeface="Times New Roman" pitchFamily="18" charset="0"/>
              </a:rPr>
              <a:t>have several layers, as well as a negatively charged techoic acid polyalcohol groups.</a:t>
            </a:r>
          </a:p>
          <a:p>
            <a:pPr algn="l">
              <a:lnSpc>
                <a:spcPct val="80000"/>
              </a:lnSpc>
              <a:spcAft>
                <a:spcPct val="30000"/>
              </a:spcAft>
              <a:buFontTx/>
              <a:buChar char="•"/>
            </a:pPr>
            <a:r>
              <a:rPr lang="en-US" sz="2200">
                <a:cs typeface="Times New Roman" pitchFamily="18" charset="0"/>
              </a:rPr>
              <a:t> Some prokaryotes are free-living </a:t>
            </a:r>
            <a:r>
              <a:rPr lang="en-US" sz="2200" b="1">
                <a:cs typeface="Times New Roman" pitchFamily="18" charset="0"/>
              </a:rPr>
              <a:t>protoplasts</a:t>
            </a:r>
            <a:r>
              <a:rPr lang="en-US" sz="2200">
                <a:cs typeface="Times New Roman" pitchFamily="18" charset="0"/>
              </a:rPr>
              <a:t> that survive without cell walls because they have unusually tough membranes or live in osmotically protected habitats, such as the animal body.</a:t>
            </a:r>
          </a:p>
          <a:p>
            <a:pPr algn="l">
              <a:lnSpc>
                <a:spcPct val="80000"/>
              </a:lnSpc>
              <a:spcAft>
                <a:spcPct val="30000"/>
              </a:spcAft>
              <a:buFontTx/>
              <a:buChar char="•"/>
            </a:pPr>
            <a:r>
              <a:rPr lang="en-US" sz="2200" i="1">
                <a:cs typeface="Times New Roman" pitchFamily="18" charset="0"/>
              </a:rPr>
              <a:t> Archaea</a:t>
            </a:r>
            <a:r>
              <a:rPr lang="en-US" sz="2200">
                <a:cs typeface="Times New Roman" pitchFamily="18" charset="0"/>
              </a:rPr>
              <a:t> cell walls may contain </a:t>
            </a:r>
            <a:r>
              <a:rPr lang="en-US" sz="2200" b="1">
                <a:cs typeface="Times New Roman" pitchFamily="18" charset="0"/>
              </a:rPr>
              <a:t>pseudopeptidoglycan</a:t>
            </a:r>
            <a:r>
              <a:rPr lang="en-US" sz="2200">
                <a:cs typeface="Times New Roman" pitchFamily="18" charset="0"/>
              </a:rPr>
              <a:t>, which contains </a:t>
            </a:r>
            <a:r>
              <a:rPr lang="en-US" sz="2200" i="1">
                <a:cs typeface="Times New Roman" pitchFamily="18" charset="0"/>
              </a:rPr>
              <a:t>N</a:t>
            </a:r>
            <a:r>
              <a:rPr lang="en-US" sz="2200">
                <a:cs typeface="Times New Roman" pitchFamily="18" charset="0"/>
              </a:rPr>
              <a:t>-acetyltalosaminuronic acid instead of the </a:t>
            </a:r>
            <a:r>
              <a:rPr lang="en-US" sz="2200" i="1">
                <a:cs typeface="Times New Roman" pitchFamily="18" charset="0"/>
              </a:rPr>
              <a:t>N</a:t>
            </a:r>
            <a:r>
              <a:rPr lang="en-US" sz="2200">
                <a:cs typeface="Times New Roman" pitchFamily="18" charset="0"/>
              </a:rPr>
              <a:t>-acetylmuramic acid of peptidoglycan.</a:t>
            </a:r>
          </a:p>
          <a:p>
            <a:pPr algn="l">
              <a:lnSpc>
                <a:spcPct val="80000"/>
              </a:lnSpc>
              <a:spcAft>
                <a:spcPct val="30000"/>
              </a:spcAft>
              <a:buFontTx/>
              <a:buChar char="•"/>
            </a:pPr>
            <a:endParaRPr lang="en-US" sz="2200">
              <a:cs typeface="Times New Roman" pitchFamily="18" charset="0"/>
            </a:endParaRPr>
          </a:p>
        </p:txBody>
      </p:sp>
      <p:pic>
        <p:nvPicPr>
          <p:cNvPr id="7269380" name="Picture 4" descr="figure 4-27b"/>
          <p:cNvPicPr>
            <a:picLocks noChangeAspect="1" noChangeArrowheads="1"/>
          </p:cNvPicPr>
          <p:nvPr/>
        </p:nvPicPr>
        <p:blipFill>
          <a:blip r:embed="rId2" cstate="print"/>
          <a:srcRect/>
          <a:stretch>
            <a:fillRect/>
          </a:stretch>
        </p:blipFill>
        <p:spPr bwMode="auto">
          <a:xfrm>
            <a:off x="4356100" y="404813"/>
            <a:ext cx="4752975" cy="3186112"/>
          </a:xfrm>
          <a:prstGeom prst="rect">
            <a:avLst/>
          </a:prstGeom>
          <a:noFill/>
          <a:ln w="9525">
            <a:noFill/>
            <a:miter lim="800000"/>
            <a:headEnd/>
            <a:tailEnd/>
          </a:ln>
          <a:effectLst/>
        </p:spPr>
      </p:pic>
      <p:pic>
        <p:nvPicPr>
          <p:cNvPr id="7269381" name="Picture 5" descr="figure 4-27a"/>
          <p:cNvPicPr>
            <a:picLocks noChangeAspect="1" noChangeArrowheads="1"/>
          </p:cNvPicPr>
          <p:nvPr/>
        </p:nvPicPr>
        <p:blipFill>
          <a:blip r:embed="rId3" cstate="print"/>
          <a:srcRect/>
          <a:stretch>
            <a:fillRect/>
          </a:stretch>
        </p:blipFill>
        <p:spPr bwMode="auto">
          <a:xfrm>
            <a:off x="4572000" y="3979863"/>
            <a:ext cx="2663825" cy="2401887"/>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92258" name="Picture 2" descr="figure 4-31"/>
          <p:cNvPicPr>
            <a:picLocks noChangeAspect="1" noChangeArrowheads="1"/>
          </p:cNvPicPr>
          <p:nvPr/>
        </p:nvPicPr>
        <p:blipFill>
          <a:blip r:embed="rId3" cstate="print"/>
          <a:srcRect/>
          <a:stretch>
            <a:fillRect/>
          </a:stretch>
        </p:blipFill>
        <p:spPr bwMode="auto">
          <a:xfrm>
            <a:off x="323850" y="2205038"/>
            <a:ext cx="8531225" cy="4221162"/>
          </a:xfrm>
          <a:prstGeom prst="rect">
            <a:avLst/>
          </a:prstGeom>
          <a:noFill/>
          <a:ln w="9525">
            <a:noFill/>
            <a:miter lim="800000"/>
            <a:headEnd/>
            <a:tailEnd/>
          </a:ln>
          <a:effectLst/>
        </p:spPr>
      </p:pic>
      <p:sp>
        <p:nvSpPr>
          <p:cNvPr id="7392259" name="Rectangle 3"/>
          <p:cNvSpPr>
            <a:spLocks noGrp="1" noChangeArrowheads="1"/>
          </p:cNvSpPr>
          <p:nvPr>
            <p:ph type="title"/>
          </p:nvPr>
        </p:nvSpPr>
        <p:spPr>
          <a:xfrm>
            <a:off x="685800" y="609600"/>
            <a:ext cx="7772400" cy="442913"/>
          </a:xfrm>
        </p:spPr>
        <p:txBody>
          <a:bodyPr/>
          <a:lstStyle/>
          <a:p>
            <a:r>
              <a:rPr lang="nb-NO" sz="4000"/>
              <a:t>The Gram positive cell wall</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2450" name="Rectangle 2"/>
          <p:cNvSpPr>
            <a:spLocks noGrp="1" noChangeArrowheads="1"/>
          </p:cNvSpPr>
          <p:nvPr>
            <p:ph type="ctrTitle"/>
          </p:nvPr>
        </p:nvSpPr>
        <p:spPr>
          <a:xfrm>
            <a:off x="323850" y="333375"/>
            <a:ext cx="8424863" cy="647700"/>
          </a:xfrm>
        </p:spPr>
        <p:txBody>
          <a:bodyPr/>
          <a:lstStyle/>
          <a:p>
            <a:r>
              <a:rPr lang="en-US" sz="3000" b="1">
                <a:cs typeface="Times New Roman" pitchFamily="18" charset="0"/>
              </a:rPr>
              <a:t>The Outer Membrane of Gram-Negative </a:t>
            </a:r>
            <a:r>
              <a:rPr lang="en-US" sz="3000" b="1" i="1">
                <a:cs typeface="Times New Roman" pitchFamily="18" charset="0"/>
              </a:rPr>
              <a:t>Bacteria</a:t>
            </a:r>
            <a:endParaRPr lang="en-US" sz="3000" b="1">
              <a:latin typeface="Verdana" pitchFamily="34" charset="0"/>
              <a:cs typeface="Times New Roman" pitchFamily="18" charset="0"/>
            </a:endParaRPr>
          </a:p>
        </p:txBody>
      </p:sp>
      <p:pic>
        <p:nvPicPr>
          <p:cNvPr id="7272453" name="Picture 5" descr="figure 4-35a"/>
          <p:cNvPicPr>
            <a:picLocks noChangeAspect="1" noChangeArrowheads="1"/>
          </p:cNvPicPr>
          <p:nvPr/>
        </p:nvPicPr>
        <p:blipFill>
          <a:blip r:embed="rId2" cstate="print"/>
          <a:srcRect/>
          <a:stretch>
            <a:fillRect/>
          </a:stretch>
        </p:blipFill>
        <p:spPr bwMode="auto">
          <a:xfrm>
            <a:off x="179388" y="1628775"/>
            <a:ext cx="8531225" cy="4913313"/>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3477" name="Rectangle 5"/>
          <p:cNvSpPr>
            <a:spLocks noGrp="1" noChangeArrowheads="1"/>
          </p:cNvSpPr>
          <p:nvPr>
            <p:ph type="subTitle" idx="1"/>
          </p:nvPr>
        </p:nvSpPr>
        <p:spPr>
          <a:xfrm>
            <a:off x="179388" y="188913"/>
            <a:ext cx="3600450" cy="6480175"/>
          </a:xfrm>
          <a:noFill/>
          <a:ln/>
        </p:spPr>
        <p:txBody>
          <a:bodyPr/>
          <a:lstStyle/>
          <a:p>
            <a:pPr algn="l">
              <a:buFontTx/>
              <a:buChar char="•"/>
            </a:pPr>
            <a:r>
              <a:rPr lang="en-US" sz="2000"/>
              <a:t> In addition to peptidoglycan, gram-negative </a:t>
            </a:r>
            <a:r>
              <a:rPr lang="en-US" sz="2000" i="1"/>
              <a:t>Bacteria</a:t>
            </a:r>
            <a:r>
              <a:rPr lang="en-US" sz="2000"/>
              <a:t> contain an </a:t>
            </a:r>
            <a:r>
              <a:rPr lang="en-US" sz="2000" b="1"/>
              <a:t>outer membrane</a:t>
            </a:r>
            <a:r>
              <a:rPr lang="en-US" sz="2000"/>
              <a:t> consisting of </a:t>
            </a:r>
            <a:r>
              <a:rPr lang="en-US" sz="2000" b="1"/>
              <a:t>lipopolysaccharide (LPS)</a:t>
            </a:r>
            <a:r>
              <a:rPr lang="en-US" sz="2000"/>
              <a:t>, protein, and lipoprotein.</a:t>
            </a:r>
          </a:p>
          <a:p>
            <a:pPr algn="l">
              <a:buFontTx/>
              <a:buChar char="•"/>
            </a:pPr>
            <a:r>
              <a:rPr lang="en-US" sz="2000"/>
              <a:t> Lipopolysaccharide (LPS) is composed of lipid A, a core polysaccharide, and an </a:t>
            </a:r>
            <a:r>
              <a:rPr lang="en-US" sz="2000" i="1"/>
              <a:t>O</a:t>
            </a:r>
            <a:r>
              <a:rPr lang="en-US" sz="2000"/>
              <a:t>-specific polysaccharide. Lipid A of LPS has endotoxin properties, which may cause violent symptoms in humans.</a:t>
            </a:r>
          </a:p>
          <a:p>
            <a:pPr algn="l">
              <a:buFontTx/>
              <a:buChar char="•"/>
            </a:pPr>
            <a:r>
              <a:rPr lang="en-US" sz="2000"/>
              <a:t> Proteins called </a:t>
            </a:r>
            <a:r>
              <a:rPr lang="en-US" sz="2000" b="1"/>
              <a:t>porins</a:t>
            </a:r>
            <a:r>
              <a:rPr lang="en-US" sz="2000"/>
              <a:t> allow for permeability across the outer membrane by creating channels that traverse the membrane. The space between the membranes is the </a:t>
            </a:r>
            <a:r>
              <a:rPr lang="en-US" sz="2000" b="1"/>
              <a:t>periplasm</a:t>
            </a:r>
            <a:r>
              <a:rPr lang="en-US" sz="2000"/>
              <a:t>, which contains various proteins involved in important cellular functions.</a:t>
            </a:r>
          </a:p>
          <a:p>
            <a:pPr algn="l">
              <a:buFontTx/>
              <a:buChar char="•"/>
            </a:pPr>
            <a:endParaRPr lang="en-US" sz="2000"/>
          </a:p>
          <a:p>
            <a:pPr algn="l">
              <a:buFontTx/>
              <a:buChar char="•"/>
            </a:pPr>
            <a:endParaRPr lang="en-US" sz="2000">
              <a:cs typeface="Times New Roman" pitchFamily="18" charset="0"/>
            </a:endParaRPr>
          </a:p>
        </p:txBody>
      </p:sp>
      <p:pic>
        <p:nvPicPr>
          <p:cNvPr id="7273478" name="Picture 6" descr="figure 4-34"/>
          <p:cNvPicPr>
            <a:picLocks noChangeAspect="1" noChangeArrowheads="1"/>
          </p:cNvPicPr>
          <p:nvPr/>
        </p:nvPicPr>
        <p:blipFill>
          <a:blip r:embed="rId2" cstate="print"/>
          <a:srcRect/>
          <a:stretch>
            <a:fillRect/>
          </a:stretch>
        </p:blipFill>
        <p:spPr bwMode="auto">
          <a:xfrm>
            <a:off x="3635375" y="431800"/>
            <a:ext cx="5435600" cy="1557338"/>
          </a:xfrm>
          <a:prstGeom prst="rect">
            <a:avLst/>
          </a:prstGeom>
          <a:noFill/>
          <a:ln w="9525">
            <a:noFill/>
            <a:miter lim="800000"/>
            <a:headEnd/>
            <a:tailEnd/>
          </a:ln>
          <a:effectLst/>
        </p:spPr>
      </p:pic>
      <p:pic>
        <p:nvPicPr>
          <p:cNvPr id="7273479" name="Picture 7" descr="figure 4-35b"/>
          <p:cNvPicPr>
            <a:picLocks noChangeAspect="1" noChangeArrowheads="1"/>
          </p:cNvPicPr>
          <p:nvPr/>
        </p:nvPicPr>
        <p:blipFill>
          <a:blip r:embed="rId3" cstate="print"/>
          <a:srcRect/>
          <a:stretch>
            <a:fillRect/>
          </a:stretch>
        </p:blipFill>
        <p:spPr bwMode="auto">
          <a:xfrm>
            <a:off x="4356100" y="2420938"/>
            <a:ext cx="4079875" cy="372427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0674" name="Rectangle 2"/>
          <p:cNvSpPr>
            <a:spLocks noGrp="1" noChangeArrowheads="1"/>
          </p:cNvSpPr>
          <p:nvPr>
            <p:ph type="body" sz="half" idx="1"/>
          </p:nvPr>
        </p:nvSpPr>
        <p:spPr>
          <a:xfrm>
            <a:off x="250825" y="304800"/>
            <a:ext cx="8642350" cy="6324600"/>
          </a:xfrm>
        </p:spPr>
        <p:txBody>
          <a:bodyPr/>
          <a:lstStyle/>
          <a:p>
            <a:pPr marL="457200" indent="-457200" algn="ctr">
              <a:lnSpc>
                <a:spcPct val="80000"/>
              </a:lnSpc>
              <a:buFontTx/>
              <a:buNone/>
            </a:pPr>
            <a:r>
              <a:rPr lang="en-US" sz="2400" b="1"/>
              <a:t>Chapter 4 </a:t>
            </a:r>
            <a:r>
              <a:rPr lang="en-US" sz="2400" b="1">
                <a:cs typeface="Times New Roman" pitchFamily="18" charset="0"/>
              </a:rPr>
              <a:t>Cell Structure/Function</a:t>
            </a:r>
            <a:endParaRPr lang="en-US" sz="2400" b="1"/>
          </a:p>
          <a:p>
            <a:pPr marL="457200" indent="-457200">
              <a:buFontTx/>
              <a:buNone/>
            </a:pPr>
            <a:endParaRPr lang="en-US" sz="2400" b="1">
              <a:solidFill>
                <a:srgbClr val="000000"/>
              </a:solidFill>
              <a:cs typeface="Times New Roman" pitchFamily="18" charset="0"/>
            </a:endParaRPr>
          </a:p>
          <a:p>
            <a:pPr marL="457200" indent="-457200"/>
            <a:r>
              <a:rPr lang="en-US" sz="2400" b="1">
                <a:solidFill>
                  <a:schemeClr val="folHlink"/>
                </a:solidFill>
                <a:cs typeface="Times New Roman" pitchFamily="18" charset="0"/>
              </a:rPr>
              <a:t>Microscopy and Cell Morphology</a:t>
            </a:r>
            <a:endParaRPr lang="en-US" sz="2400">
              <a:solidFill>
                <a:schemeClr val="folHlink"/>
              </a:solidFill>
              <a:latin typeface="Verdana" pitchFamily="34" charset="0"/>
              <a:cs typeface="Times New Roman" pitchFamily="18" charset="0"/>
            </a:endParaRPr>
          </a:p>
          <a:p>
            <a:pPr marL="838200" lvl="1" indent="-381000"/>
            <a:r>
              <a:rPr lang="en-US" sz="2000">
                <a:solidFill>
                  <a:schemeClr val="folHlink"/>
                </a:solidFill>
                <a:cs typeface="Times New Roman" pitchFamily="18" charset="0"/>
              </a:rPr>
              <a:t>Light Microscopy</a:t>
            </a:r>
          </a:p>
          <a:p>
            <a:pPr marL="838200" lvl="1" indent="-381000"/>
            <a:r>
              <a:rPr lang="en-US" sz="2000">
                <a:solidFill>
                  <a:schemeClr val="folHlink"/>
                </a:solidFill>
                <a:cs typeface="Times New Roman" pitchFamily="18" charset="0"/>
              </a:rPr>
              <a:t>Three-Dimensional Imaging: Interference Contrast, Atomic Force, and Confocal Scanning Laser Microscopy</a:t>
            </a:r>
          </a:p>
          <a:p>
            <a:pPr marL="838200" lvl="1" indent="-381000"/>
            <a:r>
              <a:rPr lang="en-US" sz="2000">
                <a:solidFill>
                  <a:schemeClr val="folHlink"/>
                </a:solidFill>
                <a:cs typeface="Times New Roman" pitchFamily="18" charset="0"/>
              </a:rPr>
              <a:t>Electron Microscopy</a:t>
            </a:r>
          </a:p>
          <a:p>
            <a:pPr marL="457200" indent="-457200"/>
            <a:r>
              <a:rPr lang="en-US" sz="2400" b="1">
                <a:cs typeface="Times New Roman" pitchFamily="18" charset="0"/>
              </a:rPr>
              <a:t>Cell Morphology and the Significance of Being Small</a:t>
            </a:r>
          </a:p>
          <a:p>
            <a:pPr marL="457200" indent="-457200"/>
            <a:r>
              <a:rPr lang="en-US" sz="2400" b="1">
                <a:cs typeface="Times New Roman" pitchFamily="18" charset="0"/>
              </a:rPr>
              <a:t>Cell Membranes and Walls</a:t>
            </a:r>
          </a:p>
          <a:p>
            <a:pPr marL="838200" lvl="1" indent="-381000"/>
            <a:r>
              <a:rPr lang="en-US" sz="2000">
                <a:cs typeface="Times New Roman" pitchFamily="18" charset="0"/>
              </a:rPr>
              <a:t>Cytoplasmic Membrane: Structure</a:t>
            </a:r>
          </a:p>
          <a:p>
            <a:pPr marL="838200" lvl="1" indent="-381000"/>
            <a:r>
              <a:rPr lang="en-US" sz="2000">
                <a:cs typeface="Times New Roman" pitchFamily="18" charset="0"/>
              </a:rPr>
              <a:t>Cytoplasmic Membrane: Function</a:t>
            </a:r>
          </a:p>
          <a:p>
            <a:pPr marL="838200" lvl="1" indent="-381000"/>
            <a:r>
              <a:rPr lang="en-US" sz="2000">
                <a:cs typeface="Times New Roman" pitchFamily="18" charset="0"/>
              </a:rPr>
              <a:t>Membrane Transport Systems</a:t>
            </a:r>
          </a:p>
          <a:p>
            <a:pPr marL="838200" lvl="1" indent="-381000"/>
            <a:r>
              <a:rPr lang="en-US" sz="2000">
                <a:cs typeface="Times New Roman" pitchFamily="18" charset="0"/>
              </a:rPr>
              <a:t>The Cell Wall of Prokaryotes: Peptidoglycan and Related Molecules</a:t>
            </a:r>
          </a:p>
          <a:p>
            <a:pPr marL="838200" lvl="1" indent="-381000"/>
            <a:r>
              <a:rPr lang="en-US" sz="2000">
                <a:cs typeface="Times New Roman" pitchFamily="18" charset="0"/>
              </a:rPr>
              <a:t>The Outer Membrane of Gram-Negative </a:t>
            </a:r>
            <a:r>
              <a:rPr lang="en-US" sz="2000" i="1">
                <a:cs typeface="Times New Roman" pitchFamily="18" charset="0"/>
              </a:rPr>
              <a:t>Bacteria</a:t>
            </a:r>
            <a:endParaRPr lang="en-US" sz="2000">
              <a:cs typeface="Times New Roman" pitchFamily="18" charset="0"/>
            </a:endParaRPr>
          </a:p>
          <a:p>
            <a:pPr marL="457200" indent="-457200"/>
            <a:endParaRPr lang="en-US" sz="200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7570" name="Rectangle 2"/>
          <p:cNvSpPr>
            <a:spLocks noGrp="1" noChangeArrowheads="1"/>
          </p:cNvSpPr>
          <p:nvPr>
            <p:ph type="ctrTitle"/>
          </p:nvPr>
        </p:nvSpPr>
        <p:spPr>
          <a:xfrm>
            <a:off x="900113" y="333375"/>
            <a:ext cx="7772400" cy="647700"/>
          </a:xfrm>
        </p:spPr>
        <p:txBody>
          <a:bodyPr/>
          <a:lstStyle/>
          <a:p>
            <a:r>
              <a:rPr lang="en-US" sz="3200" b="1">
                <a:cs typeface="Times New Roman" pitchFamily="18" charset="0"/>
              </a:rPr>
              <a:t>Bacterial Cell Surface Structures</a:t>
            </a:r>
          </a:p>
        </p:txBody>
      </p:sp>
      <p:sp>
        <p:nvSpPr>
          <p:cNvPr id="7277572" name="Rectangle 4"/>
          <p:cNvSpPr>
            <a:spLocks noGrp="1" noChangeArrowheads="1"/>
          </p:cNvSpPr>
          <p:nvPr>
            <p:ph type="subTitle" idx="1"/>
          </p:nvPr>
        </p:nvSpPr>
        <p:spPr>
          <a:xfrm>
            <a:off x="179513" y="1124744"/>
            <a:ext cx="4463926" cy="5544344"/>
          </a:xfrm>
          <a:noFill/>
          <a:ln/>
        </p:spPr>
        <p:txBody>
          <a:bodyPr/>
          <a:lstStyle/>
          <a:p>
            <a:pPr algn="l">
              <a:lnSpc>
                <a:spcPct val="80000"/>
              </a:lnSpc>
              <a:spcAft>
                <a:spcPct val="30000"/>
              </a:spcAft>
              <a:buFontTx/>
              <a:buChar char="•"/>
            </a:pPr>
            <a:r>
              <a:rPr lang="en-US" sz="1800" dirty="0"/>
              <a:t> Prokaryotic cells often contain various surface structures, including </a:t>
            </a:r>
            <a:r>
              <a:rPr lang="en-US" sz="1800" b="1" dirty="0" err="1"/>
              <a:t>fimbriae</a:t>
            </a:r>
            <a:r>
              <a:rPr lang="en-US" sz="1800" dirty="0"/>
              <a:t> and </a:t>
            </a:r>
            <a:r>
              <a:rPr lang="en-US" sz="1800" b="1" dirty="0" err="1"/>
              <a:t>pili</a:t>
            </a:r>
            <a:r>
              <a:rPr lang="en-US" sz="1800" dirty="0"/>
              <a:t>, </a:t>
            </a:r>
            <a:r>
              <a:rPr lang="en-US" sz="1800" b="1" dirty="0"/>
              <a:t>S-layers</a:t>
            </a:r>
            <a:r>
              <a:rPr lang="en-US" sz="1800" dirty="0"/>
              <a:t>, </a:t>
            </a:r>
            <a:r>
              <a:rPr lang="en-US" sz="1800" b="1" dirty="0"/>
              <a:t>capsules</a:t>
            </a:r>
            <a:r>
              <a:rPr lang="en-US" sz="1800" dirty="0"/>
              <a:t>, and </a:t>
            </a:r>
            <a:r>
              <a:rPr lang="en-US" sz="1800" b="1" dirty="0"/>
              <a:t>slime layers</a:t>
            </a:r>
            <a:r>
              <a:rPr lang="en-US" sz="1800" dirty="0"/>
              <a:t>. A key function of these structures is in attaching cells to a solid surface.</a:t>
            </a:r>
          </a:p>
          <a:p>
            <a:pPr algn="l">
              <a:lnSpc>
                <a:spcPct val="80000"/>
              </a:lnSpc>
              <a:spcAft>
                <a:spcPct val="30000"/>
              </a:spcAft>
              <a:buFontTx/>
              <a:buChar char="•"/>
            </a:pPr>
            <a:r>
              <a:rPr lang="en-US" sz="2000" dirty="0">
                <a:cs typeface="Times New Roman" pitchFamily="18" charset="0"/>
              </a:rPr>
              <a:t> Short protein filaments used for attachment are </a:t>
            </a:r>
            <a:r>
              <a:rPr lang="en-US" sz="2000" dirty="0" err="1">
                <a:cs typeface="Times New Roman" pitchFamily="18" charset="0"/>
              </a:rPr>
              <a:t>fimbriae</a:t>
            </a:r>
            <a:r>
              <a:rPr lang="en-US" sz="2000" dirty="0">
                <a:cs typeface="Times New Roman" pitchFamily="18" charset="0"/>
              </a:rPr>
              <a:t>. Longer filaments that are best known for their function in </a:t>
            </a:r>
            <a:r>
              <a:rPr lang="en-US" sz="2000" dirty="0" smtClean="0">
                <a:cs typeface="Times New Roman" pitchFamily="18" charset="0"/>
              </a:rPr>
              <a:t>conjugation (lateral gene transfer, primarily of plasmids) </a:t>
            </a:r>
            <a:r>
              <a:rPr lang="en-US" sz="2000" dirty="0">
                <a:cs typeface="Times New Roman" pitchFamily="18" charset="0"/>
              </a:rPr>
              <a:t>are called </a:t>
            </a:r>
            <a:r>
              <a:rPr lang="en-US" sz="2000" dirty="0" err="1">
                <a:cs typeface="Times New Roman" pitchFamily="18" charset="0"/>
              </a:rPr>
              <a:t>pili</a:t>
            </a:r>
            <a:r>
              <a:rPr lang="en-US" sz="2000" dirty="0">
                <a:cs typeface="Times New Roman" pitchFamily="18" charset="0"/>
              </a:rPr>
              <a:t>.</a:t>
            </a:r>
          </a:p>
          <a:p>
            <a:pPr algn="l">
              <a:lnSpc>
                <a:spcPct val="80000"/>
              </a:lnSpc>
              <a:spcAft>
                <a:spcPct val="30000"/>
              </a:spcAft>
              <a:buFontTx/>
              <a:buChar char="•"/>
            </a:pPr>
            <a:r>
              <a:rPr lang="en-US" sz="2000" dirty="0">
                <a:cs typeface="Times New Roman" pitchFamily="18" charset="0"/>
              </a:rPr>
              <a:t> Prokaryotes may contain cell surface layers composed of a two-dimensional array of protein called an </a:t>
            </a:r>
            <a:r>
              <a:rPr lang="en-US" sz="2000" b="1" dirty="0">
                <a:cs typeface="Times New Roman" pitchFamily="18" charset="0"/>
              </a:rPr>
              <a:t>S-layer</a:t>
            </a:r>
            <a:r>
              <a:rPr lang="en-US" sz="2000" dirty="0">
                <a:cs typeface="Times New Roman" pitchFamily="18" charset="0"/>
              </a:rPr>
              <a:t>, polysaccharide capsules, or a more diffuse polysaccharide matrix or </a:t>
            </a:r>
            <a:r>
              <a:rPr lang="en-US" sz="2000" b="1" dirty="0">
                <a:cs typeface="Times New Roman" pitchFamily="18" charset="0"/>
              </a:rPr>
              <a:t>slime layer</a:t>
            </a:r>
            <a:r>
              <a:rPr lang="en-US" sz="2000" dirty="0">
                <a:cs typeface="Times New Roman" pitchFamily="18" charset="0"/>
              </a:rPr>
              <a:t>.</a:t>
            </a:r>
          </a:p>
          <a:p>
            <a:pPr algn="l">
              <a:lnSpc>
                <a:spcPct val="80000"/>
              </a:lnSpc>
              <a:spcAft>
                <a:spcPct val="30000"/>
              </a:spcAft>
              <a:buFontTx/>
              <a:buChar char="•"/>
            </a:pPr>
            <a:r>
              <a:rPr lang="en-US" sz="2000" dirty="0">
                <a:cs typeface="Times New Roman" pitchFamily="18" charset="0"/>
              </a:rPr>
              <a:t> S-layers function as a selective sieve, allowing the passage of low-molecular-weight substances while excluding large molecules and structures</a:t>
            </a:r>
            <a:r>
              <a:rPr lang="en-US" sz="2000" dirty="0" smtClean="0">
                <a:cs typeface="Times New Roman" pitchFamily="18" charset="0"/>
              </a:rPr>
              <a:t>. A common component of </a:t>
            </a:r>
            <a:r>
              <a:rPr lang="en-US" sz="2000" dirty="0" err="1" smtClean="0">
                <a:cs typeface="Times New Roman" pitchFamily="18" charset="0"/>
              </a:rPr>
              <a:t>Archaeal</a:t>
            </a:r>
            <a:r>
              <a:rPr lang="en-US" sz="2000" dirty="0" smtClean="0">
                <a:cs typeface="Times New Roman" pitchFamily="18" charset="0"/>
              </a:rPr>
              <a:t> cell walls.</a:t>
            </a:r>
            <a:endParaRPr lang="en-US" sz="2000" dirty="0">
              <a:cs typeface="Times New Roman" pitchFamily="18" charset="0"/>
            </a:endParaRPr>
          </a:p>
          <a:p>
            <a:pPr algn="l">
              <a:lnSpc>
                <a:spcPct val="80000"/>
              </a:lnSpc>
              <a:spcAft>
                <a:spcPct val="30000"/>
              </a:spcAft>
              <a:buFontTx/>
              <a:buChar char="•"/>
            </a:pPr>
            <a:endParaRPr lang="en-US" sz="1800" dirty="0"/>
          </a:p>
        </p:txBody>
      </p:sp>
      <p:pic>
        <p:nvPicPr>
          <p:cNvPr id="7277574" name="Picture 6" descr="04_F38"/>
          <p:cNvPicPr>
            <a:picLocks noChangeAspect="1" noChangeArrowheads="1"/>
          </p:cNvPicPr>
          <p:nvPr/>
        </p:nvPicPr>
        <p:blipFill>
          <a:blip r:embed="rId2" cstate="print"/>
          <a:srcRect/>
          <a:stretch>
            <a:fillRect/>
          </a:stretch>
        </p:blipFill>
        <p:spPr bwMode="auto">
          <a:xfrm>
            <a:off x="4572000" y="1125538"/>
            <a:ext cx="4572000" cy="2354262"/>
          </a:xfrm>
          <a:prstGeom prst="rect">
            <a:avLst/>
          </a:prstGeom>
          <a:noFill/>
        </p:spPr>
      </p:pic>
      <p:pic>
        <p:nvPicPr>
          <p:cNvPr id="7277576" name="Picture 8" descr="04_F39a"/>
          <p:cNvPicPr>
            <a:picLocks noChangeAspect="1" noChangeArrowheads="1"/>
          </p:cNvPicPr>
          <p:nvPr/>
        </p:nvPicPr>
        <p:blipFill>
          <a:blip r:embed="rId3" cstate="print"/>
          <a:srcRect/>
          <a:stretch>
            <a:fillRect/>
          </a:stretch>
        </p:blipFill>
        <p:spPr bwMode="auto">
          <a:xfrm>
            <a:off x="4540250" y="3500438"/>
            <a:ext cx="2984500" cy="3357562"/>
          </a:xfrm>
          <a:prstGeom prst="rect">
            <a:avLst/>
          </a:prstGeom>
          <a:noFill/>
        </p:spPr>
      </p:pic>
      <p:pic>
        <p:nvPicPr>
          <p:cNvPr id="7277578" name="Picture 10" descr="04_F39b"/>
          <p:cNvPicPr>
            <a:picLocks noChangeAspect="1" noChangeArrowheads="1"/>
          </p:cNvPicPr>
          <p:nvPr/>
        </p:nvPicPr>
        <p:blipFill>
          <a:blip r:embed="rId4" cstate="print"/>
          <a:srcRect/>
          <a:stretch>
            <a:fillRect/>
          </a:stretch>
        </p:blipFill>
        <p:spPr bwMode="auto">
          <a:xfrm>
            <a:off x="6805613" y="3500438"/>
            <a:ext cx="2338387" cy="335756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2690" name="Rectangle 2"/>
          <p:cNvSpPr>
            <a:spLocks noGrp="1" noChangeArrowheads="1"/>
          </p:cNvSpPr>
          <p:nvPr>
            <p:ph type="ctrTitle"/>
          </p:nvPr>
        </p:nvSpPr>
        <p:spPr>
          <a:xfrm>
            <a:off x="611188" y="260350"/>
            <a:ext cx="7772400" cy="307975"/>
          </a:xfrm>
        </p:spPr>
        <p:txBody>
          <a:bodyPr/>
          <a:lstStyle/>
          <a:p>
            <a:r>
              <a:rPr lang="en-US" sz="3200" b="1">
                <a:cs typeface="Times New Roman" pitchFamily="18" charset="0"/>
              </a:rPr>
              <a:t>Cell Inclusions</a:t>
            </a:r>
          </a:p>
        </p:txBody>
      </p:sp>
      <p:sp>
        <p:nvSpPr>
          <p:cNvPr id="7282691" name="Rectangle 3"/>
          <p:cNvSpPr>
            <a:spLocks noGrp="1" noChangeArrowheads="1"/>
          </p:cNvSpPr>
          <p:nvPr>
            <p:ph type="subTitle" idx="1"/>
          </p:nvPr>
        </p:nvSpPr>
        <p:spPr>
          <a:xfrm>
            <a:off x="179388" y="981075"/>
            <a:ext cx="4032250" cy="5616575"/>
          </a:xfrm>
        </p:spPr>
        <p:txBody>
          <a:bodyPr/>
          <a:lstStyle/>
          <a:p>
            <a:pPr algn="l">
              <a:lnSpc>
                <a:spcPct val="80000"/>
              </a:lnSpc>
              <a:buFontTx/>
              <a:buChar char="•"/>
            </a:pPr>
            <a:r>
              <a:rPr lang="en-US" sz="2000" dirty="0">
                <a:solidFill>
                  <a:srgbClr val="000000"/>
                </a:solidFill>
                <a:cs typeface="Times New Roman" pitchFamily="18" charset="0"/>
              </a:rPr>
              <a:t> </a:t>
            </a:r>
            <a:r>
              <a:rPr lang="en-US" sz="2000" dirty="0">
                <a:cs typeface="Times New Roman" pitchFamily="18" charset="0"/>
              </a:rPr>
              <a:t>Prokaryotic cells often contain internal granules that function as storage materials or in </a:t>
            </a:r>
            <a:r>
              <a:rPr lang="en-US" sz="2000" dirty="0" err="1">
                <a:cs typeface="Times New Roman" pitchFamily="18" charset="0"/>
              </a:rPr>
              <a:t>magnetotaxis</a:t>
            </a:r>
            <a:r>
              <a:rPr lang="en-US" sz="2000" dirty="0">
                <a:cs typeface="Times New Roman" pitchFamily="18" charset="0"/>
              </a:rPr>
              <a:t>.</a:t>
            </a:r>
          </a:p>
          <a:p>
            <a:pPr algn="l">
              <a:lnSpc>
                <a:spcPct val="80000"/>
              </a:lnSpc>
              <a:buFontTx/>
              <a:buChar char="•"/>
            </a:pPr>
            <a:r>
              <a:rPr lang="en-US" sz="2000" dirty="0">
                <a:cs typeface="Times New Roman" pitchFamily="18" charset="0"/>
              </a:rPr>
              <a:t> </a:t>
            </a:r>
            <a:r>
              <a:rPr lang="en-US" sz="2000" b="1" dirty="0">
                <a:cs typeface="Times New Roman" pitchFamily="18" charset="0"/>
              </a:rPr>
              <a:t>Poly-</a:t>
            </a:r>
            <a:r>
              <a:rPr lang="en-US" sz="2000" b="1" dirty="0">
                <a:cs typeface="Times New Roman" pitchFamily="18" charset="0"/>
                <a:sym typeface="Symbol" pitchFamily="18" charset="2"/>
              </a:rPr>
              <a:t></a:t>
            </a:r>
            <a:r>
              <a:rPr lang="en-US" sz="2000" b="1" dirty="0">
                <a:cs typeface="Times New Roman" pitchFamily="18" charset="0"/>
              </a:rPr>
              <a:t>-</a:t>
            </a:r>
            <a:r>
              <a:rPr lang="en-US" sz="2000" b="1" dirty="0" err="1">
                <a:cs typeface="Times New Roman" pitchFamily="18" charset="0"/>
              </a:rPr>
              <a:t>hydroxyalkanoates</a:t>
            </a:r>
            <a:r>
              <a:rPr lang="en-US" sz="2000" dirty="0">
                <a:cs typeface="Times New Roman" pitchFamily="18" charset="0"/>
              </a:rPr>
              <a:t> (PHAs) and </a:t>
            </a:r>
            <a:r>
              <a:rPr lang="en-US" sz="2000" b="1" dirty="0">
                <a:cs typeface="Times New Roman" pitchFamily="18" charset="0"/>
              </a:rPr>
              <a:t>glycogen</a:t>
            </a:r>
            <a:r>
              <a:rPr lang="en-US" sz="2000" dirty="0">
                <a:cs typeface="Times New Roman" pitchFamily="18" charset="0"/>
              </a:rPr>
              <a:t> are produced as storage polymers when carbon is in </a:t>
            </a:r>
            <a:r>
              <a:rPr lang="en-US" sz="2000" dirty="0" smtClean="0">
                <a:cs typeface="Times New Roman" pitchFamily="18" charset="0"/>
              </a:rPr>
              <a:t>excess.</a:t>
            </a:r>
          </a:p>
          <a:p>
            <a:pPr algn="l">
              <a:lnSpc>
                <a:spcPct val="80000"/>
              </a:lnSpc>
              <a:buFontTx/>
              <a:buChar char="•"/>
            </a:pPr>
            <a:r>
              <a:rPr lang="en-US" sz="2000" dirty="0">
                <a:cs typeface="Times New Roman" pitchFamily="18" charset="0"/>
              </a:rPr>
              <a:t> </a:t>
            </a:r>
            <a:r>
              <a:rPr lang="en-US" sz="2000" dirty="0" smtClean="0">
                <a:cs typeface="Times New Roman" pitchFamily="18" charset="0"/>
              </a:rPr>
              <a:t>Poly-</a:t>
            </a:r>
            <a:r>
              <a:rPr lang="en-US" sz="2000" dirty="0">
                <a:cs typeface="Times New Roman" pitchFamily="18" charset="0"/>
                <a:sym typeface="Symbol" pitchFamily="18" charset="2"/>
              </a:rPr>
              <a:t></a:t>
            </a:r>
            <a:r>
              <a:rPr lang="en-US" sz="2000" dirty="0">
                <a:cs typeface="Times New Roman" pitchFamily="18" charset="0"/>
              </a:rPr>
              <a:t>-</a:t>
            </a:r>
            <a:r>
              <a:rPr lang="en-US" sz="2000" dirty="0" err="1">
                <a:cs typeface="Times New Roman" pitchFamily="18" charset="0"/>
              </a:rPr>
              <a:t>hydroxybutyrate</a:t>
            </a:r>
            <a:r>
              <a:rPr lang="en-US" sz="2000" dirty="0">
                <a:cs typeface="Times New Roman" pitchFamily="18" charset="0"/>
              </a:rPr>
              <a:t> (PHB</a:t>
            </a:r>
            <a:r>
              <a:rPr lang="en-US" sz="2000" dirty="0" smtClean="0">
                <a:cs typeface="Times New Roman" pitchFamily="18" charset="0"/>
              </a:rPr>
              <a:t>) and polyphosphate are </a:t>
            </a:r>
            <a:r>
              <a:rPr lang="en-US" sz="2000" dirty="0">
                <a:cs typeface="Times New Roman" pitchFamily="18" charset="0"/>
              </a:rPr>
              <a:t>a common storage material of prokaryotic </a:t>
            </a:r>
            <a:r>
              <a:rPr lang="en-US" sz="2000" dirty="0" smtClean="0">
                <a:cs typeface="Times New Roman" pitchFamily="18" charset="0"/>
              </a:rPr>
              <a:t>cells in biological phosphorous removal wastewater treatment.</a:t>
            </a:r>
            <a:endParaRPr lang="en-US" sz="2000" dirty="0">
              <a:cs typeface="Times New Roman" pitchFamily="18" charset="0"/>
            </a:endParaRPr>
          </a:p>
          <a:p>
            <a:pPr algn="l">
              <a:lnSpc>
                <a:spcPct val="80000"/>
              </a:lnSpc>
              <a:buFontTx/>
              <a:buChar char="•"/>
            </a:pPr>
            <a:r>
              <a:rPr lang="en-US" sz="2000" dirty="0">
                <a:cs typeface="Times New Roman" pitchFamily="18" charset="0"/>
              </a:rPr>
              <a:t> Some gram-negative prokaryotes can store elemental sulfur in globules in the </a:t>
            </a:r>
            <a:r>
              <a:rPr lang="en-US" sz="2000" dirty="0" err="1">
                <a:cs typeface="Times New Roman" pitchFamily="18" charset="0"/>
              </a:rPr>
              <a:t>periplasm</a:t>
            </a:r>
            <a:r>
              <a:rPr lang="en-US" sz="2000" dirty="0">
                <a:cs typeface="Times New Roman" pitchFamily="18" charset="0"/>
              </a:rPr>
              <a:t>.</a:t>
            </a:r>
          </a:p>
          <a:p>
            <a:pPr algn="l">
              <a:lnSpc>
                <a:spcPct val="80000"/>
              </a:lnSpc>
              <a:buFontTx/>
              <a:buChar char="•"/>
            </a:pPr>
            <a:r>
              <a:rPr lang="en-US" sz="2000" dirty="0">
                <a:cs typeface="Times New Roman" pitchFamily="18" charset="0"/>
              </a:rPr>
              <a:t> </a:t>
            </a:r>
            <a:r>
              <a:rPr lang="en-US" sz="2000" b="1" dirty="0" err="1">
                <a:cs typeface="Times New Roman" pitchFamily="18" charset="0"/>
              </a:rPr>
              <a:t>Magnetosomes</a:t>
            </a:r>
            <a:r>
              <a:rPr lang="en-US" sz="2000" dirty="0">
                <a:cs typeface="Times New Roman" pitchFamily="18" charset="0"/>
              </a:rPr>
              <a:t> are intracellular particles of the iron mineral magnetite (Fe</a:t>
            </a:r>
            <a:r>
              <a:rPr lang="en-US" sz="2000" baseline="-30000" dirty="0">
                <a:cs typeface="Times New Roman" pitchFamily="18" charset="0"/>
              </a:rPr>
              <a:t>3</a:t>
            </a:r>
            <a:r>
              <a:rPr lang="en-US" sz="2000" dirty="0">
                <a:cs typeface="Times New Roman" pitchFamily="18" charset="0"/>
              </a:rPr>
              <a:t>O</a:t>
            </a:r>
            <a:r>
              <a:rPr lang="en-US" sz="2000" baseline="-30000" dirty="0">
                <a:cs typeface="Times New Roman" pitchFamily="18" charset="0"/>
              </a:rPr>
              <a:t>4</a:t>
            </a:r>
            <a:r>
              <a:rPr lang="en-US" sz="2000" dirty="0">
                <a:cs typeface="Times New Roman" pitchFamily="18" charset="0"/>
              </a:rPr>
              <a:t>) that allow organisms to respond to a magnetic field.</a:t>
            </a:r>
          </a:p>
          <a:p>
            <a:pPr algn="l">
              <a:lnSpc>
                <a:spcPct val="80000"/>
              </a:lnSpc>
              <a:buFontTx/>
              <a:buChar char="•"/>
            </a:pPr>
            <a:r>
              <a:rPr lang="en-US" sz="2000" b="1" dirty="0">
                <a:cs typeface="Times New Roman" pitchFamily="18" charset="0"/>
              </a:rPr>
              <a:t> Gas vesicles</a:t>
            </a:r>
            <a:r>
              <a:rPr lang="en-US" sz="2000" dirty="0">
                <a:cs typeface="Times New Roman" pitchFamily="18" charset="0"/>
              </a:rPr>
              <a:t> are small gas-filled structures made of protein that confer buoyancy on cells.</a:t>
            </a:r>
          </a:p>
          <a:p>
            <a:pPr algn="l">
              <a:lnSpc>
                <a:spcPct val="80000"/>
              </a:lnSpc>
              <a:buFontTx/>
              <a:buChar char="•"/>
            </a:pPr>
            <a:endParaRPr lang="en-US" sz="2000" dirty="0">
              <a:cs typeface="Times New Roman" pitchFamily="18" charset="0"/>
            </a:endParaRPr>
          </a:p>
        </p:txBody>
      </p:sp>
      <p:pic>
        <p:nvPicPr>
          <p:cNvPr id="7282692" name="Picture 4" descr="figure 4-40a"/>
          <p:cNvPicPr>
            <a:picLocks noChangeAspect="1" noChangeArrowheads="1"/>
          </p:cNvPicPr>
          <p:nvPr/>
        </p:nvPicPr>
        <p:blipFill>
          <a:blip r:embed="rId2" cstate="print"/>
          <a:srcRect/>
          <a:stretch>
            <a:fillRect/>
          </a:stretch>
        </p:blipFill>
        <p:spPr bwMode="auto">
          <a:xfrm>
            <a:off x="4211638" y="1341438"/>
            <a:ext cx="4695825" cy="1408112"/>
          </a:xfrm>
          <a:prstGeom prst="rect">
            <a:avLst/>
          </a:prstGeom>
          <a:noFill/>
          <a:ln w="9525">
            <a:noFill/>
            <a:miter lim="800000"/>
            <a:headEnd/>
            <a:tailEnd/>
          </a:ln>
          <a:effectLst/>
        </p:spPr>
      </p:pic>
      <p:pic>
        <p:nvPicPr>
          <p:cNvPr id="7282695" name="Picture 7" descr="04_F40b"/>
          <p:cNvPicPr>
            <a:picLocks noChangeAspect="1" noChangeArrowheads="1"/>
          </p:cNvPicPr>
          <p:nvPr/>
        </p:nvPicPr>
        <p:blipFill>
          <a:blip r:embed="rId3" cstate="print"/>
          <a:srcRect/>
          <a:stretch>
            <a:fillRect/>
          </a:stretch>
        </p:blipFill>
        <p:spPr bwMode="auto">
          <a:xfrm>
            <a:off x="4643438" y="2971800"/>
            <a:ext cx="4219575" cy="367347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882" name="Rectangle 2"/>
          <p:cNvSpPr>
            <a:spLocks noGrp="1" noChangeArrowheads="1"/>
          </p:cNvSpPr>
          <p:nvPr>
            <p:ph type="ctrTitle"/>
          </p:nvPr>
        </p:nvSpPr>
        <p:spPr>
          <a:xfrm>
            <a:off x="609600" y="333375"/>
            <a:ext cx="7772400" cy="431800"/>
          </a:xfrm>
        </p:spPr>
        <p:txBody>
          <a:bodyPr/>
          <a:lstStyle/>
          <a:p>
            <a:r>
              <a:rPr lang="en-US" sz="3600" b="1">
                <a:cs typeface="Times New Roman" pitchFamily="18" charset="0"/>
              </a:rPr>
              <a:t>Endospores</a:t>
            </a:r>
          </a:p>
        </p:txBody>
      </p:sp>
      <p:sp>
        <p:nvSpPr>
          <p:cNvPr id="7290883" name="Rectangle 3"/>
          <p:cNvSpPr>
            <a:spLocks noGrp="1" noChangeArrowheads="1"/>
          </p:cNvSpPr>
          <p:nvPr>
            <p:ph type="subTitle" idx="1"/>
          </p:nvPr>
        </p:nvSpPr>
        <p:spPr>
          <a:xfrm>
            <a:off x="250825" y="1052513"/>
            <a:ext cx="5113338" cy="5545137"/>
          </a:xfrm>
        </p:spPr>
        <p:txBody>
          <a:bodyPr/>
          <a:lstStyle/>
          <a:p>
            <a:pPr algn="l">
              <a:lnSpc>
                <a:spcPct val="80000"/>
              </a:lnSpc>
              <a:spcAft>
                <a:spcPct val="30000"/>
              </a:spcAft>
              <a:buFontTx/>
              <a:buChar char="•"/>
            </a:pPr>
            <a:r>
              <a:rPr lang="en-US" sz="2000">
                <a:solidFill>
                  <a:srgbClr val="000000"/>
                </a:solidFill>
                <a:cs typeface="Times New Roman" pitchFamily="18" charset="0"/>
              </a:rPr>
              <a:t> </a:t>
            </a:r>
            <a:r>
              <a:rPr lang="en-US" sz="2000">
                <a:cs typeface="Times New Roman" pitchFamily="18" charset="0"/>
              </a:rPr>
              <a:t>The </a:t>
            </a:r>
            <a:r>
              <a:rPr lang="en-US" sz="2000" b="1">
                <a:cs typeface="Times New Roman" pitchFamily="18" charset="0"/>
              </a:rPr>
              <a:t>endospore</a:t>
            </a:r>
            <a:r>
              <a:rPr lang="en-US" sz="2000">
                <a:cs typeface="Times New Roman" pitchFamily="18" charset="0"/>
              </a:rPr>
              <a:t> is a highly resistant differentiated bacterial cell produced by certain gram-positive </a:t>
            </a:r>
            <a:r>
              <a:rPr lang="en-US" sz="2000" i="1">
                <a:cs typeface="Times New Roman" pitchFamily="18" charset="0"/>
              </a:rPr>
              <a:t>Bacteria</a:t>
            </a:r>
            <a:r>
              <a:rPr lang="en-US" sz="2000">
                <a:cs typeface="Times New Roman" pitchFamily="18" charset="0"/>
              </a:rPr>
              <a:t>.</a:t>
            </a:r>
          </a:p>
          <a:p>
            <a:pPr algn="l">
              <a:lnSpc>
                <a:spcPct val="80000"/>
              </a:lnSpc>
              <a:spcAft>
                <a:spcPct val="30000"/>
              </a:spcAft>
              <a:buFontTx/>
              <a:buChar char="•"/>
            </a:pPr>
            <a:r>
              <a:rPr lang="en-US" sz="2000">
                <a:cs typeface="Times New Roman" pitchFamily="18" charset="0"/>
              </a:rPr>
              <a:t> Endospores can remain dormant indefinitely but germinate quickly when the appropriate trigger is applied.</a:t>
            </a:r>
          </a:p>
          <a:p>
            <a:pPr algn="l">
              <a:lnSpc>
                <a:spcPct val="80000"/>
              </a:lnSpc>
              <a:spcAft>
                <a:spcPct val="30000"/>
              </a:spcAft>
              <a:buFontTx/>
              <a:buChar char="•"/>
            </a:pPr>
            <a:r>
              <a:rPr lang="en-US" sz="2000">
                <a:cs typeface="Times New Roman" pitchFamily="18" charset="0"/>
              </a:rPr>
              <a:t> Endospore formation leads to a highly dehydrated structure that contains essential macromolecules and a variety of substances such as calcium dipicolinate and small acid-soluble proteins, absent from vegetative cells.</a:t>
            </a:r>
          </a:p>
          <a:p>
            <a:pPr algn="l">
              <a:lnSpc>
                <a:spcPct val="80000"/>
              </a:lnSpc>
              <a:spcAft>
                <a:spcPct val="30000"/>
              </a:spcAft>
              <a:buFontTx/>
              <a:buChar char="•"/>
            </a:pPr>
            <a:r>
              <a:rPr lang="en-US" sz="2000">
                <a:cs typeface="Times New Roman" pitchFamily="18" charset="0"/>
              </a:rPr>
              <a:t> Calcium–diplicolinic acid complexes reduce water availability within the endospore, thus helping to dehydrate it. These complexes also intercalate in DNA, stabilizing it to heat denaturation.</a:t>
            </a:r>
          </a:p>
          <a:p>
            <a:pPr algn="l">
              <a:lnSpc>
                <a:spcPct val="80000"/>
              </a:lnSpc>
              <a:spcAft>
                <a:spcPct val="30000"/>
              </a:spcAft>
              <a:buFontTx/>
              <a:buChar char="•"/>
            </a:pPr>
            <a:r>
              <a:rPr lang="en-US" sz="1800">
                <a:cs typeface="Times New Roman" pitchFamily="18" charset="0"/>
              </a:rPr>
              <a:t> </a:t>
            </a:r>
            <a:r>
              <a:rPr lang="en-US" sz="2000">
                <a:cs typeface="Times New Roman" pitchFamily="18" charset="0"/>
              </a:rPr>
              <a:t>Small acid-soluble proteins protect DNA from ultraviolet radiation, desiccation, and dry heat and also serve as a carbon and energy source during germination.</a:t>
            </a:r>
          </a:p>
          <a:p>
            <a:pPr algn="l">
              <a:lnSpc>
                <a:spcPct val="80000"/>
              </a:lnSpc>
              <a:spcAft>
                <a:spcPct val="30000"/>
              </a:spcAft>
              <a:buFontTx/>
              <a:buChar char="•"/>
            </a:pPr>
            <a:endParaRPr lang="en-US" sz="2000">
              <a:cs typeface="Times New Roman" pitchFamily="18" charset="0"/>
            </a:endParaRPr>
          </a:p>
          <a:p>
            <a:pPr algn="l">
              <a:lnSpc>
                <a:spcPct val="80000"/>
              </a:lnSpc>
              <a:spcAft>
                <a:spcPct val="30000"/>
              </a:spcAft>
              <a:buFontTx/>
              <a:buChar char="•"/>
            </a:pPr>
            <a:endParaRPr lang="en-US" sz="2000">
              <a:cs typeface="Times New Roman" pitchFamily="18" charset="0"/>
            </a:endParaRPr>
          </a:p>
          <a:p>
            <a:pPr algn="l">
              <a:lnSpc>
                <a:spcPct val="80000"/>
              </a:lnSpc>
              <a:spcAft>
                <a:spcPct val="30000"/>
              </a:spcAft>
              <a:buFontTx/>
              <a:buChar char="•"/>
            </a:pPr>
            <a:endParaRPr lang="en-US" sz="2000">
              <a:cs typeface="Times New Roman" pitchFamily="18" charset="0"/>
            </a:endParaRPr>
          </a:p>
          <a:p>
            <a:pPr algn="l">
              <a:lnSpc>
                <a:spcPct val="80000"/>
              </a:lnSpc>
              <a:spcAft>
                <a:spcPct val="30000"/>
              </a:spcAft>
              <a:buFontTx/>
              <a:buChar char="•"/>
            </a:pPr>
            <a:endParaRPr lang="en-US" sz="2000">
              <a:cs typeface="Times New Roman" pitchFamily="18" charset="0"/>
            </a:endParaRPr>
          </a:p>
        </p:txBody>
      </p:sp>
      <p:pic>
        <p:nvPicPr>
          <p:cNvPr id="7290885" name="Picture 5" descr="04_F48"/>
          <p:cNvPicPr>
            <a:picLocks noChangeAspect="1" noChangeArrowheads="1"/>
          </p:cNvPicPr>
          <p:nvPr/>
        </p:nvPicPr>
        <p:blipFill>
          <a:blip r:embed="rId2" cstate="print"/>
          <a:srcRect/>
          <a:stretch>
            <a:fillRect/>
          </a:stretch>
        </p:blipFill>
        <p:spPr bwMode="auto">
          <a:xfrm>
            <a:off x="5756275" y="4076700"/>
            <a:ext cx="3279775" cy="2763838"/>
          </a:xfrm>
          <a:prstGeom prst="rect">
            <a:avLst/>
          </a:prstGeom>
          <a:noFill/>
        </p:spPr>
      </p:pic>
      <p:pic>
        <p:nvPicPr>
          <p:cNvPr id="7290887" name="Picture 7" descr="04_F50"/>
          <p:cNvPicPr>
            <a:picLocks noChangeAspect="1" noChangeArrowheads="1"/>
          </p:cNvPicPr>
          <p:nvPr/>
        </p:nvPicPr>
        <p:blipFill>
          <a:blip r:embed="rId3" cstate="print"/>
          <a:srcRect/>
          <a:stretch>
            <a:fillRect/>
          </a:stretch>
        </p:blipFill>
        <p:spPr bwMode="auto">
          <a:xfrm>
            <a:off x="5675313" y="836613"/>
            <a:ext cx="3433762" cy="2884487"/>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25026" name="Picture 2" descr="figure 4-51"/>
          <p:cNvPicPr>
            <a:picLocks noChangeAspect="1" noChangeArrowheads="1"/>
          </p:cNvPicPr>
          <p:nvPr/>
        </p:nvPicPr>
        <p:blipFill>
          <a:blip r:embed="rId3" cstate="print"/>
          <a:srcRect/>
          <a:stretch>
            <a:fillRect/>
          </a:stretch>
        </p:blipFill>
        <p:spPr bwMode="auto">
          <a:xfrm>
            <a:off x="304800" y="520700"/>
            <a:ext cx="8531225" cy="58277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6834" name="Picture 2" descr="table 4-3"/>
          <p:cNvPicPr>
            <a:picLocks noChangeAspect="1" noChangeArrowheads="1"/>
          </p:cNvPicPr>
          <p:nvPr/>
        </p:nvPicPr>
        <p:blipFill>
          <a:blip r:embed="rId3" cstate="print"/>
          <a:srcRect/>
          <a:stretch>
            <a:fillRect/>
          </a:stretch>
        </p:blipFill>
        <p:spPr bwMode="auto">
          <a:xfrm>
            <a:off x="0" y="279400"/>
            <a:ext cx="9144000" cy="59055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6002" name="Rectangle 2"/>
          <p:cNvSpPr>
            <a:spLocks noGrp="1" noChangeArrowheads="1"/>
          </p:cNvSpPr>
          <p:nvPr>
            <p:ph type="ctrTitle"/>
          </p:nvPr>
        </p:nvSpPr>
        <p:spPr>
          <a:xfrm>
            <a:off x="684213" y="333375"/>
            <a:ext cx="7772400" cy="1143000"/>
          </a:xfrm>
        </p:spPr>
        <p:txBody>
          <a:bodyPr/>
          <a:lstStyle/>
          <a:p>
            <a:r>
              <a:rPr lang="en-US" b="1">
                <a:cs typeface="Times New Roman" pitchFamily="18" charset="0"/>
              </a:rPr>
              <a:t>Flagella and Motility</a:t>
            </a:r>
          </a:p>
        </p:txBody>
      </p:sp>
      <p:sp>
        <p:nvSpPr>
          <p:cNvPr id="7296004" name="Rectangle 4"/>
          <p:cNvSpPr>
            <a:spLocks noGrp="1" noChangeArrowheads="1"/>
          </p:cNvSpPr>
          <p:nvPr>
            <p:ph type="subTitle" idx="1"/>
          </p:nvPr>
        </p:nvSpPr>
        <p:spPr>
          <a:xfrm>
            <a:off x="323850" y="1676400"/>
            <a:ext cx="4248150" cy="4848225"/>
          </a:xfrm>
          <a:noFill/>
          <a:ln/>
        </p:spPr>
        <p:txBody>
          <a:bodyPr/>
          <a:lstStyle/>
          <a:p>
            <a:pPr algn="l">
              <a:lnSpc>
                <a:spcPct val="80000"/>
              </a:lnSpc>
              <a:spcAft>
                <a:spcPct val="30000"/>
              </a:spcAft>
              <a:buFontTx/>
              <a:buChar char="•"/>
            </a:pPr>
            <a:r>
              <a:rPr lang="en-US" sz="2200"/>
              <a:t> Motility in most microorganisms is accomplished by flagella. In prokaryotes, the </a:t>
            </a:r>
            <a:r>
              <a:rPr lang="en-US" sz="2200" b="1"/>
              <a:t>flagellum</a:t>
            </a:r>
            <a:r>
              <a:rPr lang="en-US" sz="2200"/>
              <a:t> is a complex structure made of several proteins, most of which are anchored in the cell wall and cytoplasmic membrane.</a:t>
            </a:r>
          </a:p>
          <a:p>
            <a:pPr algn="l">
              <a:lnSpc>
                <a:spcPct val="80000"/>
              </a:lnSpc>
              <a:spcAft>
                <a:spcPct val="30000"/>
              </a:spcAft>
              <a:buFontTx/>
              <a:buChar char="•"/>
            </a:pPr>
            <a:r>
              <a:rPr lang="en-US" sz="2200">
                <a:cs typeface="Times New Roman" pitchFamily="18" charset="0"/>
              </a:rPr>
              <a:t> The flagellum filament, which is made of a single kind of protein, rotates at the expense of the proton motive force, which drives the </a:t>
            </a:r>
            <a:r>
              <a:rPr lang="en-US" sz="2200" b="1">
                <a:cs typeface="Times New Roman" pitchFamily="18" charset="0"/>
              </a:rPr>
              <a:t>flagellar motor</a:t>
            </a:r>
            <a:r>
              <a:rPr lang="en-US" sz="2200">
                <a:cs typeface="Times New Roman" pitchFamily="18" charset="0"/>
              </a:rPr>
              <a:t>.</a:t>
            </a:r>
          </a:p>
          <a:p>
            <a:pPr algn="l">
              <a:lnSpc>
                <a:spcPct val="80000"/>
              </a:lnSpc>
              <a:spcAft>
                <a:spcPct val="30000"/>
              </a:spcAft>
              <a:buFontTx/>
              <a:buChar char="•"/>
            </a:pPr>
            <a:r>
              <a:rPr lang="en-US" sz="2200">
                <a:cs typeface="Times New Roman" pitchFamily="18" charset="0"/>
              </a:rPr>
              <a:t> Flagella move the cell by rotation, much like the propeller in a motor boat. An appreciable speed of about 60 cell lengths/second can be achieved.</a:t>
            </a:r>
          </a:p>
          <a:p>
            <a:pPr algn="l">
              <a:lnSpc>
                <a:spcPct val="80000"/>
              </a:lnSpc>
              <a:spcAft>
                <a:spcPct val="30000"/>
              </a:spcAft>
              <a:buFontTx/>
              <a:buChar char="•"/>
            </a:pPr>
            <a:endParaRPr lang="en-US" sz="2200"/>
          </a:p>
        </p:txBody>
      </p:sp>
      <p:pic>
        <p:nvPicPr>
          <p:cNvPr id="7296006" name="Picture 6" descr="04_F53"/>
          <p:cNvPicPr>
            <a:picLocks noChangeAspect="1" noChangeArrowheads="1"/>
          </p:cNvPicPr>
          <p:nvPr/>
        </p:nvPicPr>
        <p:blipFill>
          <a:blip r:embed="rId2" cstate="print"/>
          <a:srcRect/>
          <a:stretch>
            <a:fillRect/>
          </a:stretch>
        </p:blipFill>
        <p:spPr bwMode="auto">
          <a:xfrm>
            <a:off x="4797425" y="1628775"/>
            <a:ext cx="4311650" cy="1995488"/>
          </a:xfrm>
          <a:prstGeom prst="rect">
            <a:avLst/>
          </a:prstGeom>
          <a:noFill/>
        </p:spPr>
      </p:pic>
      <p:pic>
        <p:nvPicPr>
          <p:cNvPr id="7296008" name="Picture 8" descr="04_F54b"/>
          <p:cNvPicPr>
            <a:picLocks noChangeAspect="1" noChangeArrowheads="1"/>
          </p:cNvPicPr>
          <p:nvPr/>
        </p:nvPicPr>
        <p:blipFill>
          <a:blip r:embed="rId3" cstate="print"/>
          <a:srcRect/>
          <a:stretch>
            <a:fillRect/>
          </a:stretch>
        </p:blipFill>
        <p:spPr bwMode="auto">
          <a:xfrm>
            <a:off x="4684713" y="3933825"/>
            <a:ext cx="4424362" cy="2771775"/>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0099" name="Rectangle 3"/>
          <p:cNvSpPr>
            <a:spLocks noGrp="1" noChangeArrowheads="1"/>
          </p:cNvSpPr>
          <p:nvPr>
            <p:ph type="subTitle" idx="1"/>
          </p:nvPr>
        </p:nvSpPr>
        <p:spPr>
          <a:xfrm>
            <a:off x="179388" y="404813"/>
            <a:ext cx="4176712" cy="6264275"/>
          </a:xfrm>
        </p:spPr>
        <p:txBody>
          <a:bodyPr/>
          <a:lstStyle/>
          <a:p>
            <a:pPr algn="l">
              <a:lnSpc>
                <a:spcPct val="80000"/>
              </a:lnSpc>
              <a:spcAft>
                <a:spcPct val="30000"/>
              </a:spcAft>
              <a:buFontTx/>
              <a:buChar char="•"/>
            </a:pPr>
            <a:r>
              <a:rPr lang="en-US" sz="2400">
                <a:cs typeface="Times New Roman" pitchFamily="18" charset="0"/>
              </a:rPr>
              <a:t> Flagella are made up of the protein </a:t>
            </a:r>
            <a:r>
              <a:rPr lang="en-US" sz="2400" b="1">
                <a:cs typeface="Times New Roman" pitchFamily="18" charset="0"/>
              </a:rPr>
              <a:t>flagellin</a:t>
            </a:r>
            <a:r>
              <a:rPr lang="en-US" sz="2400">
                <a:cs typeface="Times New Roman" pitchFamily="18" charset="0"/>
              </a:rPr>
              <a:t> and can occur in a variety of locations and arrangements. Each arrangement is unique to a particular species.</a:t>
            </a:r>
          </a:p>
          <a:p>
            <a:pPr algn="l">
              <a:lnSpc>
                <a:spcPct val="80000"/>
              </a:lnSpc>
              <a:spcAft>
                <a:spcPct val="30000"/>
              </a:spcAft>
              <a:buFontTx/>
              <a:buChar char="•"/>
            </a:pPr>
            <a:r>
              <a:rPr lang="en-US" sz="2400">
                <a:cs typeface="Times New Roman" pitchFamily="18" charset="0"/>
              </a:rPr>
              <a:t> In </a:t>
            </a:r>
            <a:r>
              <a:rPr lang="en-US" sz="2400" b="1">
                <a:cs typeface="Times New Roman" pitchFamily="18" charset="0"/>
              </a:rPr>
              <a:t>polar</a:t>
            </a:r>
            <a:r>
              <a:rPr lang="en-US" sz="2400">
                <a:cs typeface="Times New Roman" pitchFamily="18" charset="0"/>
              </a:rPr>
              <a:t> flagellation, the flagella are attached at one or both ends of the cell. In </a:t>
            </a:r>
            <a:r>
              <a:rPr lang="en-US" sz="2400" b="1">
                <a:cs typeface="Times New Roman" pitchFamily="18" charset="0"/>
              </a:rPr>
              <a:t>peritrichous</a:t>
            </a:r>
            <a:r>
              <a:rPr lang="en-US" sz="2400">
                <a:cs typeface="Times New Roman" pitchFamily="18" charset="0"/>
              </a:rPr>
              <a:t> flagellation, the flagella are inserted at many locations around the cell surface.</a:t>
            </a:r>
          </a:p>
          <a:p>
            <a:pPr algn="l">
              <a:lnSpc>
                <a:spcPct val="80000"/>
              </a:lnSpc>
              <a:spcAft>
                <a:spcPct val="30000"/>
              </a:spcAft>
              <a:buFontTx/>
              <a:buChar char="•"/>
            </a:pPr>
            <a:r>
              <a:rPr lang="en-US" sz="2400">
                <a:cs typeface="Times New Roman" pitchFamily="18" charset="0"/>
              </a:rPr>
              <a:t>The “</a:t>
            </a:r>
            <a:r>
              <a:rPr lang="en-US" sz="2400" b="1">
                <a:solidFill>
                  <a:srgbClr val="FF0000"/>
                </a:solidFill>
                <a:cs typeface="Times New Roman" pitchFamily="18" charset="0"/>
                <a:hlinkClick r:id="rId2" action="ppaction://hlinkpres?slideindex=1&amp;slidetitle="/>
              </a:rPr>
              <a:t>proton turbine motor</a:t>
            </a:r>
            <a:r>
              <a:rPr lang="en-US" sz="2400">
                <a:cs typeface="Times New Roman" pitchFamily="18" charset="0"/>
              </a:rPr>
              <a:t>” works by charged interactions between protons passing through the </a:t>
            </a:r>
            <a:r>
              <a:rPr lang="en-US" sz="2400" i="1">
                <a:cs typeface="Times New Roman" pitchFamily="18" charset="0"/>
              </a:rPr>
              <a:t>mot</a:t>
            </a:r>
            <a:r>
              <a:rPr lang="en-US" sz="2400">
                <a:cs typeface="Times New Roman" pitchFamily="18" charset="0"/>
              </a:rPr>
              <a:t> protein, and the exerted forces on the </a:t>
            </a:r>
            <a:r>
              <a:rPr lang="en-US" sz="2400" i="1">
                <a:cs typeface="Times New Roman" pitchFamily="18" charset="0"/>
              </a:rPr>
              <a:t>C</a:t>
            </a:r>
            <a:r>
              <a:rPr lang="en-US" sz="2400">
                <a:cs typeface="Times New Roman" pitchFamily="18" charset="0"/>
              </a:rPr>
              <a:t> and </a:t>
            </a:r>
            <a:r>
              <a:rPr lang="en-US" sz="2400" i="1">
                <a:cs typeface="Times New Roman" pitchFamily="18" charset="0"/>
              </a:rPr>
              <a:t>MS</a:t>
            </a:r>
            <a:r>
              <a:rPr lang="en-US" sz="2400">
                <a:cs typeface="Times New Roman" pitchFamily="18" charset="0"/>
              </a:rPr>
              <a:t> rings.</a:t>
            </a:r>
          </a:p>
          <a:p>
            <a:pPr algn="l">
              <a:lnSpc>
                <a:spcPct val="80000"/>
              </a:lnSpc>
              <a:spcAft>
                <a:spcPct val="30000"/>
              </a:spcAft>
              <a:buFontTx/>
              <a:buChar char="•"/>
            </a:pPr>
            <a:endParaRPr lang="en-US" sz="2400">
              <a:cs typeface="Times New Roman" pitchFamily="18" charset="0"/>
            </a:endParaRPr>
          </a:p>
        </p:txBody>
      </p:sp>
      <p:pic>
        <p:nvPicPr>
          <p:cNvPr id="7300100" name="Picture 4" descr="figure 4-56a"/>
          <p:cNvPicPr>
            <a:picLocks noChangeAspect="1" noChangeArrowheads="1"/>
          </p:cNvPicPr>
          <p:nvPr/>
        </p:nvPicPr>
        <p:blipFill>
          <a:blip r:embed="rId3" cstate="print"/>
          <a:srcRect b="4987"/>
          <a:stretch>
            <a:fillRect/>
          </a:stretch>
        </p:blipFill>
        <p:spPr bwMode="auto">
          <a:xfrm>
            <a:off x="5219700" y="39688"/>
            <a:ext cx="2794000" cy="4110037"/>
          </a:xfrm>
          <a:prstGeom prst="rect">
            <a:avLst/>
          </a:prstGeom>
          <a:noFill/>
          <a:ln w="9525">
            <a:noFill/>
            <a:miter lim="800000"/>
            <a:headEnd/>
            <a:tailEnd/>
          </a:ln>
          <a:effectLst/>
        </p:spPr>
      </p:pic>
      <p:pic>
        <p:nvPicPr>
          <p:cNvPr id="7300101" name="Picture 5" descr="figure 4-56b"/>
          <p:cNvPicPr>
            <a:picLocks noChangeAspect="1" noChangeArrowheads="1"/>
          </p:cNvPicPr>
          <p:nvPr/>
        </p:nvPicPr>
        <p:blipFill>
          <a:blip r:embed="rId4" cstate="print"/>
          <a:srcRect/>
          <a:stretch>
            <a:fillRect/>
          </a:stretch>
        </p:blipFill>
        <p:spPr bwMode="auto">
          <a:xfrm>
            <a:off x="4643438" y="4343400"/>
            <a:ext cx="4176712"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2146" name="Rectangle 2"/>
          <p:cNvSpPr>
            <a:spLocks noGrp="1" noChangeArrowheads="1"/>
          </p:cNvSpPr>
          <p:nvPr>
            <p:ph type="ctrTitle"/>
          </p:nvPr>
        </p:nvSpPr>
        <p:spPr>
          <a:xfrm>
            <a:off x="539750" y="333375"/>
            <a:ext cx="7772400" cy="450850"/>
          </a:xfrm>
        </p:spPr>
        <p:txBody>
          <a:bodyPr/>
          <a:lstStyle/>
          <a:p>
            <a:r>
              <a:rPr lang="en-US" sz="4000" b="1">
                <a:cs typeface="Times New Roman" pitchFamily="18" charset="0"/>
              </a:rPr>
              <a:t>Gliding Motility</a:t>
            </a:r>
          </a:p>
        </p:txBody>
      </p:sp>
      <p:sp>
        <p:nvSpPr>
          <p:cNvPr id="7302147" name="Rectangle 3"/>
          <p:cNvSpPr>
            <a:spLocks noGrp="1" noChangeArrowheads="1"/>
          </p:cNvSpPr>
          <p:nvPr>
            <p:ph type="subTitle" idx="1"/>
          </p:nvPr>
        </p:nvSpPr>
        <p:spPr>
          <a:xfrm>
            <a:off x="107950" y="1196975"/>
            <a:ext cx="4248150" cy="4027488"/>
          </a:xfrm>
        </p:spPr>
        <p:txBody>
          <a:bodyPr/>
          <a:lstStyle/>
          <a:p>
            <a:pPr algn="l"/>
            <a:r>
              <a:rPr lang="en-US" sz="2200">
                <a:cs typeface="Times New Roman" pitchFamily="18" charset="0"/>
              </a:rPr>
              <a:t>Prokaryotes that move by gliding motility do not employ rotating flagella but instead creep along a solid surface by any of several possible mechanisms. Gliding can occur from slime secretion or by a ratchet-protein mechanism that moves the outer membrane of the cell.</a:t>
            </a:r>
          </a:p>
          <a:p>
            <a:pPr lvl="1" algn="l">
              <a:buFontTx/>
              <a:buChar char="–"/>
            </a:pPr>
            <a:r>
              <a:rPr lang="nb-NO" sz="1800"/>
              <a:t>The gram-negative gliding bacterium </a:t>
            </a:r>
            <a:r>
              <a:rPr lang="nb-NO" sz="1800" i="1"/>
              <a:t>Flavobacterium johnsoniae</a:t>
            </a:r>
            <a:r>
              <a:rPr lang="nb-NO" sz="1800"/>
              <a:t>. (right) Masses of cells gliding away from the center of the colony (the colony is about 2.7 mm wide). (left) Nongliding mutant strain showing typical colony morphology of nongliding bacteria</a:t>
            </a:r>
            <a:r>
              <a:rPr lang="nb-NO" sz="2000"/>
              <a:t> </a:t>
            </a:r>
            <a:endParaRPr lang="en-US" sz="2000"/>
          </a:p>
        </p:txBody>
      </p:sp>
      <p:pic>
        <p:nvPicPr>
          <p:cNvPr id="7302149" name="Picture 5" descr="04_F59c"/>
          <p:cNvPicPr>
            <a:picLocks noChangeAspect="1" noChangeArrowheads="1"/>
          </p:cNvPicPr>
          <p:nvPr/>
        </p:nvPicPr>
        <p:blipFill>
          <a:blip r:embed="rId2" cstate="print"/>
          <a:srcRect/>
          <a:stretch>
            <a:fillRect/>
          </a:stretch>
        </p:blipFill>
        <p:spPr bwMode="auto">
          <a:xfrm>
            <a:off x="6759575" y="4076700"/>
            <a:ext cx="2384425" cy="2781300"/>
          </a:xfrm>
          <a:prstGeom prst="rect">
            <a:avLst/>
          </a:prstGeom>
          <a:noFill/>
        </p:spPr>
      </p:pic>
      <p:pic>
        <p:nvPicPr>
          <p:cNvPr id="7302151" name="Picture 7" descr="04_F59d"/>
          <p:cNvPicPr>
            <a:picLocks noChangeAspect="1" noChangeArrowheads="1"/>
          </p:cNvPicPr>
          <p:nvPr/>
        </p:nvPicPr>
        <p:blipFill>
          <a:blip r:embed="rId3" cstate="print"/>
          <a:srcRect/>
          <a:stretch>
            <a:fillRect/>
          </a:stretch>
        </p:blipFill>
        <p:spPr bwMode="auto">
          <a:xfrm>
            <a:off x="5076825" y="4076700"/>
            <a:ext cx="1649413" cy="2808288"/>
          </a:xfrm>
          <a:prstGeom prst="rect">
            <a:avLst/>
          </a:prstGeom>
          <a:noFill/>
        </p:spPr>
      </p:pic>
      <p:pic>
        <p:nvPicPr>
          <p:cNvPr id="7302152" name="Picture 8" descr="figure 4-60"/>
          <p:cNvPicPr>
            <a:picLocks noChangeAspect="1" noChangeArrowheads="1"/>
          </p:cNvPicPr>
          <p:nvPr/>
        </p:nvPicPr>
        <p:blipFill>
          <a:blip r:embed="rId4" cstate="print"/>
          <a:srcRect/>
          <a:stretch>
            <a:fillRect/>
          </a:stretch>
        </p:blipFill>
        <p:spPr bwMode="auto">
          <a:xfrm>
            <a:off x="4460875" y="876300"/>
            <a:ext cx="4648200" cy="2913063"/>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3170" name="Rectangle 2"/>
          <p:cNvSpPr>
            <a:spLocks noGrp="1" noChangeArrowheads="1"/>
          </p:cNvSpPr>
          <p:nvPr>
            <p:ph type="ctrTitle"/>
          </p:nvPr>
        </p:nvSpPr>
        <p:spPr>
          <a:xfrm>
            <a:off x="468313" y="260350"/>
            <a:ext cx="8229600" cy="720725"/>
          </a:xfrm>
        </p:spPr>
        <p:txBody>
          <a:bodyPr/>
          <a:lstStyle/>
          <a:p>
            <a:r>
              <a:rPr lang="en-US" sz="3200" b="1">
                <a:cs typeface="Times New Roman" pitchFamily="18" charset="0"/>
              </a:rPr>
              <a:t>Cell Motion as a Behavioral Response: Chemotaxis and Phototaxis</a:t>
            </a:r>
          </a:p>
        </p:txBody>
      </p:sp>
      <p:sp>
        <p:nvSpPr>
          <p:cNvPr id="7303172" name="Rectangle 4"/>
          <p:cNvSpPr>
            <a:spLocks noGrp="1" noChangeArrowheads="1"/>
          </p:cNvSpPr>
          <p:nvPr>
            <p:ph type="subTitle" idx="1"/>
          </p:nvPr>
        </p:nvSpPr>
        <p:spPr>
          <a:xfrm>
            <a:off x="179388" y="1676400"/>
            <a:ext cx="4897437" cy="4191000"/>
          </a:xfrm>
          <a:noFill/>
          <a:ln/>
        </p:spPr>
        <p:txBody>
          <a:bodyPr/>
          <a:lstStyle/>
          <a:p>
            <a:pPr algn="l">
              <a:lnSpc>
                <a:spcPct val="80000"/>
              </a:lnSpc>
              <a:buFontTx/>
              <a:buChar char="•"/>
            </a:pPr>
            <a:r>
              <a:rPr lang="en-US" sz="2200"/>
              <a:t> Motile bacteria can respond to chemical and physical gradients in their environment.</a:t>
            </a:r>
          </a:p>
          <a:p>
            <a:pPr algn="l">
              <a:lnSpc>
                <a:spcPct val="80000"/>
              </a:lnSpc>
              <a:buFontTx/>
              <a:buChar char="•"/>
            </a:pPr>
            <a:r>
              <a:rPr lang="en-US" sz="2200" b="1">
                <a:cs typeface="Times New Roman" pitchFamily="18" charset="0"/>
              </a:rPr>
              <a:t> Chemotaxis</a:t>
            </a:r>
            <a:r>
              <a:rPr lang="en-US" sz="2200">
                <a:cs typeface="Times New Roman" pitchFamily="18" charset="0"/>
              </a:rPr>
              <a:t> is the directed movement of organisms in response to chemicals, while </a:t>
            </a:r>
            <a:r>
              <a:rPr lang="en-US" sz="2200" b="1">
                <a:cs typeface="Times New Roman" pitchFamily="18" charset="0"/>
              </a:rPr>
              <a:t>Phototaxis</a:t>
            </a:r>
            <a:r>
              <a:rPr lang="en-US" sz="2200">
                <a:cs typeface="Times New Roman" pitchFamily="18" charset="0"/>
              </a:rPr>
              <a:t> is the movement of phototrophic organisms toward an increasing intensity of light.</a:t>
            </a:r>
            <a:endParaRPr lang="en-US" sz="2200"/>
          </a:p>
          <a:p>
            <a:pPr algn="l">
              <a:lnSpc>
                <a:spcPct val="80000"/>
              </a:lnSpc>
              <a:buFontTx/>
              <a:buChar char="•"/>
            </a:pPr>
            <a:r>
              <a:rPr lang="en-US" sz="2200">
                <a:cs typeface="Times New Roman" pitchFamily="18" charset="0"/>
              </a:rPr>
              <a:t> In the processes of chemotaxis and phototaxis, random movement of a prokaryotic cell can be </a:t>
            </a:r>
            <a:r>
              <a:rPr lang="en-US" sz="2200" b="1">
                <a:cs typeface="Times New Roman" pitchFamily="18" charset="0"/>
              </a:rPr>
              <a:t>biased</a:t>
            </a:r>
            <a:r>
              <a:rPr lang="en-US" sz="2200">
                <a:cs typeface="Times New Roman" pitchFamily="18" charset="0"/>
              </a:rPr>
              <a:t> either toward or away from a stimulus by controlling the degree to which runs or tumbles occur. </a:t>
            </a:r>
          </a:p>
          <a:p>
            <a:pPr algn="l">
              <a:lnSpc>
                <a:spcPct val="80000"/>
              </a:lnSpc>
              <a:buFontTx/>
              <a:buChar char="•"/>
            </a:pPr>
            <a:r>
              <a:rPr lang="en-US" sz="2200">
                <a:cs typeface="Times New Roman" pitchFamily="18" charset="0"/>
              </a:rPr>
              <a:t> Counterclockwise rotation moves the cell in a direction called a </a:t>
            </a:r>
            <a:r>
              <a:rPr lang="en-US" sz="2200" b="1">
                <a:cs typeface="Times New Roman" pitchFamily="18" charset="0"/>
              </a:rPr>
              <a:t>run</a:t>
            </a:r>
            <a:r>
              <a:rPr lang="en-US" sz="2200">
                <a:cs typeface="Times New Roman" pitchFamily="18" charset="0"/>
              </a:rPr>
              <a:t>. Clockwise rotation causes the tuft of flagella to spread, resulting in </a:t>
            </a:r>
            <a:r>
              <a:rPr lang="en-US" sz="2200" b="1">
                <a:cs typeface="Times New Roman" pitchFamily="18" charset="0"/>
              </a:rPr>
              <a:t>tumbling</a:t>
            </a:r>
            <a:r>
              <a:rPr lang="en-US" sz="2200">
                <a:cs typeface="Times New Roman" pitchFamily="18" charset="0"/>
              </a:rPr>
              <a:t> of the cell.</a:t>
            </a:r>
          </a:p>
          <a:p>
            <a:pPr algn="l">
              <a:lnSpc>
                <a:spcPct val="80000"/>
              </a:lnSpc>
              <a:buFontTx/>
              <a:buChar char="•"/>
            </a:pPr>
            <a:endParaRPr lang="en-US" sz="2200">
              <a:cs typeface="Times New Roman" pitchFamily="18" charset="0"/>
            </a:endParaRPr>
          </a:p>
          <a:p>
            <a:pPr algn="l">
              <a:lnSpc>
                <a:spcPct val="80000"/>
              </a:lnSpc>
              <a:buFontTx/>
              <a:buChar char="•"/>
            </a:pPr>
            <a:endParaRPr lang="en-US" sz="2200"/>
          </a:p>
        </p:txBody>
      </p:sp>
      <p:pic>
        <p:nvPicPr>
          <p:cNvPr id="7303173" name="Picture 5" descr="figure 4-61a"/>
          <p:cNvPicPr>
            <a:picLocks noChangeAspect="1" noChangeArrowheads="1"/>
          </p:cNvPicPr>
          <p:nvPr/>
        </p:nvPicPr>
        <p:blipFill>
          <a:blip r:embed="rId2" cstate="print"/>
          <a:srcRect/>
          <a:stretch>
            <a:fillRect/>
          </a:stretch>
        </p:blipFill>
        <p:spPr bwMode="auto">
          <a:xfrm>
            <a:off x="5930900" y="1125538"/>
            <a:ext cx="2149475" cy="2951162"/>
          </a:xfrm>
          <a:prstGeom prst="rect">
            <a:avLst/>
          </a:prstGeom>
          <a:noFill/>
          <a:ln w="9525">
            <a:noFill/>
            <a:miter lim="800000"/>
            <a:headEnd/>
            <a:tailEnd/>
          </a:ln>
          <a:effectLst/>
        </p:spPr>
      </p:pic>
      <p:pic>
        <p:nvPicPr>
          <p:cNvPr id="7303174" name="Picture 6" descr="figure 4-61b"/>
          <p:cNvPicPr>
            <a:picLocks noChangeAspect="1" noChangeArrowheads="1"/>
          </p:cNvPicPr>
          <p:nvPr/>
        </p:nvPicPr>
        <p:blipFill>
          <a:blip r:embed="rId3" cstate="print"/>
          <a:srcRect/>
          <a:stretch>
            <a:fillRect/>
          </a:stretch>
        </p:blipFill>
        <p:spPr bwMode="auto">
          <a:xfrm>
            <a:off x="5868988" y="4178300"/>
            <a:ext cx="3275012" cy="2679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8291" name="Rectangle 3"/>
          <p:cNvSpPr>
            <a:spLocks noGrp="1" noChangeArrowheads="1"/>
          </p:cNvSpPr>
          <p:nvPr>
            <p:ph type="subTitle" idx="1"/>
          </p:nvPr>
        </p:nvSpPr>
        <p:spPr>
          <a:xfrm>
            <a:off x="395288" y="476250"/>
            <a:ext cx="3671887" cy="6121400"/>
          </a:xfrm>
        </p:spPr>
        <p:txBody>
          <a:bodyPr/>
          <a:lstStyle/>
          <a:p>
            <a:pPr algn="l">
              <a:lnSpc>
                <a:spcPct val="90000"/>
              </a:lnSpc>
            </a:pPr>
            <a:r>
              <a:rPr lang="en-US" sz="2800">
                <a:cs typeface="Times New Roman" pitchFamily="18" charset="0"/>
              </a:rPr>
              <a:t> </a:t>
            </a:r>
            <a:r>
              <a:rPr lang="en-US" sz="2800" b="1">
                <a:cs typeface="Times New Roman" pitchFamily="18" charset="0"/>
              </a:rPr>
              <a:t>Positive</a:t>
            </a:r>
            <a:r>
              <a:rPr lang="en-US" sz="2800">
                <a:cs typeface="Times New Roman" pitchFamily="18" charset="0"/>
              </a:rPr>
              <a:t> </a:t>
            </a:r>
            <a:r>
              <a:rPr lang="en-US" sz="2800" b="1">
                <a:cs typeface="Times New Roman" pitchFamily="18" charset="0"/>
              </a:rPr>
              <a:t>chemotaxis</a:t>
            </a:r>
            <a:r>
              <a:rPr lang="en-US" sz="2800">
                <a:cs typeface="Times New Roman" pitchFamily="18" charset="0"/>
              </a:rPr>
              <a:t> is occurring </a:t>
            </a:r>
            <a:r>
              <a:rPr lang="en-US" sz="2800" b="1">
                <a:cs typeface="Times New Roman" pitchFamily="18" charset="0"/>
              </a:rPr>
              <a:t>toward</a:t>
            </a:r>
            <a:r>
              <a:rPr lang="en-US" sz="2800">
                <a:cs typeface="Times New Roman" pitchFamily="18" charset="0"/>
              </a:rPr>
              <a:t> an </a:t>
            </a:r>
            <a:r>
              <a:rPr lang="en-US" sz="2800" b="1">
                <a:cs typeface="Times New Roman" pitchFamily="18" charset="0"/>
              </a:rPr>
              <a:t>attractant</a:t>
            </a:r>
            <a:r>
              <a:rPr lang="en-US" sz="2800">
                <a:cs typeface="Times New Roman" pitchFamily="18" charset="0"/>
              </a:rPr>
              <a:t> (b) when the sum of bacterial runs, or movement from flagella rotation, results in net movement in the direction of increasing concentration of a chemical. In contrast, motile </a:t>
            </a:r>
            <a:r>
              <a:rPr lang="en-US" sz="2800" i="1">
                <a:cs typeface="Times New Roman" pitchFamily="18" charset="0"/>
              </a:rPr>
              <a:t>Bacteria</a:t>
            </a:r>
            <a:r>
              <a:rPr lang="en-US" sz="2800">
                <a:cs typeface="Times New Roman" pitchFamily="18" charset="0"/>
              </a:rPr>
              <a:t> will move </a:t>
            </a:r>
            <a:r>
              <a:rPr lang="en-US" sz="2800" b="1">
                <a:cs typeface="Times New Roman" pitchFamily="18" charset="0"/>
              </a:rPr>
              <a:t>away</a:t>
            </a:r>
            <a:r>
              <a:rPr lang="en-US" sz="2800">
                <a:cs typeface="Times New Roman" pitchFamily="18" charset="0"/>
              </a:rPr>
              <a:t> from a </a:t>
            </a:r>
            <a:r>
              <a:rPr lang="en-US" sz="2800" b="1">
                <a:cs typeface="Times New Roman" pitchFamily="18" charset="0"/>
              </a:rPr>
              <a:t>repellant</a:t>
            </a:r>
            <a:r>
              <a:rPr lang="en-US" sz="2800">
                <a:cs typeface="Times New Roman" pitchFamily="18" charset="0"/>
              </a:rPr>
              <a:t>, which then is called </a:t>
            </a:r>
            <a:r>
              <a:rPr lang="en-US" sz="2800" b="1">
                <a:cs typeface="Times New Roman" pitchFamily="18" charset="0"/>
              </a:rPr>
              <a:t>negative chemotaxis </a:t>
            </a:r>
            <a:r>
              <a:rPr lang="en-US" sz="2800">
                <a:cs typeface="Times New Roman" pitchFamily="18" charset="0"/>
              </a:rPr>
              <a:t>(d)</a:t>
            </a:r>
            <a:r>
              <a:rPr lang="en-US" sz="2800" b="1">
                <a:cs typeface="Times New Roman" pitchFamily="18" charset="0"/>
              </a:rPr>
              <a:t>.</a:t>
            </a:r>
          </a:p>
        </p:txBody>
      </p:sp>
      <p:pic>
        <p:nvPicPr>
          <p:cNvPr id="7308292" name="Picture 4" descr="figure 4-62a-d"/>
          <p:cNvPicPr>
            <a:picLocks noChangeAspect="1" noChangeArrowheads="1"/>
          </p:cNvPicPr>
          <p:nvPr/>
        </p:nvPicPr>
        <p:blipFill>
          <a:blip r:embed="rId2" cstate="print"/>
          <a:srcRect b="5225"/>
          <a:stretch>
            <a:fillRect/>
          </a:stretch>
        </p:blipFill>
        <p:spPr bwMode="auto">
          <a:xfrm>
            <a:off x="5003800" y="115888"/>
            <a:ext cx="3925888" cy="3390900"/>
          </a:xfrm>
          <a:prstGeom prst="rect">
            <a:avLst/>
          </a:prstGeom>
          <a:noFill/>
          <a:ln w="9525">
            <a:noFill/>
            <a:miter lim="800000"/>
            <a:headEnd/>
            <a:tailEnd/>
          </a:ln>
          <a:effectLst/>
        </p:spPr>
      </p:pic>
      <p:pic>
        <p:nvPicPr>
          <p:cNvPr id="7308293" name="Picture 5" descr="figure 4-62e"/>
          <p:cNvPicPr>
            <a:picLocks noChangeAspect="1" noChangeArrowheads="1"/>
          </p:cNvPicPr>
          <p:nvPr/>
        </p:nvPicPr>
        <p:blipFill>
          <a:blip r:embed="rId3" cstate="print"/>
          <a:srcRect b="5365"/>
          <a:stretch>
            <a:fillRect/>
          </a:stretch>
        </p:blipFill>
        <p:spPr bwMode="auto">
          <a:xfrm>
            <a:off x="4519613" y="3525838"/>
            <a:ext cx="4624387" cy="3332162"/>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5586" name="Rectangle 2"/>
          <p:cNvSpPr>
            <a:spLocks noGrp="1" noChangeArrowheads="1"/>
          </p:cNvSpPr>
          <p:nvPr>
            <p:ph type="body" sz="half" idx="1"/>
          </p:nvPr>
        </p:nvSpPr>
        <p:spPr>
          <a:xfrm>
            <a:off x="685800" y="304800"/>
            <a:ext cx="7772400" cy="4492625"/>
          </a:xfrm>
        </p:spPr>
        <p:txBody>
          <a:bodyPr/>
          <a:lstStyle/>
          <a:p>
            <a:pPr marL="457200" indent="-457200"/>
            <a:r>
              <a:rPr lang="en-US" sz="2400" b="1">
                <a:solidFill>
                  <a:schemeClr val="bg2"/>
                </a:solidFill>
                <a:cs typeface="Times New Roman" pitchFamily="18" charset="0"/>
              </a:rPr>
              <a:t>Surface Structures and Inclusions</a:t>
            </a:r>
          </a:p>
          <a:p>
            <a:pPr marL="838200" lvl="1" indent="-381000"/>
            <a:r>
              <a:rPr lang="en-US" sz="2000">
                <a:solidFill>
                  <a:schemeClr val="bg2"/>
                </a:solidFill>
                <a:cs typeface="Times New Roman" pitchFamily="18" charset="0"/>
              </a:rPr>
              <a:t>Bacterial Cell Surface Structures</a:t>
            </a:r>
          </a:p>
          <a:p>
            <a:pPr marL="838200" lvl="1" indent="-381000"/>
            <a:r>
              <a:rPr lang="en-US" sz="2000">
                <a:solidFill>
                  <a:schemeClr val="bg2"/>
                </a:solidFill>
                <a:cs typeface="Times New Roman" pitchFamily="18" charset="0"/>
              </a:rPr>
              <a:t>Cell Inclusions</a:t>
            </a:r>
          </a:p>
          <a:p>
            <a:pPr marL="838200" lvl="1" indent="-381000"/>
            <a:r>
              <a:rPr lang="en-US" sz="2000">
                <a:solidFill>
                  <a:schemeClr val="bg2"/>
                </a:solidFill>
                <a:cs typeface="Times New Roman" pitchFamily="18" charset="0"/>
              </a:rPr>
              <a:t>Gas Vesicles</a:t>
            </a:r>
          </a:p>
          <a:p>
            <a:pPr marL="838200" lvl="1" indent="-381000"/>
            <a:r>
              <a:rPr lang="en-US" sz="2000">
                <a:solidFill>
                  <a:schemeClr val="bg2"/>
                </a:solidFill>
                <a:cs typeface="Times New Roman" pitchFamily="18" charset="0"/>
              </a:rPr>
              <a:t>Endospores</a:t>
            </a:r>
          </a:p>
          <a:p>
            <a:pPr marL="457200" indent="-457200">
              <a:lnSpc>
                <a:spcPct val="80000"/>
              </a:lnSpc>
            </a:pPr>
            <a:r>
              <a:rPr lang="en-US" sz="2400" b="1">
                <a:solidFill>
                  <a:schemeClr val="bg2"/>
                </a:solidFill>
                <a:cs typeface="Times New Roman" pitchFamily="18" charset="0"/>
              </a:rPr>
              <a:t>Microbial Locomotion</a:t>
            </a:r>
            <a:endParaRPr lang="en-US" sz="2400">
              <a:solidFill>
                <a:schemeClr val="bg2"/>
              </a:solidFill>
              <a:latin typeface="Verdana" pitchFamily="34" charset="0"/>
              <a:cs typeface="Times New Roman" pitchFamily="18" charset="0"/>
            </a:endParaRPr>
          </a:p>
          <a:p>
            <a:pPr marL="838200" lvl="1" indent="-381000"/>
            <a:r>
              <a:rPr lang="en-US" sz="2000">
                <a:solidFill>
                  <a:schemeClr val="bg2"/>
                </a:solidFill>
                <a:cs typeface="Times New Roman" pitchFamily="18" charset="0"/>
              </a:rPr>
              <a:t>Flagella and Motility</a:t>
            </a:r>
          </a:p>
          <a:p>
            <a:pPr marL="838200" lvl="1" indent="-381000"/>
            <a:r>
              <a:rPr lang="en-US" sz="2000">
                <a:solidFill>
                  <a:schemeClr val="bg2"/>
                </a:solidFill>
                <a:cs typeface="Times New Roman" pitchFamily="18" charset="0"/>
              </a:rPr>
              <a:t>Gliding Motility</a:t>
            </a:r>
          </a:p>
          <a:p>
            <a:pPr marL="457200" indent="-457200"/>
            <a:r>
              <a:rPr lang="en-US" sz="2400" b="1">
                <a:solidFill>
                  <a:schemeClr val="bg2"/>
                </a:solidFill>
                <a:cs typeface="Times New Roman" pitchFamily="18" charset="0"/>
              </a:rPr>
              <a:t>Cell Motion as a Behavioral Response:</a:t>
            </a:r>
          </a:p>
          <a:p>
            <a:pPr marL="838200" lvl="1" indent="-381000"/>
            <a:r>
              <a:rPr lang="en-US" sz="2000">
                <a:solidFill>
                  <a:schemeClr val="bg2"/>
                </a:solidFill>
                <a:cs typeface="Times New Roman" pitchFamily="18" charset="0"/>
              </a:rPr>
              <a:t>Chemotaxis</a:t>
            </a:r>
          </a:p>
          <a:p>
            <a:pPr marL="838200" lvl="1" indent="-381000"/>
            <a:r>
              <a:rPr lang="en-US" sz="2000">
                <a:solidFill>
                  <a:schemeClr val="bg2"/>
                </a:solidFill>
                <a:cs typeface="Times New Roman" pitchFamily="18" charset="0"/>
              </a:rPr>
              <a:t>Phototaxis</a:t>
            </a:r>
          </a:p>
          <a:p>
            <a:pPr marL="457200" indent="-457200"/>
            <a:endParaRPr lang="en-US" sz="2400">
              <a:solidFill>
                <a:schemeClr val="bg2"/>
              </a:solidFill>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9315" name="Rectangle 3"/>
          <p:cNvSpPr>
            <a:spLocks noGrp="1" noChangeArrowheads="1"/>
          </p:cNvSpPr>
          <p:nvPr>
            <p:ph type="subTitle" idx="1"/>
          </p:nvPr>
        </p:nvSpPr>
        <p:spPr>
          <a:xfrm>
            <a:off x="685800" y="1676400"/>
            <a:ext cx="7772400" cy="4191000"/>
          </a:xfrm>
        </p:spPr>
        <p:txBody>
          <a:bodyPr/>
          <a:lstStyle/>
          <a:p>
            <a:pPr algn="l">
              <a:buFontTx/>
              <a:buChar char="•"/>
            </a:pPr>
            <a:r>
              <a:rPr lang="en-US">
                <a:cs typeface="Times New Roman" pitchFamily="18" charset="0"/>
              </a:rPr>
              <a:t> Next lecture: </a:t>
            </a:r>
          </a:p>
          <a:p>
            <a:pPr lvl="1" algn="l">
              <a:buFontTx/>
              <a:buChar char="–"/>
            </a:pPr>
            <a:r>
              <a:rPr lang="en-US">
                <a:cs typeface="Times New Roman" pitchFamily="18" charset="0"/>
              </a:rPr>
              <a:t>Nutrition, lab. Cultures and metabolism (Brock chapter 5)</a:t>
            </a:r>
          </a:p>
          <a:p>
            <a:pPr lvl="1" algn="l">
              <a:buFontTx/>
              <a:buChar char="–"/>
            </a:pPr>
            <a:r>
              <a:rPr lang="en-US">
                <a:cs typeface="Times New Roman" pitchFamily="18" charset="0"/>
              </a:rPr>
              <a:t>Microbial growth (Brock chapter 6)</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28770" name="Picture 2" descr="figure 4-04b"/>
          <p:cNvPicPr>
            <a:picLocks noChangeAspect="1" noChangeArrowheads="1"/>
          </p:cNvPicPr>
          <p:nvPr/>
        </p:nvPicPr>
        <p:blipFill>
          <a:blip r:embed="rId3" cstate="print"/>
          <a:srcRect/>
          <a:stretch>
            <a:fillRect/>
          </a:stretch>
        </p:blipFill>
        <p:spPr bwMode="auto">
          <a:xfrm>
            <a:off x="3440113" y="258763"/>
            <a:ext cx="5703887" cy="2954337"/>
          </a:xfrm>
          <a:prstGeom prst="rect">
            <a:avLst/>
          </a:prstGeom>
          <a:noFill/>
          <a:ln w="9525">
            <a:noFill/>
            <a:miter lim="800000"/>
            <a:headEnd/>
            <a:tailEnd/>
          </a:ln>
          <a:effectLst/>
        </p:spPr>
      </p:pic>
      <p:pic>
        <p:nvPicPr>
          <p:cNvPr id="7328771" name="Picture 3" descr="figure 4-04c"/>
          <p:cNvPicPr>
            <a:picLocks noChangeAspect="1" noChangeArrowheads="1"/>
          </p:cNvPicPr>
          <p:nvPr/>
        </p:nvPicPr>
        <p:blipFill>
          <a:blip r:embed="rId4" cstate="print"/>
          <a:srcRect/>
          <a:stretch>
            <a:fillRect/>
          </a:stretch>
        </p:blipFill>
        <p:spPr bwMode="auto">
          <a:xfrm>
            <a:off x="3419475" y="3429000"/>
            <a:ext cx="5724525" cy="3246438"/>
          </a:xfrm>
          <a:prstGeom prst="rect">
            <a:avLst/>
          </a:prstGeom>
          <a:noFill/>
          <a:ln w="9525">
            <a:noFill/>
            <a:miter lim="800000"/>
            <a:headEnd/>
            <a:tailEnd/>
          </a:ln>
          <a:effectLst/>
        </p:spPr>
      </p:pic>
      <p:sp>
        <p:nvSpPr>
          <p:cNvPr id="7328772" name="Rectangle 4"/>
          <p:cNvSpPr>
            <a:spLocks noChangeArrowheads="1"/>
          </p:cNvSpPr>
          <p:nvPr/>
        </p:nvSpPr>
        <p:spPr bwMode="auto">
          <a:xfrm>
            <a:off x="250825" y="981075"/>
            <a:ext cx="3025775" cy="4191000"/>
          </a:xfrm>
          <a:prstGeom prst="rect">
            <a:avLst/>
          </a:prstGeom>
          <a:noFill/>
          <a:ln w="9525">
            <a:noFill/>
            <a:miter lim="800000"/>
            <a:headEnd/>
            <a:tailEnd/>
          </a:ln>
          <a:effectLst/>
        </p:spPr>
        <p:txBody>
          <a:bodyPr/>
          <a:lstStyle/>
          <a:p>
            <a:pPr>
              <a:spcBef>
                <a:spcPct val="20000"/>
              </a:spcBef>
              <a:buFontTx/>
              <a:buChar char="•"/>
            </a:pPr>
            <a:r>
              <a:rPr lang="en-US">
                <a:cs typeface="Times New Roman" pitchFamily="18" charset="0"/>
              </a:rPr>
              <a:t> Gram stained bacteria; purple are G+ </a:t>
            </a:r>
            <a:r>
              <a:rPr lang="en-US" i="1">
                <a:cs typeface="Times New Roman" pitchFamily="18" charset="0"/>
              </a:rPr>
              <a:t>Staphylococcus aureus</a:t>
            </a:r>
            <a:r>
              <a:rPr lang="en-US">
                <a:cs typeface="Times New Roman" pitchFamily="18" charset="0"/>
              </a:rPr>
              <a:t>, while pink are G- </a:t>
            </a:r>
            <a:r>
              <a:rPr lang="en-US" i="1">
                <a:cs typeface="Times New Roman" pitchFamily="18" charset="0"/>
              </a:rPr>
              <a:t>Escherichia Coli</a:t>
            </a:r>
            <a:r>
              <a:rPr lang="en-US">
                <a:cs typeface="Times New Roman" pitchFamily="18" charset="0"/>
              </a:rPr>
              <a:t>.</a:t>
            </a:r>
          </a:p>
          <a:p>
            <a:pPr>
              <a:spcBef>
                <a:spcPct val="20000"/>
              </a:spcBef>
              <a:buFontTx/>
              <a:buChar char="•"/>
            </a:pPr>
            <a:endParaRPr lang="en-US">
              <a:cs typeface="Times New Roman" pitchFamily="18" charset="0"/>
            </a:endParaRPr>
          </a:p>
          <a:p>
            <a:pPr>
              <a:spcBef>
                <a:spcPct val="20000"/>
              </a:spcBef>
              <a:buFontTx/>
              <a:buChar char="•"/>
            </a:pPr>
            <a:endParaRPr lang="en-US">
              <a:cs typeface="Times New Roman" pitchFamily="18" charset="0"/>
            </a:endParaRPr>
          </a:p>
          <a:p>
            <a:pPr>
              <a:spcBef>
                <a:spcPct val="20000"/>
              </a:spcBef>
              <a:buFontTx/>
              <a:buChar char="•"/>
            </a:pPr>
            <a:r>
              <a:rPr lang="en-US" i="1">
                <a:cs typeface="Times New Roman" pitchFamily="18" charset="0"/>
              </a:rPr>
              <a:t>Pseudomonas aeruginosa</a:t>
            </a:r>
            <a:r>
              <a:rPr lang="en-US">
                <a:cs typeface="Times New Roman" pitchFamily="18" charset="0"/>
              </a:rPr>
              <a:t> (G- stained green) and </a:t>
            </a:r>
            <a:r>
              <a:rPr lang="en-US" i="1">
                <a:cs typeface="Times New Roman" pitchFamily="18" charset="0"/>
              </a:rPr>
              <a:t>Bacillus cereus</a:t>
            </a:r>
            <a:r>
              <a:rPr lang="en-US">
                <a:cs typeface="Times New Roman" pitchFamily="18" charset="0"/>
              </a:rPr>
              <a:t> (G+, orange) bacteria stained with a one step fluorescent dye.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6067" name="Rectangle 3"/>
          <p:cNvSpPr>
            <a:spLocks noGrp="1" noChangeArrowheads="1"/>
          </p:cNvSpPr>
          <p:nvPr>
            <p:ph type="subTitle" idx="1"/>
          </p:nvPr>
        </p:nvSpPr>
        <p:spPr>
          <a:xfrm>
            <a:off x="107950" y="215900"/>
            <a:ext cx="4319588" cy="6453188"/>
          </a:xfrm>
        </p:spPr>
        <p:txBody>
          <a:bodyPr/>
          <a:lstStyle/>
          <a:p>
            <a:pPr algn="l">
              <a:lnSpc>
                <a:spcPct val="90000"/>
              </a:lnSpc>
              <a:spcAft>
                <a:spcPct val="30000"/>
              </a:spcAft>
              <a:buFontTx/>
              <a:buChar char="•"/>
            </a:pPr>
            <a:r>
              <a:rPr lang="en-US" sz="2200">
                <a:cs typeface="Times New Roman" pitchFamily="18" charset="0"/>
              </a:rPr>
              <a:t> A phase-contrast microscope may be used to visualize live samples and avoid distortion from cell stains; image contrast is derived from the differential refractive index of cell structures.</a:t>
            </a:r>
          </a:p>
          <a:p>
            <a:pPr algn="l">
              <a:lnSpc>
                <a:spcPct val="90000"/>
              </a:lnSpc>
              <a:spcAft>
                <a:spcPct val="30000"/>
              </a:spcAft>
              <a:buFontTx/>
              <a:buChar char="•"/>
            </a:pPr>
            <a:r>
              <a:rPr lang="en-US" sz="2200">
                <a:cs typeface="Times New Roman" pitchFamily="18" charset="0"/>
              </a:rPr>
              <a:t> Greater resolution can be obtained using dark-field microscopy, in which only the specimen itself is illuminated. </a:t>
            </a:r>
          </a:p>
          <a:p>
            <a:pPr algn="l">
              <a:lnSpc>
                <a:spcPct val="90000"/>
              </a:lnSpc>
              <a:spcAft>
                <a:spcPct val="30000"/>
              </a:spcAft>
              <a:buFontTx/>
              <a:buChar char="•"/>
            </a:pPr>
            <a:r>
              <a:rPr lang="en-US" sz="2200">
                <a:cs typeface="Times New Roman" pitchFamily="18" charset="0"/>
              </a:rPr>
              <a:t>Fluorescent light microscopy allows for the visualization of autofluorescent cell structures (e.g., chlorophyll) or fluorescent stains and can greatly increase the resolution of cells and cell structures.</a:t>
            </a:r>
          </a:p>
          <a:p>
            <a:pPr lvl="1" algn="l">
              <a:lnSpc>
                <a:spcPct val="90000"/>
              </a:lnSpc>
              <a:spcAft>
                <a:spcPct val="30000"/>
              </a:spcAft>
              <a:buFontTx/>
              <a:buChar char="–"/>
            </a:pPr>
            <a:r>
              <a:rPr lang="en-US" sz="2000">
                <a:cs typeface="Times New Roman" pitchFamily="18" charset="0"/>
              </a:rPr>
              <a:t>Cyanobacteria (</a:t>
            </a:r>
            <a:r>
              <a:rPr lang="en-US" sz="2000" i="1">
                <a:cs typeface="Times New Roman" pitchFamily="18" charset="0"/>
              </a:rPr>
              <a:t>Oscillatoria</a:t>
            </a:r>
            <a:r>
              <a:rPr lang="en-US" sz="2000">
                <a:cs typeface="Times New Roman" pitchFamily="18" charset="0"/>
              </a:rPr>
              <a:t>) brightfield and autofluorescense (546 nm)</a:t>
            </a:r>
          </a:p>
          <a:p>
            <a:pPr algn="l">
              <a:lnSpc>
                <a:spcPct val="90000"/>
              </a:lnSpc>
              <a:spcAft>
                <a:spcPct val="30000"/>
              </a:spcAft>
              <a:buFontTx/>
              <a:buChar char="•"/>
            </a:pPr>
            <a:endParaRPr lang="en-US" sz="2200">
              <a:cs typeface="Times New Roman" pitchFamily="18" charset="0"/>
            </a:endParaRPr>
          </a:p>
        </p:txBody>
      </p:sp>
      <p:grpSp>
        <p:nvGrpSpPr>
          <p:cNvPr id="7257095" name="Group 7"/>
          <p:cNvGrpSpPr>
            <a:grpSpLocks/>
          </p:cNvGrpSpPr>
          <p:nvPr/>
        </p:nvGrpSpPr>
        <p:grpSpPr bwMode="auto">
          <a:xfrm>
            <a:off x="4427538" y="125413"/>
            <a:ext cx="4321175" cy="4456112"/>
            <a:chOff x="2653" y="-1"/>
            <a:chExt cx="2722" cy="2807"/>
          </a:xfrm>
        </p:grpSpPr>
        <p:pic>
          <p:nvPicPr>
            <p:cNvPr id="7257093" name="Picture 5" descr="04_F05"/>
            <p:cNvPicPr>
              <a:picLocks noChangeAspect="1" noChangeArrowheads="1"/>
            </p:cNvPicPr>
            <p:nvPr/>
          </p:nvPicPr>
          <p:blipFill>
            <a:blip r:embed="rId2" cstate="print"/>
            <a:srcRect r="32446"/>
            <a:stretch>
              <a:fillRect/>
            </a:stretch>
          </p:blipFill>
          <p:spPr bwMode="auto">
            <a:xfrm>
              <a:off x="2653" y="-1"/>
              <a:ext cx="2722" cy="1583"/>
            </a:xfrm>
            <a:prstGeom prst="rect">
              <a:avLst/>
            </a:prstGeom>
            <a:noFill/>
          </p:spPr>
        </p:pic>
        <p:pic>
          <p:nvPicPr>
            <p:cNvPr id="7257094" name="Picture 6" descr="04_F05"/>
            <p:cNvPicPr>
              <a:picLocks noChangeAspect="1" noChangeArrowheads="1"/>
            </p:cNvPicPr>
            <p:nvPr/>
          </p:nvPicPr>
          <p:blipFill>
            <a:blip r:embed="rId2" cstate="print"/>
            <a:srcRect l="67554"/>
            <a:stretch>
              <a:fillRect/>
            </a:stretch>
          </p:blipFill>
          <p:spPr bwMode="auto">
            <a:xfrm>
              <a:off x="4002" y="1253"/>
              <a:ext cx="1373" cy="1553"/>
            </a:xfrm>
            <a:prstGeom prst="rect">
              <a:avLst/>
            </a:prstGeom>
            <a:noFill/>
          </p:spPr>
        </p:pic>
      </p:grpSp>
      <p:pic>
        <p:nvPicPr>
          <p:cNvPr id="7257097" name="Picture 9" descr="04_F06a"/>
          <p:cNvPicPr>
            <a:picLocks noChangeAspect="1" noChangeArrowheads="1"/>
          </p:cNvPicPr>
          <p:nvPr/>
        </p:nvPicPr>
        <p:blipFill>
          <a:blip r:embed="rId3" cstate="print"/>
          <a:srcRect/>
          <a:stretch>
            <a:fillRect/>
          </a:stretch>
        </p:blipFill>
        <p:spPr bwMode="auto">
          <a:xfrm>
            <a:off x="4281488" y="4365625"/>
            <a:ext cx="2308225" cy="2447925"/>
          </a:xfrm>
          <a:prstGeom prst="rect">
            <a:avLst/>
          </a:prstGeom>
          <a:noFill/>
        </p:spPr>
      </p:pic>
      <p:pic>
        <p:nvPicPr>
          <p:cNvPr id="7257099" name="Picture 11" descr="04_F06b"/>
          <p:cNvPicPr>
            <a:picLocks noChangeAspect="1" noChangeArrowheads="1"/>
          </p:cNvPicPr>
          <p:nvPr/>
        </p:nvPicPr>
        <p:blipFill>
          <a:blip r:embed="rId4" cstate="print"/>
          <a:srcRect/>
          <a:stretch>
            <a:fillRect/>
          </a:stretch>
        </p:blipFill>
        <p:spPr bwMode="auto">
          <a:xfrm>
            <a:off x="6659563" y="4341813"/>
            <a:ext cx="2354262" cy="2471737"/>
          </a:xfrm>
          <a:prstGeom prst="rect">
            <a:avLst/>
          </a:prstGeom>
          <a:noFill/>
        </p:spPr>
      </p:pic>
      <p:sp>
        <p:nvSpPr>
          <p:cNvPr id="7257100" name="Text Box 12"/>
          <p:cNvSpPr txBox="1">
            <a:spLocks noChangeArrowheads="1"/>
          </p:cNvSpPr>
          <p:nvPr/>
        </p:nvSpPr>
        <p:spPr bwMode="auto">
          <a:xfrm>
            <a:off x="4624388" y="2801938"/>
            <a:ext cx="1819275" cy="1006475"/>
          </a:xfrm>
          <a:prstGeom prst="rect">
            <a:avLst/>
          </a:prstGeom>
          <a:noFill/>
          <a:ln w="9525">
            <a:noFill/>
            <a:miter lim="800000"/>
            <a:headEnd/>
            <a:tailEnd/>
          </a:ln>
          <a:effectLst/>
        </p:spPr>
        <p:txBody>
          <a:bodyPr>
            <a:spAutoFit/>
          </a:bodyPr>
          <a:lstStyle/>
          <a:p>
            <a:r>
              <a:rPr lang="en-GB" sz="2000" i="1"/>
              <a:t>Saccharomyces cereviciae (bakers yeast)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9603" name="Rectangle 3"/>
          <p:cNvSpPr>
            <a:spLocks noGrp="1" noChangeArrowheads="1"/>
          </p:cNvSpPr>
          <p:nvPr>
            <p:ph type="body" idx="4294967295"/>
          </p:nvPr>
        </p:nvSpPr>
        <p:spPr>
          <a:xfrm>
            <a:off x="179388" y="260350"/>
            <a:ext cx="4176712" cy="6597650"/>
          </a:xfrm>
        </p:spPr>
        <p:txBody>
          <a:bodyPr/>
          <a:lstStyle/>
          <a:p>
            <a:pPr>
              <a:lnSpc>
                <a:spcPct val="90000"/>
              </a:lnSpc>
              <a:spcAft>
                <a:spcPct val="30000"/>
              </a:spcAft>
            </a:pPr>
            <a:r>
              <a:rPr lang="en-US" sz="2200">
                <a:cs typeface="Times New Roman" pitchFamily="18" charset="0"/>
              </a:rPr>
              <a:t>Confocal microscopy allows imaging through thick specimens; each plane is visualized by adjusting the plane of focus of the laser beam, and staining using fluorescent specific or non-specific dyes.</a:t>
            </a:r>
          </a:p>
          <a:p>
            <a:pPr>
              <a:lnSpc>
                <a:spcPct val="90000"/>
              </a:lnSpc>
              <a:spcAft>
                <a:spcPct val="30000"/>
              </a:spcAft>
            </a:pPr>
            <a:r>
              <a:rPr lang="en-US" sz="2200">
                <a:cs typeface="Times New Roman" pitchFamily="18" charset="0"/>
              </a:rPr>
              <a:t>Images from several layers are combined into a 3-D image of the specimen</a:t>
            </a:r>
          </a:p>
          <a:p>
            <a:pPr lvl="1">
              <a:lnSpc>
                <a:spcPct val="90000"/>
              </a:lnSpc>
              <a:spcAft>
                <a:spcPct val="30000"/>
              </a:spcAft>
            </a:pPr>
            <a:r>
              <a:rPr lang="nb-NO" sz="1800"/>
              <a:t>Confocal image of a mixed microbial biofilm community cultivated in the laboratory. The green, rod-shaped cells are </a:t>
            </a:r>
            <a:r>
              <a:rPr lang="nb-NO" sz="1800" i="1"/>
              <a:t>Pseudomonas aeruginosa</a:t>
            </a:r>
            <a:r>
              <a:rPr lang="nb-NO" sz="1800"/>
              <a:t> experimentally introduced into the biofilm. Other cells that are different colors are present at different depths in the biofilm. </a:t>
            </a:r>
          </a:p>
          <a:p>
            <a:pPr lvl="1">
              <a:lnSpc>
                <a:spcPct val="90000"/>
              </a:lnSpc>
              <a:spcAft>
                <a:spcPct val="30000"/>
              </a:spcAft>
            </a:pPr>
            <a:r>
              <a:rPr lang="nb-NO" sz="1800"/>
              <a:t>Confocal micrograph of a filamentous cyanobacterium growing in a soda lake.</a:t>
            </a:r>
            <a:r>
              <a:rPr lang="nb-NO" sz="2000"/>
              <a:t> </a:t>
            </a:r>
          </a:p>
        </p:txBody>
      </p:sp>
      <p:pic>
        <p:nvPicPr>
          <p:cNvPr id="7449605" name="Picture 5" descr="04_F08a"/>
          <p:cNvPicPr>
            <a:picLocks noChangeAspect="1" noChangeArrowheads="1"/>
          </p:cNvPicPr>
          <p:nvPr/>
        </p:nvPicPr>
        <p:blipFill>
          <a:blip r:embed="rId2" cstate="print"/>
          <a:srcRect/>
          <a:stretch>
            <a:fillRect/>
          </a:stretch>
        </p:blipFill>
        <p:spPr bwMode="auto">
          <a:xfrm>
            <a:off x="4397375" y="247650"/>
            <a:ext cx="4711700" cy="3252788"/>
          </a:xfrm>
          <a:prstGeom prst="rect">
            <a:avLst/>
          </a:prstGeom>
          <a:noFill/>
        </p:spPr>
      </p:pic>
      <p:pic>
        <p:nvPicPr>
          <p:cNvPr id="7449607" name="Picture 7" descr="04_F08b"/>
          <p:cNvPicPr>
            <a:picLocks noChangeAspect="1" noChangeArrowheads="1"/>
          </p:cNvPicPr>
          <p:nvPr/>
        </p:nvPicPr>
        <p:blipFill>
          <a:blip r:embed="rId3" cstate="print"/>
          <a:srcRect/>
          <a:stretch>
            <a:fillRect/>
          </a:stretch>
        </p:blipFill>
        <p:spPr bwMode="auto">
          <a:xfrm>
            <a:off x="4362450" y="3692525"/>
            <a:ext cx="4889500" cy="312102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63" name="Rectangle 1027"/>
          <p:cNvSpPr>
            <a:spLocks noGrp="1" noChangeArrowheads="1"/>
          </p:cNvSpPr>
          <p:nvPr>
            <p:ph type="subTitle" idx="4294967295"/>
          </p:nvPr>
        </p:nvSpPr>
        <p:spPr>
          <a:xfrm>
            <a:off x="0" y="44450"/>
            <a:ext cx="4356100" cy="6264275"/>
          </a:xfrm>
        </p:spPr>
        <p:txBody>
          <a:bodyPr/>
          <a:lstStyle/>
          <a:p>
            <a:pPr marL="0" indent="0">
              <a:lnSpc>
                <a:spcPct val="90000"/>
              </a:lnSpc>
              <a:spcAft>
                <a:spcPct val="30000"/>
              </a:spcAft>
            </a:pPr>
            <a:r>
              <a:rPr lang="en-US" sz="2000">
                <a:solidFill>
                  <a:srgbClr val="000000"/>
                </a:solidFill>
                <a:cs typeface="Times New Roman" pitchFamily="18" charset="0"/>
              </a:rPr>
              <a:t> </a:t>
            </a:r>
            <a:r>
              <a:rPr lang="en-US" sz="2000">
                <a:cs typeface="Times New Roman" pitchFamily="18" charset="0"/>
              </a:rPr>
              <a:t>Electron microscopes have far greater resolving power than light microscopes, with limits of resolution of about 0.2nm.</a:t>
            </a:r>
          </a:p>
          <a:p>
            <a:pPr marL="0" indent="0">
              <a:lnSpc>
                <a:spcPct val="90000"/>
              </a:lnSpc>
              <a:spcAft>
                <a:spcPct val="30000"/>
              </a:spcAft>
            </a:pPr>
            <a:r>
              <a:rPr lang="en-US" sz="2000">
                <a:cs typeface="Times New Roman" pitchFamily="18" charset="0"/>
              </a:rPr>
              <a:t> Two major types of electron microscopy are performed: </a:t>
            </a:r>
            <a:r>
              <a:rPr lang="en-US" sz="2000" b="1">
                <a:cs typeface="Times New Roman" pitchFamily="18" charset="0"/>
              </a:rPr>
              <a:t>transmission electron microscopy (TEM)</a:t>
            </a:r>
            <a:r>
              <a:rPr lang="en-US" sz="2000">
                <a:cs typeface="Times New Roman" pitchFamily="18" charset="0"/>
              </a:rPr>
              <a:t>, for observing internal cell structure down to the molecular level, and </a:t>
            </a:r>
            <a:r>
              <a:rPr lang="en-US" sz="2000" b="1">
                <a:cs typeface="Times New Roman" pitchFamily="18" charset="0"/>
              </a:rPr>
              <a:t>scanning electron microscopy (SEM)</a:t>
            </a:r>
            <a:r>
              <a:rPr lang="en-US" sz="2000">
                <a:cs typeface="Times New Roman" pitchFamily="18" charset="0"/>
              </a:rPr>
              <a:t>, for three-dimensional imaging and examining surfaces.</a:t>
            </a:r>
          </a:p>
          <a:p>
            <a:pPr marL="457200" lvl="1" indent="0">
              <a:lnSpc>
                <a:spcPct val="90000"/>
              </a:lnSpc>
              <a:spcAft>
                <a:spcPct val="30000"/>
              </a:spcAft>
            </a:pPr>
            <a:r>
              <a:rPr lang="nb-NO" sz="1800"/>
              <a:t>Thin section of a typical gram-positive bacterium, </a:t>
            </a:r>
            <a:r>
              <a:rPr lang="nb-NO" sz="1800" i="1"/>
              <a:t>Bacillus subtilis</a:t>
            </a:r>
            <a:r>
              <a:rPr lang="nb-NO" sz="1800"/>
              <a:t>. The cell has just divided, and two membrane-containing structures are attached to the cross-wall. Note the light region in the middle (DNA or the </a:t>
            </a:r>
            <a:r>
              <a:rPr lang="nb-NO" sz="1800" i="1"/>
              <a:t>nucleoid</a:t>
            </a:r>
            <a:r>
              <a:rPr lang="nb-NO" sz="1800"/>
              <a:t>). The cell is about 0.8 µm in diameter.</a:t>
            </a:r>
          </a:p>
          <a:p>
            <a:pPr marL="457200" lvl="1" indent="0">
              <a:lnSpc>
                <a:spcPct val="90000"/>
              </a:lnSpc>
              <a:spcAft>
                <a:spcPct val="30000"/>
              </a:spcAft>
            </a:pPr>
            <a:r>
              <a:rPr lang="nb-NO" sz="1800"/>
              <a:t> Cells of the phototrophic bacterium </a:t>
            </a:r>
            <a:r>
              <a:rPr lang="nb-NO" sz="1800" i="1"/>
              <a:t>Rhodovibrio sodomensis</a:t>
            </a:r>
            <a:r>
              <a:rPr lang="nb-NO" sz="1800"/>
              <a:t>. A single cell is about 0.75 µm wide. Note how the scanning micrograph allows for great depth of field and thus excellent three-dimensional imaging. </a:t>
            </a:r>
            <a:endParaRPr lang="en-US" sz="1600">
              <a:cs typeface="Times New Roman" pitchFamily="18" charset="0"/>
            </a:endParaRPr>
          </a:p>
        </p:txBody>
      </p:sp>
      <p:pic>
        <p:nvPicPr>
          <p:cNvPr id="7189510" name="Picture 6" descr="04_F10a"/>
          <p:cNvPicPr>
            <a:picLocks noChangeAspect="1" noChangeArrowheads="1"/>
          </p:cNvPicPr>
          <p:nvPr/>
        </p:nvPicPr>
        <p:blipFill>
          <a:blip r:embed="rId2" cstate="print"/>
          <a:srcRect/>
          <a:stretch>
            <a:fillRect/>
          </a:stretch>
        </p:blipFill>
        <p:spPr bwMode="auto">
          <a:xfrm>
            <a:off x="4356100" y="2757488"/>
            <a:ext cx="4816475" cy="1319212"/>
          </a:xfrm>
          <a:prstGeom prst="rect">
            <a:avLst/>
          </a:prstGeom>
          <a:noFill/>
        </p:spPr>
      </p:pic>
      <p:pic>
        <p:nvPicPr>
          <p:cNvPr id="7189512" name="Picture 8" descr="04_F10b"/>
          <p:cNvPicPr>
            <a:picLocks noChangeAspect="1" noChangeArrowheads="1"/>
          </p:cNvPicPr>
          <p:nvPr/>
        </p:nvPicPr>
        <p:blipFill>
          <a:blip r:embed="rId3" cstate="print"/>
          <a:srcRect/>
          <a:stretch>
            <a:fillRect/>
          </a:stretch>
        </p:blipFill>
        <p:spPr bwMode="auto">
          <a:xfrm>
            <a:off x="4540250" y="4365625"/>
            <a:ext cx="4495800" cy="2447925"/>
          </a:xfrm>
          <a:prstGeom prst="rect">
            <a:avLst/>
          </a:prstGeom>
          <a:noFill/>
        </p:spPr>
      </p:pic>
      <p:pic>
        <p:nvPicPr>
          <p:cNvPr id="7189514" name="Picture 10" descr="04_F09"/>
          <p:cNvPicPr>
            <a:picLocks noChangeAspect="1" noChangeArrowheads="1"/>
          </p:cNvPicPr>
          <p:nvPr/>
        </p:nvPicPr>
        <p:blipFill>
          <a:blip r:embed="rId4" cstate="print"/>
          <a:srcRect/>
          <a:stretch>
            <a:fillRect/>
          </a:stretch>
        </p:blipFill>
        <p:spPr bwMode="auto">
          <a:xfrm>
            <a:off x="5508625" y="188913"/>
            <a:ext cx="2374900" cy="232886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3778" name="Rectangle 1026"/>
          <p:cNvSpPr>
            <a:spLocks noGrp="1" noChangeArrowheads="1"/>
          </p:cNvSpPr>
          <p:nvPr>
            <p:ph type="ctrTitle"/>
          </p:nvPr>
        </p:nvSpPr>
        <p:spPr>
          <a:xfrm>
            <a:off x="179388" y="260350"/>
            <a:ext cx="8785225" cy="523875"/>
          </a:xfrm>
        </p:spPr>
        <p:txBody>
          <a:bodyPr/>
          <a:lstStyle/>
          <a:p>
            <a:r>
              <a:rPr lang="en-US" sz="2800" b="1" dirty="0" smtClean="0">
                <a:cs typeface="Times New Roman" pitchFamily="18" charset="0"/>
              </a:rPr>
              <a:t>Cell </a:t>
            </a:r>
            <a:r>
              <a:rPr lang="en-US" sz="2800" b="1" dirty="0">
                <a:cs typeface="Times New Roman" pitchFamily="18" charset="0"/>
              </a:rPr>
              <a:t>Morphology and the Significance of Being Small</a:t>
            </a:r>
          </a:p>
        </p:txBody>
      </p:sp>
      <p:sp>
        <p:nvSpPr>
          <p:cNvPr id="7243779" name="Rectangle 1027"/>
          <p:cNvSpPr>
            <a:spLocks noGrp="1" noChangeArrowheads="1"/>
          </p:cNvSpPr>
          <p:nvPr>
            <p:ph type="subTitle" idx="1"/>
          </p:nvPr>
        </p:nvSpPr>
        <p:spPr>
          <a:xfrm>
            <a:off x="107950" y="908050"/>
            <a:ext cx="5040313" cy="5472113"/>
          </a:xfrm>
        </p:spPr>
        <p:txBody>
          <a:bodyPr/>
          <a:lstStyle/>
          <a:p>
            <a:pPr algn="l">
              <a:spcAft>
                <a:spcPct val="30000"/>
              </a:spcAft>
              <a:buFontTx/>
              <a:buChar char="•"/>
            </a:pPr>
            <a:r>
              <a:rPr lang="en-US" sz="2400" dirty="0">
                <a:solidFill>
                  <a:srgbClr val="000000"/>
                </a:solidFill>
                <a:cs typeface="Times New Roman" pitchFamily="18" charset="0"/>
              </a:rPr>
              <a:t> </a:t>
            </a:r>
            <a:r>
              <a:rPr lang="en-US" sz="2000" dirty="0">
                <a:cs typeface="Times New Roman" pitchFamily="18" charset="0"/>
              </a:rPr>
              <a:t>Prokaryotes are typically smaller than eukaryotes, and prokaryotic cells can have a wide variety of </a:t>
            </a:r>
            <a:r>
              <a:rPr lang="en-US" sz="2000" b="1" dirty="0">
                <a:cs typeface="Times New Roman" pitchFamily="18" charset="0"/>
              </a:rPr>
              <a:t>morphologies</a:t>
            </a:r>
            <a:r>
              <a:rPr lang="en-US" sz="2000" dirty="0">
                <a:cs typeface="Times New Roman" pitchFamily="18" charset="0"/>
              </a:rPr>
              <a:t>, which are often helpful in identification (old school).</a:t>
            </a:r>
          </a:p>
          <a:p>
            <a:pPr algn="l">
              <a:spcAft>
                <a:spcPct val="30000"/>
              </a:spcAft>
              <a:buFontTx/>
              <a:buChar char="•"/>
            </a:pPr>
            <a:r>
              <a:rPr lang="en-US" sz="2000" dirty="0">
                <a:cs typeface="Times New Roman" pitchFamily="18" charset="0"/>
              </a:rPr>
              <a:t> Some typical bacterial morphologies include </a:t>
            </a:r>
            <a:r>
              <a:rPr lang="en-US" sz="2000" dirty="0" err="1">
                <a:cs typeface="Times New Roman" pitchFamily="18" charset="0"/>
              </a:rPr>
              <a:t>coccus</a:t>
            </a:r>
            <a:r>
              <a:rPr lang="en-US" sz="2000" dirty="0">
                <a:cs typeface="Times New Roman" pitchFamily="18" charset="0"/>
              </a:rPr>
              <a:t>, rod, </a:t>
            </a:r>
            <a:r>
              <a:rPr lang="en-US" sz="2000" dirty="0" err="1">
                <a:cs typeface="Times New Roman" pitchFamily="18" charset="0"/>
              </a:rPr>
              <a:t>spirillum</a:t>
            </a:r>
            <a:r>
              <a:rPr lang="en-US" sz="2000" dirty="0">
                <a:cs typeface="Times New Roman" pitchFamily="18" charset="0"/>
              </a:rPr>
              <a:t>, spirochete, </a:t>
            </a:r>
            <a:r>
              <a:rPr lang="en-US" sz="2000" dirty="0" err="1">
                <a:cs typeface="Times New Roman" pitchFamily="18" charset="0"/>
              </a:rPr>
              <a:t>appendaged</a:t>
            </a:r>
            <a:r>
              <a:rPr lang="en-US" sz="2000" dirty="0">
                <a:cs typeface="Times New Roman" pitchFamily="18" charset="0"/>
              </a:rPr>
              <a:t>, and filamentous.</a:t>
            </a:r>
          </a:p>
          <a:p>
            <a:pPr lvl="1" algn="l">
              <a:spcAft>
                <a:spcPct val="30000"/>
              </a:spcAft>
              <a:buFontTx/>
              <a:buChar char="–"/>
            </a:pPr>
            <a:r>
              <a:rPr lang="nb-NO" sz="1600" dirty="0" err="1"/>
              <a:t>coccus</a:t>
            </a:r>
            <a:r>
              <a:rPr lang="nb-NO" sz="1600" dirty="0"/>
              <a:t>, </a:t>
            </a:r>
            <a:r>
              <a:rPr lang="nb-NO" sz="1600" i="1" dirty="0" err="1"/>
              <a:t>Thiocapsa</a:t>
            </a:r>
            <a:r>
              <a:rPr lang="nb-NO" sz="1600" i="1" dirty="0"/>
              <a:t> </a:t>
            </a:r>
            <a:r>
              <a:rPr lang="nb-NO" sz="1600" i="1" dirty="0" err="1"/>
              <a:t>roseopersicina</a:t>
            </a:r>
            <a:r>
              <a:rPr lang="nb-NO" sz="1600" dirty="0"/>
              <a:t> (diameter </a:t>
            </a:r>
            <a:r>
              <a:rPr lang="nb-NO" sz="1600" dirty="0" err="1"/>
              <a:t>of</a:t>
            </a:r>
            <a:r>
              <a:rPr lang="nb-NO" sz="1600" dirty="0"/>
              <a:t> a single </a:t>
            </a:r>
            <a:r>
              <a:rPr lang="nb-NO" sz="1600" dirty="0" err="1"/>
              <a:t>cell</a:t>
            </a:r>
            <a:r>
              <a:rPr lang="nb-NO" sz="1600" dirty="0"/>
              <a:t> = 1.5 µm)</a:t>
            </a:r>
          </a:p>
          <a:p>
            <a:pPr lvl="1" algn="l">
              <a:spcAft>
                <a:spcPct val="30000"/>
              </a:spcAft>
              <a:buFontTx/>
              <a:buChar char="–"/>
            </a:pPr>
            <a:r>
              <a:rPr lang="nb-NO" sz="1600" dirty="0" err="1"/>
              <a:t>rod</a:t>
            </a:r>
            <a:r>
              <a:rPr lang="nb-NO" sz="1600" dirty="0"/>
              <a:t>, </a:t>
            </a:r>
            <a:r>
              <a:rPr lang="nb-NO" sz="1600" i="1" dirty="0" err="1"/>
              <a:t>Desulfuromonas</a:t>
            </a:r>
            <a:r>
              <a:rPr lang="nb-NO" sz="1600" i="1" dirty="0"/>
              <a:t> </a:t>
            </a:r>
            <a:r>
              <a:rPr lang="nb-NO" sz="1600" i="1" dirty="0" err="1"/>
              <a:t>acetoxidans</a:t>
            </a:r>
            <a:r>
              <a:rPr lang="nb-NO" sz="1600" dirty="0"/>
              <a:t> (diameter = 1 µm)</a:t>
            </a:r>
          </a:p>
          <a:p>
            <a:pPr lvl="1" algn="l">
              <a:spcAft>
                <a:spcPct val="30000"/>
              </a:spcAft>
              <a:buFontTx/>
              <a:buChar char="–"/>
            </a:pPr>
            <a:r>
              <a:rPr lang="nb-NO" sz="1600" dirty="0" err="1"/>
              <a:t>spirillum</a:t>
            </a:r>
            <a:r>
              <a:rPr lang="nb-NO" sz="1600" dirty="0"/>
              <a:t> </a:t>
            </a:r>
            <a:r>
              <a:rPr lang="nb-NO" sz="1600" i="1" dirty="0" err="1"/>
              <a:t>Rhodospirillum</a:t>
            </a:r>
            <a:r>
              <a:rPr lang="nb-NO" sz="1600" i="1" dirty="0"/>
              <a:t> </a:t>
            </a:r>
            <a:r>
              <a:rPr lang="nb-NO" sz="1600" i="1" dirty="0" err="1"/>
              <a:t>rubrum</a:t>
            </a:r>
            <a:r>
              <a:rPr lang="nb-NO" sz="1600" dirty="0"/>
              <a:t> (diameter = 1 µm)</a:t>
            </a:r>
          </a:p>
          <a:p>
            <a:pPr lvl="1" algn="l">
              <a:spcAft>
                <a:spcPct val="30000"/>
              </a:spcAft>
              <a:buFontTx/>
              <a:buChar char="–"/>
            </a:pPr>
            <a:r>
              <a:rPr lang="nb-NO" sz="1600" dirty="0" err="1"/>
              <a:t>spirochete</a:t>
            </a:r>
            <a:r>
              <a:rPr lang="nb-NO" sz="1600" dirty="0"/>
              <a:t> </a:t>
            </a:r>
            <a:r>
              <a:rPr lang="nb-NO" sz="1600" i="1" dirty="0" err="1"/>
              <a:t>Spirochaeta</a:t>
            </a:r>
            <a:r>
              <a:rPr lang="nb-NO" sz="1600" i="1" dirty="0"/>
              <a:t> </a:t>
            </a:r>
            <a:r>
              <a:rPr lang="nb-NO" sz="1600" i="1" dirty="0" err="1"/>
              <a:t>stenostrepta</a:t>
            </a:r>
            <a:r>
              <a:rPr lang="nb-NO" sz="1600" dirty="0"/>
              <a:t> (diameter = 0.25 µm)</a:t>
            </a:r>
          </a:p>
          <a:p>
            <a:pPr lvl="1" algn="l">
              <a:spcAft>
                <a:spcPct val="30000"/>
              </a:spcAft>
              <a:buFontTx/>
              <a:buChar char="–"/>
            </a:pPr>
            <a:r>
              <a:rPr lang="nb-NO" sz="1600" dirty="0" err="1"/>
              <a:t>budding</a:t>
            </a:r>
            <a:r>
              <a:rPr lang="nb-NO" sz="1600" dirty="0"/>
              <a:t> and </a:t>
            </a:r>
            <a:r>
              <a:rPr lang="nb-NO" sz="1600" dirty="0" err="1"/>
              <a:t>appendaged</a:t>
            </a:r>
            <a:r>
              <a:rPr lang="nb-NO" sz="1600" dirty="0"/>
              <a:t> </a:t>
            </a:r>
            <a:r>
              <a:rPr lang="nb-NO" sz="1600" i="1" dirty="0" err="1"/>
              <a:t>Rhodomicrobium</a:t>
            </a:r>
            <a:r>
              <a:rPr lang="nb-NO" sz="1600" i="1" dirty="0"/>
              <a:t> </a:t>
            </a:r>
            <a:r>
              <a:rPr lang="nb-NO" sz="1600" i="1" dirty="0" err="1"/>
              <a:t>vannielii</a:t>
            </a:r>
            <a:r>
              <a:rPr lang="nb-NO" sz="1600" dirty="0"/>
              <a:t> (diameter = 1.2 µm)</a:t>
            </a:r>
          </a:p>
          <a:p>
            <a:pPr lvl="1" algn="l">
              <a:spcAft>
                <a:spcPct val="30000"/>
              </a:spcAft>
              <a:buFontTx/>
              <a:buChar char="–"/>
            </a:pPr>
            <a:r>
              <a:rPr lang="nb-NO" sz="1600" dirty="0" err="1"/>
              <a:t>Filamentous</a:t>
            </a:r>
            <a:r>
              <a:rPr lang="nb-NO" sz="1600" dirty="0"/>
              <a:t> </a:t>
            </a:r>
            <a:r>
              <a:rPr lang="nb-NO" sz="1600" i="1" dirty="0" err="1"/>
              <a:t>Chloroflexus</a:t>
            </a:r>
            <a:r>
              <a:rPr lang="nb-NO" sz="1600" i="1" dirty="0"/>
              <a:t> </a:t>
            </a:r>
            <a:r>
              <a:rPr lang="nb-NO" sz="1600" i="1" dirty="0" err="1"/>
              <a:t>auranticus</a:t>
            </a:r>
            <a:r>
              <a:rPr lang="nb-NO" sz="1600" dirty="0"/>
              <a:t> (diameter = 0.8 µm). </a:t>
            </a:r>
            <a:endParaRPr lang="en-US" sz="1600" dirty="0"/>
          </a:p>
        </p:txBody>
      </p:sp>
      <p:pic>
        <p:nvPicPr>
          <p:cNvPr id="7212036" name="Picture 4" descr="figure 4-11"/>
          <p:cNvPicPr>
            <a:picLocks noChangeAspect="1" noChangeArrowheads="1"/>
          </p:cNvPicPr>
          <p:nvPr/>
        </p:nvPicPr>
        <p:blipFill>
          <a:blip r:embed="rId2" cstate="print"/>
          <a:srcRect b="4341"/>
          <a:stretch>
            <a:fillRect/>
          </a:stretch>
        </p:blipFill>
        <p:spPr bwMode="auto">
          <a:xfrm>
            <a:off x="5292725" y="765175"/>
            <a:ext cx="3636963" cy="61214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3059" name="Rectangle 3"/>
          <p:cNvSpPr>
            <a:spLocks noGrp="1" noChangeArrowheads="1"/>
          </p:cNvSpPr>
          <p:nvPr>
            <p:ph type="subTitle" idx="1"/>
          </p:nvPr>
        </p:nvSpPr>
        <p:spPr>
          <a:xfrm>
            <a:off x="179388" y="476250"/>
            <a:ext cx="4537075" cy="5759450"/>
          </a:xfrm>
        </p:spPr>
        <p:txBody>
          <a:bodyPr/>
          <a:lstStyle/>
          <a:p>
            <a:pPr algn="l">
              <a:lnSpc>
                <a:spcPct val="80000"/>
              </a:lnSpc>
              <a:spcAft>
                <a:spcPct val="30000"/>
              </a:spcAft>
              <a:buFontTx/>
              <a:buChar char="•"/>
            </a:pPr>
            <a:r>
              <a:rPr lang="en-US" sz="2000" dirty="0">
                <a:cs typeface="Times New Roman" pitchFamily="18" charset="0"/>
              </a:rPr>
              <a:t> The small size of prokaryotic cells affects their physiology, growth rate, and ecology. Due to their small cell size, most prokaryotes have the highest surface area–to–volume ratio of any cells. This characteristic aids in nutrient and waste exchange with the environment.</a:t>
            </a:r>
          </a:p>
          <a:p>
            <a:pPr algn="l">
              <a:lnSpc>
                <a:spcPct val="80000"/>
              </a:lnSpc>
              <a:spcAft>
                <a:spcPct val="30000"/>
              </a:spcAft>
              <a:buFontTx/>
              <a:buChar char="•"/>
            </a:pPr>
            <a:r>
              <a:rPr lang="en-US" sz="2000" dirty="0">
                <a:cs typeface="Times New Roman" pitchFamily="18" charset="0"/>
              </a:rPr>
              <a:t> Cell-like structures smaller than about 0.2 mm may or may not be living organisms.</a:t>
            </a:r>
          </a:p>
          <a:p>
            <a:pPr algn="l">
              <a:lnSpc>
                <a:spcPct val="80000"/>
              </a:lnSpc>
              <a:spcAft>
                <a:spcPct val="30000"/>
              </a:spcAft>
              <a:buFontTx/>
              <a:buChar char="•"/>
            </a:pPr>
            <a:r>
              <a:rPr lang="en-US" sz="2000" dirty="0">
                <a:cs typeface="Times New Roman" pitchFamily="18" charset="0"/>
              </a:rPr>
              <a:t> The largest bacteria known, </a:t>
            </a:r>
            <a:r>
              <a:rPr lang="en-US" sz="2000" i="1" dirty="0" err="1">
                <a:cs typeface="Times New Roman" pitchFamily="18" charset="0"/>
              </a:rPr>
              <a:t>Thiomargarita</a:t>
            </a:r>
            <a:r>
              <a:rPr lang="en-US" sz="2000" i="1" dirty="0">
                <a:cs typeface="Times New Roman" pitchFamily="18" charset="0"/>
              </a:rPr>
              <a:t> </a:t>
            </a:r>
            <a:r>
              <a:rPr lang="en-US" sz="2000" i="1" dirty="0" err="1">
                <a:cs typeface="Times New Roman" pitchFamily="18" charset="0"/>
              </a:rPr>
              <a:t>namibiensis</a:t>
            </a:r>
            <a:r>
              <a:rPr lang="en-US" sz="2000" i="1" dirty="0">
                <a:cs typeface="Times New Roman" pitchFamily="18" charset="0"/>
              </a:rPr>
              <a:t> a </a:t>
            </a:r>
            <a:r>
              <a:rPr lang="nb-NO" sz="2000" dirty="0"/>
              <a:t>sulfur </a:t>
            </a:r>
            <a:r>
              <a:rPr lang="nb-NO" sz="2000" dirty="0" err="1"/>
              <a:t>chemolithotroph</a:t>
            </a:r>
            <a:r>
              <a:rPr lang="nb-NO" sz="2000" dirty="0"/>
              <a:t> (</a:t>
            </a:r>
            <a:r>
              <a:rPr lang="nb-NO" sz="2000" dirty="0" err="1"/>
              <a:t>phylum</a:t>
            </a:r>
            <a:r>
              <a:rPr lang="nb-NO" sz="2000" dirty="0"/>
              <a:t> </a:t>
            </a:r>
            <a:r>
              <a:rPr lang="nb-NO" sz="2000" dirty="0" err="1"/>
              <a:t>Proteobacteria</a:t>
            </a:r>
            <a:r>
              <a:rPr lang="nb-NO" sz="2000" dirty="0"/>
              <a:t> </a:t>
            </a:r>
            <a:r>
              <a:rPr lang="nb-NO" sz="2000" dirty="0" err="1"/>
              <a:t>of</a:t>
            </a:r>
            <a:r>
              <a:rPr lang="nb-NO" sz="2000" dirty="0"/>
              <a:t> </a:t>
            </a:r>
            <a:r>
              <a:rPr lang="nb-NO" sz="2000" dirty="0" err="1"/>
              <a:t>the</a:t>
            </a:r>
            <a:r>
              <a:rPr lang="nb-NO" sz="2000" dirty="0"/>
              <a:t> </a:t>
            </a:r>
            <a:r>
              <a:rPr lang="nb-NO" sz="2000" i="1" dirty="0" err="1"/>
              <a:t>Bacteria</a:t>
            </a:r>
            <a:r>
              <a:rPr lang="en-US" sz="2000" dirty="0">
                <a:cs typeface="Times New Roman" pitchFamily="18" charset="0"/>
              </a:rPr>
              <a:t>), is about 400 µm (dia.).</a:t>
            </a:r>
          </a:p>
          <a:p>
            <a:pPr algn="l">
              <a:lnSpc>
                <a:spcPct val="80000"/>
              </a:lnSpc>
              <a:spcAft>
                <a:spcPct val="30000"/>
              </a:spcAft>
              <a:buFontTx/>
              <a:buChar char="•"/>
            </a:pPr>
            <a:r>
              <a:rPr lang="en-US" sz="2000" dirty="0">
                <a:cs typeface="Times New Roman" pitchFamily="18" charset="0"/>
              </a:rPr>
              <a:t> The smallest bacteria, like the </a:t>
            </a:r>
            <a:r>
              <a:rPr lang="en-US" sz="2000" i="1" dirty="0" err="1">
                <a:cs typeface="Times New Roman" pitchFamily="18" charset="0"/>
              </a:rPr>
              <a:t>Mycoplasmas</a:t>
            </a:r>
            <a:r>
              <a:rPr lang="en-US" sz="2000" dirty="0">
                <a:cs typeface="Times New Roman" pitchFamily="18" charset="0"/>
              </a:rPr>
              <a:t>, are down to about 0.2 µm (dia.).</a:t>
            </a:r>
          </a:p>
          <a:p>
            <a:pPr algn="l">
              <a:lnSpc>
                <a:spcPct val="80000"/>
              </a:lnSpc>
              <a:spcAft>
                <a:spcPct val="30000"/>
              </a:spcAft>
              <a:buFontTx/>
              <a:buChar char="•"/>
            </a:pPr>
            <a:r>
              <a:rPr lang="en-US" sz="2000" dirty="0">
                <a:cs typeface="Times New Roman" pitchFamily="18" charset="0"/>
              </a:rPr>
              <a:t> There is a clear correlation between environmental growth potential and size. Extreme </a:t>
            </a:r>
            <a:r>
              <a:rPr lang="en-US" sz="2000" dirty="0" err="1">
                <a:cs typeface="Times New Roman" pitchFamily="18" charset="0"/>
              </a:rPr>
              <a:t>oligotrophic</a:t>
            </a:r>
            <a:r>
              <a:rPr lang="en-US" sz="2000" dirty="0">
                <a:cs typeface="Times New Roman" pitchFamily="18" charset="0"/>
              </a:rPr>
              <a:t> (nutrient poor) environments select for small bacteria.</a:t>
            </a:r>
          </a:p>
          <a:p>
            <a:pPr algn="l">
              <a:lnSpc>
                <a:spcPct val="80000"/>
              </a:lnSpc>
              <a:spcAft>
                <a:spcPct val="30000"/>
              </a:spcAft>
              <a:buFontTx/>
              <a:buChar char="•"/>
            </a:pPr>
            <a:endParaRPr lang="en-US" sz="2000" dirty="0">
              <a:cs typeface="Times New Roman" pitchFamily="18" charset="0"/>
            </a:endParaRPr>
          </a:p>
        </p:txBody>
      </p:sp>
      <p:pic>
        <p:nvPicPr>
          <p:cNvPr id="7261188" name="Picture 4" descr="figure 4-13"/>
          <p:cNvPicPr>
            <a:picLocks noChangeAspect="1" noChangeArrowheads="1"/>
          </p:cNvPicPr>
          <p:nvPr/>
        </p:nvPicPr>
        <p:blipFill>
          <a:blip r:embed="rId2" cstate="print"/>
          <a:srcRect/>
          <a:stretch>
            <a:fillRect/>
          </a:stretch>
        </p:blipFill>
        <p:spPr bwMode="auto">
          <a:xfrm>
            <a:off x="4903788" y="260350"/>
            <a:ext cx="3916362" cy="3394075"/>
          </a:xfrm>
          <a:prstGeom prst="rect">
            <a:avLst/>
          </a:prstGeom>
          <a:noFill/>
          <a:ln w="9525">
            <a:noFill/>
            <a:miter lim="800000"/>
            <a:headEnd/>
            <a:tailEnd/>
          </a:ln>
          <a:effectLst/>
        </p:spPr>
      </p:pic>
      <p:pic>
        <p:nvPicPr>
          <p:cNvPr id="7261196" name="Picture 12" descr="04_F12b"/>
          <p:cNvPicPr>
            <a:picLocks noChangeAspect="1" noChangeArrowheads="1"/>
          </p:cNvPicPr>
          <p:nvPr/>
        </p:nvPicPr>
        <p:blipFill>
          <a:blip r:embed="rId3" cstate="print"/>
          <a:srcRect/>
          <a:stretch>
            <a:fillRect/>
          </a:stretch>
        </p:blipFill>
        <p:spPr bwMode="auto">
          <a:xfrm>
            <a:off x="5008563" y="3789363"/>
            <a:ext cx="3740150" cy="2905125"/>
          </a:xfrm>
          <a:prstGeom prst="rect">
            <a:avLst/>
          </a:prstGeom>
          <a:noFill/>
        </p:spPr>
      </p:pic>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20451</TotalTime>
  <Words>2188</Words>
  <Application>Microsoft Office PowerPoint</Application>
  <PresentationFormat>Skjermfremvisning (4:3)</PresentationFormat>
  <Paragraphs>128</Paragraphs>
  <Slides>30</Slides>
  <Notes>5</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30</vt:i4>
      </vt:variant>
    </vt:vector>
  </HeadingPairs>
  <TitlesOfParts>
    <vt:vector size="37" baseType="lpstr">
      <vt:lpstr>Times New Roman</vt:lpstr>
      <vt:lpstr>Georgia</vt:lpstr>
      <vt:lpstr>Century Gothic</vt:lpstr>
      <vt:lpstr>Symbol</vt:lpstr>
      <vt:lpstr>Times</vt:lpstr>
      <vt:lpstr>Verdana</vt:lpstr>
      <vt:lpstr>Default Design</vt:lpstr>
      <vt:lpstr>CHAPTER 4 Cell Structure/Function </vt:lpstr>
      <vt:lpstr>Lysbilde 2</vt:lpstr>
      <vt:lpstr>Lysbilde 3</vt:lpstr>
      <vt:lpstr>Lysbilde 4</vt:lpstr>
      <vt:lpstr>Lysbilde 5</vt:lpstr>
      <vt:lpstr>Lysbilde 6</vt:lpstr>
      <vt:lpstr>Lysbilde 7</vt:lpstr>
      <vt:lpstr>Cell Morphology and the Significance of Being Small</vt:lpstr>
      <vt:lpstr>Lysbilde 9</vt:lpstr>
      <vt:lpstr>Lysbilde 10</vt:lpstr>
      <vt:lpstr>Cytoplasmic Membrane</vt:lpstr>
      <vt:lpstr>Lysbilde 12</vt:lpstr>
      <vt:lpstr>Lysbilde 13</vt:lpstr>
      <vt:lpstr>The Cell Wall of Prokaryotes: Peptidoglycan and Related Molecules</vt:lpstr>
      <vt:lpstr>Lysbilde 15</vt:lpstr>
      <vt:lpstr>Lysbilde 16</vt:lpstr>
      <vt:lpstr>The Gram positive cell wall</vt:lpstr>
      <vt:lpstr>The Outer Membrane of Gram-Negative Bacteria</vt:lpstr>
      <vt:lpstr>Lysbilde 19</vt:lpstr>
      <vt:lpstr>Bacterial Cell Surface Structures</vt:lpstr>
      <vt:lpstr>Cell Inclusions</vt:lpstr>
      <vt:lpstr>Endospores</vt:lpstr>
      <vt:lpstr>Lysbilde 23</vt:lpstr>
      <vt:lpstr>Lysbilde 24</vt:lpstr>
      <vt:lpstr>Flagella and Motility</vt:lpstr>
      <vt:lpstr>Lysbilde 26</vt:lpstr>
      <vt:lpstr>Gliding Motility</vt:lpstr>
      <vt:lpstr>Cell Motion as a Behavioral Response: Chemotaxis and Phototaxis</vt:lpstr>
      <vt:lpstr>Lysbilde 29</vt:lpstr>
      <vt:lpstr>Lysbilde 30</vt:lpstr>
    </vt:vector>
  </TitlesOfParts>
  <Company>Pearson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Freeman 1e: How we got there</dc:title>
  <dc:creator>Pearson Education</dc:creator>
  <cp:lastModifiedBy>Roald Kommedal</cp:lastModifiedBy>
  <cp:revision>1329</cp:revision>
  <dcterms:created xsi:type="dcterms:W3CDTF">2004-07-21T19:08:57Z</dcterms:created>
  <dcterms:modified xsi:type="dcterms:W3CDTF">2010-09-07T10:36:20Z</dcterms:modified>
</cp:coreProperties>
</file>